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docx" ContentType="application/vnd.openxmlformats-officedocument.wordprocessingml.document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684" r:id="rId2"/>
  </p:sldMasterIdLst>
  <p:sldIdLst>
    <p:sldId id="260" r:id="rId3"/>
    <p:sldId id="266" r:id="rId4"/>
    <p:sldId id="294" r:id="rId5"/>
    <p:sldId id="265" r:id="rId6"/>
    <p:sldId id="293" r:id="rId7"/>
    <p:sldId id="354" r:id="rId8"/>
    <p:sldId id="391" r:id="rId9"/>
    <p:sldId id="355" r:id="rId10"/>
    <p:sldId id="392" r:id="rId11"/>
    <p:sldId id="306" r:id="rId12"/>
    <p:sldId id="357" r:id="rId13"/>
    <p:sldId id="358" r:id="rId14"/>
    <p:sldId id="359" r:id="rId15"/>
    <p:sldId id="362" r:id="rId16"/>
    <p:sldId id="360" r:id="rId17"/>
    <p:sldId id="393" r:id="rId18"/>
    <p:sldId id="341" r:id="rId19"/>
    <p:sldId id="335" r:id="rId20"/>
    <p:sldId id="343" r:id="rId21"/>
    <p:sldId id="342" r:id="rId22"/>
    <p:sldId id="340" r:id="rId23"/>
    <p:sldId id="395" r:id="rId24"/>
    <p:sldId id="387" r:id="rId25"/>
    <p:sldId id="388" r:id="rId26"/>
    <p:sldId id="389" r:id="rId27"/>
    <p:sldId id="390" r:id="rId28"/>
    <p:sldId id="427" r:id="rId29"/>
    <p:sldId id="426" r:id="rId30"/>
    <p:sldId id="323" r:id="rId31"/>
    <p:sldId id="429" r:id="rId32"/>
    <p:sldId id="291" r:id="rId33"/>
    <p:sldId id="338" r:id="rId34"/>
    <p:sldId id="414" r:id="rId35"/>
    <p:sldId id="415" r:id="rId36"/>
    <p:sldId id="413" r:id="rId37"/>
    <p:sldId id="339" r:id="rId38"/>
    <p:sldId id="290" r:id="rId39"/>
    <p:sldId id="370" r:id="rId40"/>
    <p:sldId id="434" r:id="rId41"/>
    <p:sldId id="432" r:id="rId42"/>
    <p:sldId id="433" r:id="rId43"/>
    <p:sldId id="373" r:id="rId44"/>
    <p:sldId id="376" r:id="rId45"/>
    <p:sldId id="377" r:id="rId46"/>
    <p:sldId id="378" r:id="rId47"/>
    <p:sldId id="422" r:id="rId48"/>
    <p:sldId id="423" r:id="rId49"/>
    <p:sldId id="424" r:id="rId50"/>
    <p:sldId id="425" r:id="rId51"/>
    <p:sldId id="418" r:id="rId52"/>
    <p:sldId id="365" r:id="rId53"/>
    <p:sldId id="416" r:id="rId54"/>
    <p:sldId id="419" r:id="rId55"/>
    <p:sldId id="420" r:id="rId56"/>
    <p:sldId id="421" r:id="rId57"/>
    <p:sldId id="295" r:id="rId58"/>
    <p:sldId id="380" r:id="rId59"/>
    <p:sldId id="397" r:id="rId60"/>
    <p:sldId id="398" r:id="rId61"/>
    <p:sldId id="396" r:id="rId62"/>
    <p:sldId id="409" r:id="rId63"/>
    <p:sldId id="381" r:id="rId64"/>
    <p:sldId id="382" r:id="rId65"/>
    <p:sldId id="401" r:id="rId66"/>
    <p:sldId id="400" r:id="rId67"/>
    <p:sldId id="402" r:id="rId68"/>
    <p:sldId id="403" r:id="rId69"/>
    <p:sldId id="404" r:id="rId70"/>
    <p:sldId id="405" r:id="rId71"/>
    <p:sldId id="408" r:id="rId72"/>
    <p:sldId id="407" r:id="rId73"/>
    <p:sldId id="406" r:id="rId74"/>
    <p:sldId id="410" r:id="rId75"/>
    <p:sldId id="384" r:id="rId76"/>
    <p:sldId id="385" r:id="rId77"/>
    <p:sldId id="386" r:id="rId78"/>
    <p:sldId id="411" r:id="rId79"/>
    <p:sldId id="412" r:id="rId80"/>
    <p:sldId id="430" r:id="rId81"/>
    <p:sldId id="328" r:id="rId82"/>
    <p:sldId id="272" r:id="rId83"/>
    <p:sldId id="431" r:id="rId84"/>
    <p:sldId id="296" r:id="rId85"/>
    <p:sldId id="288" r:id="rId86"/>
  </p:sldIdLst>
  <p:sldSz cx="9144000" cy="6858000" type="screen4x3"/>
  <p:notesSz cx="6858000" cy="9144000"/>
  <p:defaultTextStyle>
    <a:defPPr>
      <a:defRPr lang="zh-H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55" userDrawn="1">
          <p15:clr>
            <a:srgbClr val="A4A3A4"/>
          </p15:clr>
        </p15:guide>
        <p15:guide id="2" pos="5125" userDrawn="1">
          <p15:clr>
            <a:srgbClr val="A4A3A4"/>
          </p15:clr>
        </p15:guide>
        <p15:guide id="3" pos="1519" userDrawn="1">
          <p15:clr>
            <a:srgbClr val="A4A3A4"/>
          </p15:clr>
        </p15:guide>
        <p15:guide id="5" orient="horz" pos="1185" userDrawn="1">
          <p15:clr>
            <a:srgbClr val="A4A3A4"/>
          </p15:clr>
        </p15:guide>
        <p15:guide id="6" orient="horz" pos="2319" userDrawn="1">
          <p15:clr>
            <a:srgbClr val="A4A3A4"/>
          </p15:clr>
        </p15:guide>
        <p15:guide id="7" orient="horz" pos="3226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p" initials="h" lastIdx="1" clrIdx="0">
    <p:extLst>
      <p:ext uri="{19B8F6BF-5375-455C-9EA6-DF929625EA0E}">
        <p15:presenceInfo xmlns="" xmlns:p15="http://schemas.microsoft.com/office/powerpoint/2012/main" userId="hp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4E3E"/>
    <a:srgbClr val="666666"/>
    <a:srgbClr val="969696"/>
    <a:srgbClr val="7C233E"/>
    <a:srgbClr val="92D14F"/>
    <a:srgbClr val="0174AB"/>
    <a:srgbClr val="BFC0C0"/>
    <a:srgbClr val="9F9D9A"/>
    <a:srgbClr val="0A377B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588" autoAdjust="0"/>
    <p:restoredTop sz="94660" autoAdjust="0"/>
  </p:normalViewPr>
  <p:slideViewPr>
    <p:cSldViewPr snapToGrid="0" showGuides="1">
      <p:cViewPr varScale="1">
        <p:scale>
          <a:sx n="87" d="100"/>
          <a:sy n="87" d="100"/>
        </p:scale>
        <p:origin x="-1166" y="-86"/>
      </p:cViewPr>
      <p:guideLst>
        <p:guide orient="horz" pos="255"/>
        <p:guide orient="horz" pos="1185"/>
        <p:guide orient="horz" pos="2319"/>
        <p:guide orient="horz" pos="3226"/>
        <p:guide pos="5125"/>
        <p:guide pos="1519"/>
      </p:guideLst>
    </p:cSldViewPr>
  </p:slideViewPr>
  <p:outlineViewPr>
    <p:cViewPr>
      <p:scale>
        <a:sx n="33" d="100"/>
        <a:sy n="33" d="100"/>
      </p:scale>
      <p:origin x="0" y="168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viewProps" Target="viewProps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90" Type="http://schemas.openxmlformats.org/officeDocument/2006/relationships/theme" Target="theme/theme1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microsoft.com/office/2015/10/relationships/revisionInfo" Target="revisionInfo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commentAuthors" Target="commentAuthors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03-12T15:01:47.859" idx="1">
    <p:pos x="10" y="10"/>
    <p:text/>
    <p:extLst>
      <p:ext uri="{C676402C-5697-4E1C-873F-D02D1690AC5C}">
        <p15:threadingInfo xmlns="" xmlns:p15="http://schemas.microsoft.com/office/powerpoint/2012/main" timeZoneBias="-480"/>
      </p:ext>
    </p:extLst>
  </p:cm>
</p:cmLst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8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F31D4-1AA4-45E7-8F10-C007A9A6DDB0}" type="datetimeFigureOut">
              <a:rPr lang="zh-HK" altLang="en-US" smtClean="0"/>
              <a:pPr/>
              <a:t>17/6/2017</a:t>
            </a:fld>
            <a:endParaRPr lang="zh-HK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5C72C-05F9-42DA-A32C-E89F323A6F21}" type="slidenum">
              <a:rPr lang="zh-HK" altLang="en-US" smtClean="0"/>
              <a:pPr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23169696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F31D4-1AA4-45E7-8F10-C007A9A6DDB0}" type="datetimeFigureOut">
              <a:rPr lang="zh-HK" altLang="en-US" smtClean="0"/>
              <a:pPr/>
              <a:t>17/6/2017</a:t>
            </a:fld>
            <a:endParaRPr lang="zh-HK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5C72C-05F9-42DA-A32C-E89F323A6F21}" type="slidenum">
              <a:rPr lang="zh-HK" altLang="en-US" smtClean="0"/>
              <a:pPr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6869938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F31D4-1AA4-45E7-8F10-C007A9A6DDB0}" type="datetimeFigureOut">
              <a:rPr lang="zh-HK" altLang="en-US" smtClean="0"/>
              <a:pPr/>
              <a:t>17/6/2017</a:t>
            </a:fld>
            <a:endParaRPr lang="zh-HK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5C72C-05F9-42DA-A32C-E89F323A6F21}" type="slidenum">
              <a:rPr lang="zh-HK" altLang="en-US" smtClean="0"/>
              <a:pPr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14854019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18431-54C4-4585-82AD-D4BDE8FCC787}" type="datetimeFigureOut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17/6/2017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5684703"/>
      </p:ext>
    </p:extLst>
  </p:cSld>
  <p:clrMapOvr>
    <a:masterClrMapping/>
  </p:clrMapOvr>
  <p:transition>
    <p:wip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18431-54C4-4585-82AD-D4BDE8FCC787}" type="datetimeFigureOut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17/6/2017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3274740"/>
      </p:ext>
    </p:extLst>
  </p:cSld>
  <p:clrMapOvr>
    <a:masterClrMapping/>
  </p:clrMapOvr>
  <p:transition>
    <p:wip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18431-54C4-4585-82AD-D4BDE8FCC787}" type="datetimeFigureOut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17/6/2017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2018157"/>
      </p:ext>
    </p:extLst>
  </p:cSld>
  <p:clrMapOvr>
    <a:masterClrMapping/>
  </p:clrMapOvr>
  <p:transition>
    <p:wip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18431-54C4-4585-82AD-D4BDE8FCC787}" type="datetimeFigureOut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17/6/2017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4055196"/>
      </p:ext>
    </p:extLst>
  </p:cSld>
  <p:clrMapOvr>
    <a:masterClrMapping/>
  </p:clrMapOvr>
  <p:transition>
    <p:wip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18431-54C4-4585-82AD-D4BDE8FCC787}" type="datetimeFigureOut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17/6/2017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7614770"/>
      </p:ext>
    </p:extLst>
  </p:cSld>
  <p:clrMapOvr>
    <a:masterClrMapping/>
  </p:clrMapOvr>
  <p:transition>
    <p:wip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18431-54C4-4585-82AD-D4BDE8FCC787}" type="datetimeFigureOut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17/6/2017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8693175"/>
      </p:ext>
    </p:extLst>
  </p:cSld>
  <p:clrMapOvr>
    <a:masterClrMapping/>
  </p:clrMapOvr>
  <p:transition>
    <p:wip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18431-54C4-4585-82AD-D4BDE8FCC787}" type="datetimeFigureOut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17/6/2017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4104865"/>
      </p:ext>
    </p:extLst>
  </p:cSld>
  <p:clrMapOvr>
    <a:masterClrMapping/>
  </p:clrMapOvr>
  <p:transition>
    <p:wip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18431-54C4-4585-82AD-D4BDE8FCC787}" type="datetimeFigureOut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17/6/2017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9048515"/>
      </p:ext>
    </p:extLst>
  </p:cSld>
  <p:clrMapOvr>
    <a:masterClrMapping/>
  </p:clrMapOvr>
  <p:transition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F31D4-1AA4-45E7-8F10-C007A9A6DDB0}" type="datetimeFigureOut">
              <a:rPr lang="zh-HK" altLang="en-US" smtClean="0"/>
              <a:pPr/>
              <a:t>17/6/2017</a:t>
            </a:fld>
            <a:endParaRPr lang="zh-HK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5C72C-05F9-42DA-A32C-E89F323A6F21}" type="slidenum">
              <a:rPr lang="zh-HK" altLang="en-US" smtClean="0"/>
              <a:pPr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213974713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18431-54C4-4585-82AD-D4BDE8FCC787}" type="datetimeFigureOut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17/6/2017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2812863"/>
      </p:ext>
    </p:extLst>
  </p:cSld>
  <p:clrMapOvr>
    <a:masterClrMapping/>
  </p:clrMapOvr>
  <p:transition>
    <p:wip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18431-54C4-4585-82AD-D4BDE8FCC787}" type="datetimeFigureOut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17/6/2017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191261"/>
      </p:ext>
    </p:extLst>
  </p:cSld>
  <p:clrMapOvr>
    <a:masterClrMapping/>
  </p:clrMapOvr>
  <p:transition>
    <p:wip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18431-54C4-4585-82AD-D4BDE8FCC787}" type="datetimeFigureOut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17/6/2017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031052"/>
      </p:ext>
    </p:extLst>
  </p:cSld>
  <p:clrMapOvr>
    <a:masterClrMapping/>
  </p:clrMapOvr>
  <p:transition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F31D4-1AA4-45E7-8F10-C007A9A6DDB0}" type="datetimeFigureOut">
              <a:rPr lang="zh-HK" altLang="en-US" smtClean="0"/>
              <a:pPr/>
              <a:t>17/6/2017</a:t>
            </a:fld>
            <a:endParaRPr lang="zh-HK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5C72C-05F9-42DA-A32C-E89F323A6F21}" type="slidenum">
              <a:rPr lang="zh-HK" altLang="en-US" smtClean="0"/>
              <a:pPr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37449069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F31D4-1AA4-45E7-8F10-C007A9A6DDB0}" type="datetimeFigureOut">
              <a:rPr lang="zh-HK" altLang="en-US" smtClean="0"/>
              <a:pPr/>
              <a:t>17/6/2017</a:t>
            </a:fld>
            <a:endParaRPr lang="zh-HK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5C72C-05F9-42DA-A32C-E89F323A6F21}" type="slidenum">
              <a:rPr lang="zh-HK" altLang="en-US" smtClean="0"/>
              <a:pPr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8434276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F31D4-1AA4-45E7-8F10-C007A9A6DDB0}" type="datetimeFigureOut">
              <a:rPr lang="zh-HK" altLang="en-US" smtClean="0"/>
              <a:pPr/>
              <a:t>17/6/2017</a:t>
            </a:fld>
            <a:endParaRPr lang="zh-HK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5C72C-05F9-42DA-A32C-E89F323A6F21}" type="slidenum">
              <a:rPr lang="zh-HK" altLang="en-US" smtClean="0"/>
              <a:pPr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23542654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F31D4-1AA4-45E7-8F10-C007A9A6DDB0}" type="datetimeFigureOut">
              <a:rPr lang="zh-HK" altLang="en-US" smtClean="0"/>
              <a:pPr/>
              <a:t>17/6/2017</a:t>
            </a:fld>
            <a:endParaRPr lang="zh-HK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5C72C-05F9-42DA-A32C-E89F323A6F21}" type="slidenum">
              <a:rPr lang="zh-HK" altLang="en-US" smtClean="0"/>
              <a:pPr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1223553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F31D4-1AA4-45E7-8F10-C007A9A6DDB0}" type="datetimeFigureOut">
              <a:rPr lang="zh-HK" altLang="en-US" smtClean="0"/>
              <a:pPr/>
              <a:t>17/6/2017</a:t>
            </a:fld>
            <a:endParaRPr lang="zh-HK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5C72C-05F9-42DA-A32C-E89F323A6F21}" type="slidenum">
              <a:rPr lang="zh-HK" altLang="en-US" smtClean="0"/>
              <a:pPr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377339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F31D4-1AA4-45E7-8F10-C007A9A6DDB0}" type="datetimeFigureOut">
              <a:rPr lang="zh-HK" altLang="en-US" smtClean="0"/>
              <a:pPr/>
              <a:t>17/6/2017</a:t>
            </a:fld>
            <a:endParaRPr lang="zh-HK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5C72C-05F9-42DA-A32C-E89F323A6F21}" type="slidenum">
              <a:rPr lang="zh-HK" altLang="en-US" smtClean="0"/>
              <a:pPr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27280015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F31D4-1AA4-45E7-8F10-C007A9A6DDB0}" type="datetimeFigureOut">
              <a:rPr lang="zh-HK" altLang="en-US" smtClean="0"/>
              <a:pPr/>
              <a:t>17/6/2017</a:t>
            </a:fld>
            <a:endParaRPr lang="zh-HK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5C72C-05F9-42DA-A32C-E89F323A6F21}" type="slidenum">
              <a:rPr lang="zh-HK" altLang="en-US" smtClean="0"/>
              <a:pPr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28658506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EF31D4-1AA4-45E7-8F10-C007A9A6DDB0}" type="datetimeFigureOut">
              <a:rPr lang="zh-HK" altLang="en-US" smtClean="0"/>
              <a:pPr/>
              <a:t>17/6/2017</a:t>
            </a:fld>
            <a:endParaRPr lang="zh-HK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HK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45C72C-05F9-42DA-A32C-E89F323A6F21}" type="slidenum">
              <a:rPr lang="zh-HK" altLang="en-US" smtClean="0"/>
              <a:pPr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18307497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A18431-54C4-4585-82AD-D4BDE8FCC787}" type="datetimeFigureOut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17/6/2017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69109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ransition>
    <p:wip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8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8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8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8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8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8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8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8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8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8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8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8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8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__1.docx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48.emf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8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8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18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8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8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8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8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18.xml"/><Relationship Id="rId1" Type="http://schemas.openxmlformats.org/officeDocument/2006/relationships/themeOverride" Target="../theme/themeOverride1.xml"/><Relationship Id="rId4" Type="http://schemas.openxmlformats.org/officeDocument/2006/relationships/comments" Target="../comments/comment1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1846275" y="2705726"/>
            <a:ext cx="545147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7200" b="1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我们毕业啦</a:t>
            </a:r>
            <a:endParaRPr lang="en-US" altLang="zh-CN" sz="7200" b="1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/>
            <a:r>
              <a:rPr lang="zh-CN" altLang="en-US" sz="1600" b="1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其实是答辩的标题地方</a:t>
            </a:r>
            <a:r>
              <a:rPr lang="en-US" altLang="zh-CN" sz="1600" b="1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/</a:t>
            </a:r>
            <a:r>
              <a:rPr lang="en-US" altLang="zh-CN" sz="1600" b="1" spc="300" dirty="0" err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mj</a:t>
            </a:r>
            <a:endParaRPr lang="en-US" altLang="zh-CN" sz="1600" b="1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0" y="2259000"/>
            <a:ext cx="9144000" cy="2340000"/>
          </a:xfrm>
          <a:prstGeom prst="rect">
            <a:avLst/>
          </a:prstGeom>
          <a:solidFill>
            <a:srgbClr val="E74E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1061011" y="2705725"/>
            <a:ext cx="702197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7200" b="1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大城小事</a:t>
            </a:r>
            <a:endParaRPr lang="en-US" altLang="zh-CN" sz="7200" b="1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/>
            <a:r>
              <a:rPr lang="zh-CN" altLang="en-US" sz="1600" b="1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分院综合信息咨询管理平台</a:t>
            </a:r>
            <a:endParaRPr lang="en-US" altLang="zh-CN" sz="1600" b="1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1235076" y="4785180"/>
            <a:ext cx="1357313" cy="400052"/>
          </a:xfrm>
          <a:prstGeom prst="rect">
            <a:avLst/>
          </a:prstGeom>
          <a:solidFill>
            <a:srgbClr val="00B05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spc="300" dirty="0">
                <a:latin typeface="黑体" panose="02010609060101010101" pitchFamily="49" charset="-122"/>
                <a:ea typeface="黑体" panose="02010609060101010101" pitchFamily="49" charset="-122"/>
              </a:rPr>
              <a:t>小组</a:t>
            </a:r>
            <a:endParaRPr lang="zh-HK" altLang="en-US" sz="2000" b="1" spc="3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1235076" y="5306673"/>
            <a:ext cx="1357313" cy="400052"/>
          </a:xfrm>
          <a:prstGeom prst="rect">
            <a:avLst/>
          </a:prstGeom>
          <a:solidFill>
            <a:srgbClr val="00B05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spc="300" dirty="0">
                <a:latin typeface="黑体" panose="02010609060101010101" pitchFamily="49" charset="-122"/>
                <a:ea typeface="黑体" panose="02010609060101010101" pitchFamily="49" charset="-122"/>
              </a:rPr>
              <a:t>组长</a:t>
            </a:r>
            <a:endParaRPr lang="zh-HK" altLang="en-US" sz="2000" b="1" spc="3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620962" y="4800540"/>
            <a:ext cx="16144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spc="300" dirty="0">
                <a:solidFill>
                  <a:schemeClr val="bg2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G17</a:t>
            </a:r>
            <a:endParaRPr lang="zh-HK" altLang="en-US" sz="2000" b="1" spc="300" dirty="0">
              <a:solidFill>
                <a:schemeClr val="bg2">
                  <a:lumMod val="50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2620962" y="5306673"/>
            <a:ext cx="32610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spc="300" dirty="0">
                <a:solidFill>
                  <a:schemeClr val="bg2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奕吉</a:t>
            </a:r>
            <a:endParaRPr lang="zh-HK" altLang="en-US" sz="2000" b="1" spc="300" dirty="0">
              <a:solidFill>
                <a:schemeClr val="bg2">
                  <a:lumMod val="50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235076" y="5828166"/>
            <a:ext cx="1357313" cy="400052"/>
          </a:xfrm>
          <a:prstGeom prst="rect">
            <a:avLst/>
          </a:prstGeom>
          <a:solidFill>
            <a:srgbClr val="00B05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spc="300" dirty="0">
                <a:latin typeface="黑体" panose="02010609060101010101" pitchFamily="49" charset="-122"/>
                <a:ea typeface="黑体" panose="02010609060101010101" pitchFamily="49" charset="-122"/>
              </a:rPr>
              <a:t>成员</a:t>
            </a:r>
            <a:endParaRPr lang="zh-HK" altLang="en-US" sz="2000" b="1" spc="3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620962" y="5828166"/>
            <a:ext cx="32610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spc="300" dirty="0">
                <a:solidFill>
                  <a:schemeClr val="bg2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陈妍蓝，靳泽旭</a:t>
            </a:r>
            <a:endParaRPr lang="zh-HK" altLang="en-US" sz="2000" b="1" spc="300" dirty="0">
              <a:solidFill>
                <a:schemeClr val="bg2">
                  <a:lumMod val="50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6418" y="476130"/>
            <a:ext cx="753142" cy="75314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482" y="4599000"/>
            <a:ext cx="2067871" cy="2067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218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>
            <a:extLst>
              <a:ext uri="{FF2B5EF4-FFF2-40B4-BE49-F238E27FC236}">
                <a16:creationId xmlns="" xmlns:a16="http://schemas.microsoft.com/office/drawing/2014/main" id="{CD24381E-C300-4530-893B-8B10EFF1507A}"/>
              </a:ext>
            </a:extLst>
          </p:cNvPr>
          <p:cNvSpPr/>
          <p:nvPr/>
        </p:nvSpPr>
        <p:spPr>
          <a:xfrm>
            <a:off x="25227" y="-8878"/>
            <a:ext cx="9144000" cy="541538"/>
          </a:xfrm>
          <a:prstGeom prst="rect">
            <a:avLst/>
          </a:prstGeom>
          <a:solidFill>
            <a:srgbClr val="E74E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0" name="矩形 19">
            <a:extLst>
              <a:ext uri="{FF2B5EF4-FFF2-40B4-BE49-F238E27FC236}">
                <a16:creationId xmlns="" xmlns:a16="http://schemas.microsoft.com/office/drawing/2014/main" id="{826D8233-118C-4103-96C7-E4EE2F0D1CF4}"/>
              </a:ext>
            </a:extLst>
          </p:cNvPr>
          <p:cNvSpPr/>
          <p:nvPr/>
        </p:nvSpPr>
        <p:spPr>
          <a:xfrm>
            <a:off x="50800" y="93375"/>
            <a:ext cx="993121" cy="3354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1" name="文本框 20">
            <a:extLst>
              <a:ext uri="{FF2B5EF4-FFF2-40B4-BE49-F238E27FC236}">
                <a16:creationId xmlns="" xmlns:a16="http://schemas.microsoft.com/office/drawing/2014/main" id="{CAAEDDCC-3980-4024-BD14-45321C5324E1}"/>
              </a:ext>
            </a:extLst>
          </p:cNvPr>
          <p:cNvSpPr txBox="1"/>
          <p:nvPr/>
        </p:nvSpPr>
        <p:spPr>
          <a:xfrm>
            <a:off x="25227" y="90225"/>
            <a:ext cx="11818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rgbClr val="6666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项目计划</a:t>
            </a:r>
            <a:endParaRPr lang="zh-HK" altLang="en-US" dirty="0"/>
          </a:p>
        </p:txBody>
      </p:sp>
      <p:sp>
        <p:nvSpPr>
          <p:cNvPr id="22" name="文本框 21">
            <a:extLst>
              <a:ext uri="{FF2B5EF4-FFF2-40B4-BE49-F238E27FC236}">
                <a16:creationId xmlns="" xmlns:a16="http://schemas.microsoft.com/office/drawing/2014/main" id="{B3BFC6C7-4E53-4DB7-A21E-21C3EB011861}"/>
              </a:ext>
            </a:extLst>
          </p:cNvPr>
          <p:cNvSpPr txBox="1"/>
          <p:nvPr/>
        </p:nvSpPr>
        <p:spPr>
          <a:xfrm>
            <a:off x="1128846" y="88624"/>
            <a:ext cx="13969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可行性分析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="" xmlns:a16="http://schemas.microsoft.com/office/drawing/2014/main" id="{2850E606-51EF-417B-BBC5-606DC18027A5}"/>
              </a:ext>
            </a:extLst>
          </p:cNvPr>
          <p:cNvSpPr txBox="1"/>
          <p:nvPr/>
        </p:nvSpPr>
        <p:spPr>
          <a:xfrm>
            <a:off x="2495617" y="88167"/>
            <a:ext cx="12415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需求分析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="" xmlns:a16="http://schemas.microsoft.com/office/drawing/2014/main" id="{5603DBFE-1574-4762-A1F8-11A268D53CC2}"/>
              </a:ext>
            </a:extLst>
          </p:cNvPr>
          <p:cNvSpPr txBox="1"/>
          <p:nvPr/>
        </p:nvSpPr>
        <p:spPr>
          <a:xfrm>
            <a:off x="3562265" y="79289"/>
            <a:ext cx="1295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总体设计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="" xmlns:a16="http://schemas.microsoft.com/office/drawing/2014/main" id="{7A2A3D76-01ED-41D6-96A5-3C9109C136D9}"/>
              </a:ext>
            </a:extLst>
          </p:cNvPr>
          <p:cNvSpPr txBox="1"/>
          <p:nvPr/>
        </p:nvSpPr>
        <p:spPr>
          <a:xfrm>
            <a:off x="4602273" y="79289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详细设计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26" name="直接连接符 25">
            <a:extLst>
              <a:ext uri="{FF2B5EF4-FFF2-40B4-BE49-F238E27FC236}">
                <a16:creationId xmlns="" xmlns:a16="http://schemas.microsoft.com/office/drawing/2014/main" id="{E9778A65-88F5-4CC7-8E4B-0EE138028E29}"/>
              </a:ext>
            </a:extLst>
          </p:cNvPr>
          <p:cNvCxnSpPr/>
          <p:nvPr/>
        </p:nvCxnSpPr>
        <p:spPr>
          <a:xfrm>
            <a:off x="1147885" y="79289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>
            <a:extLst>
              <a:ext uri="{FF2B5EF4-FFF2-40B4-BE49-F238E27FC236}">
                <a16:creationId xmlns="" xmlns:a16="http://schemas.microsoft.com/office/drawing/2014/main" id="{2C76A0A3-B1EA-402F-A5F2-F534C6F2D637}"/>
              </a:ext>
            </a:extLst>
          </p:cNvPr>
          <p:cNvCxnSpPr/>
          <p:nvPr/>
        </p:nvCxnSpPr>
        <p:spPr>
          <a:xfrm>
            <a:off x="2475800" y="79289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>
            <a:extLst>
              <a:ext uri="{FF2B5EF4-FFF2-40B4-BE49-F238E27FC236}">
                <a16:creationId xmlns="" xmlns:a16="http://schemas.microsoft.com/office/drawing/2014/main" id="{018CBC47-8FC6-447F-A4CF-84526083DDED}"/>
              </a:ext>
            </a:extLst>
          </p:cNvPr>
          <p:cNvCxnSpPr/>
          <p:nvPr/>
        </p:nvCxnSpPr>
        <p:spPr>
          <a:xfrm>
            <a:off x="3627505" y="79289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>
            <a:extLst>
              <a:ext uri="{FF2B5EF4-FFF2-40B4-BE49-F238E27FC236}">
                <a16:creationId xmlns="" xmlns:a16="http://schemas.microsoft.com/office/drawing/2014/main" id="{17A6DBA4-110E-4EB4-9B5E-5EA2DFE1CF73}"/>
              </a:ext>
            </a:extLst>
          </p:cNvPr>
          <p:cNvCxnSpPr/>
          <p:nvPr/>
        </p:nvCxnSpPr>
        <p:spPr>
          <a:xfrm>
            <a:off x="4644591" y="79289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>
            <a:extLst>
              <a:ext uri="{FF2B5EF4-FFF2-40B4-BE49-F238E27FC236}">
                <a16:creationId xmlns="" xmlns:a16="http://schemas.microsoft.com/office/drawing/2014/main" id="{D69468FA-3CE7-49C9-A6A7-A874CB55B8F1}"/>
              </a:ext>
            </a:extLst>
          </p:cNvPr>
          <p:cNvSpPr txBox="1"/>
          <p:nvPr/>
        </p:nvSpPr>
        <p:spPr>
          <a:xfrm>
            <a:off x="5703367" y="82165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代码规范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="" xmlns:a16="http://schemas.microsoft.com/office/drawing/2014/main" id="{A442B393-6E86-474B-B557-661517D9511B}"/>
              </a:ext>
            </a:extLst>
          </p:cNvPr>
          <p:cNvSpPr txBox="1"/>
          <p:nvPr/>
        </p:nvSpPr>
        <p:spPr>
          <a:xfrm>
            <a:off x="6796242" y="79289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测试文档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33" name="直接连接符 32">
            <a:extLst>
              <a:ext uri="{FF2B5EF4-FFF2-40B4-BE49-F238E27FC236}">
                <a16:creationId xmlns="" xmlns:a16="http://schemas.microsoft.com/office/drawing/2014/main" id="{49F14E97-2FE4-4C51-8407-893A8E856721}"/>
              </a:ext>
            </a:extLst>
          </p:cNvPr>
          <p:cNvCxnSpPr/>
          <p:nvPr/>
        </p:nvCxnSpPr>
        <p:spPr>
          <a:xfrm>
            <a:off x="5700915" y="79289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>
            <a:extLst>
              <a:ext uri="{FF2B5EF4-FFF2-40B4-BE49-F238E27FC236}">
                <a16:creationId xmlns="" xmlns:a16="http://schemas.microsoft.com/office/drawing/2014/main" id="{57DE373D-7A4C-4CA5-A665-6B25F0450136}"/>
              </a:ext>
            </a:extLst>
          </p:cNvPr>
          <p:cNvCxnSpPr/>
          <p:nvPr/>
        </p:nvCxnSpPr>
        <p:spPr>
          <a:xfrm>
            <a:off x="6802668" y="82400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>
            <a:extLst>
              <a:ext uri="{FF2B5EF4-FFF2-40B4-BE49-F238E27FC236}">
                <a16:creationId xmlns="" xmlns:a16="http://schemas.microsoft.com/office/drawing/2014/main" id="{5690BF7A-46CA-43DB-BC2A-7E1211E9EBAE}"/>
              </a:ext>
            </a:extLst>
          </p:cNvPr>
          <p:cNvCxnSpPr/>
          <p:nvPr/>
        </p:nvCxnSpPr>
        <p:spPr>
          <a:xfrm>
            <a:off x="7922734" y="63690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>
            <a:extLst>
              <a:ext uri="{FF2B5EF4-FFF2-40B4-BE49-F238E27FC236}">
                <a16:creationId xmlns="" xmlns:a16="http://schemas.microsoft.com/office/drawing/2014/main" id="{07B4B95D-68C0-40E2-9E2D-0473B87E4718}"/>
              </a:ext>
            </a:extLst>
          </p:cNvPr>
          <p:cNvSpPr txBox="1"/>
          <p:nvPr/>
        </p:nvSpPr>
        <p:spPr>
          <a:xfrm>
            <a:off x="7934681" y="90225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用户手册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7" name="圆角矩形 1">
            <a:extLst>
              <a:ext uri="{FF2B5EF4-FFF2-40B4-BE49-F238E27FC236}">
                <a16:creationId xmlns="" xmlns:a16="http://schemas.microsoft.com/office/drawing/2014/main" id="{7CC8279D-C77E-4F4F-9291-AD3DC6F0A74A}"/>
              </a:ext>
            </a:extLst>
          </p:cNvPr>
          <p:cNvSpPr/>
          <p:nvPr/>
        </p:nvSpPr>
        <p:spPr>
          <a:xfrm>
            <a:off x="375174" y="721915"/>
            <a:ext cx="2534855" cy="786035"/>
          </a:xfrm>
          <a:prstGeom prst="roundRect">
            <a:avLst/>
          </a:prstGeom>
          <a:solidFill>
            <a:srgbClr val="E74E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项目里程碑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="" xmlns:a16="http://schemas.microsoft.com/office/drawing/2014/main" id="{669A4325-BD7A-4417-A8DB-D1167B7CD5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174" y="1507950"/>
            <a:ext cx="6866215" cy="5372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398957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>
            <a:extLst>
              <a:ext uri="{FF2B5EF4-FFF2-40B4-BE49-F238E27FC236}">
                <a16:creationId xmlns="" xmlns:a16="http://schemas.microsoft.com/office/drawing/2014/main" id="{CD24381E-C300-4530-893B-8B10EFF1507A}"/>
              </a:ext>
            </a:extLst>
          </p:cNvPr>
          <p:cNvSpPr/>
          <p:nvPr/>
        </p:nvSpPr>
        <p:spPr>
          <a:xfrm>
            <a:off x="25227" y="-8878"/>
            <a:ext cx="9144000" cy="541538"/>
          </a:xfrm>
          <a:prstGeom prst="rect">
            <a:avLst/>
          </a:prstGeom>
          <a:solidFill>
            <a:srgbClr val="E74E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0" name="矩形 19">
            <a:extLst>
              <a:ext uri="{FF2B5EF4-FFF2-40B4-BE49-F238E27FC236}">
                <a16:creationId xmlns="" xmlns:a16="http://schemas.microsoft.com/office/drawing/2014/main" id="{826D8233-118C-4103-96C7-E4EE2F0D1CF4}"/>
              </a:ext>
            </a:extLst>
          </p:cNvPr>
          <p:cNvSpPr/>
          <p:nvPr/>
        </p:nvSpPr>
        <p:spPr>
          <a:xfrm>
            <a:off x="50800" y="93375"/>
            <a:ext cx="993121" cy="3354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1" name="文本框 20">
            <a:extLst>
              <a:ext uri="{FF2B5EF4-FFF2-40B4-BE49-F238E27FC236}">
                <a16:creationId xmlns="" xmlns:a16="http://schemas.microsoft.com/office/drawing/2014/main" id="{CAAEDDCC-3980-4024-BD14-45321C5324E1}"/>
              </a:ext>
            </a:extLst>
          </p:cNvPr>
          <p:cNvSpPr txBox="1"/>
          <p:nvPr/>
        </p:nvSpPr>
        <p:spPr>
          <a:xfrm>
            <a:off x="25227" y="90225"/>
            <a:ext cx="11818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rgbClr val="6666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项目计划</a:t>
            </a:r>
            <a:endParaRPr lang="zh-HK" altLang="en-US" dirty="0"/>
          </a:p>
        </p:txBody>
      </p:sp>
      <p:sp>
        <p:nvSpPr>
          <p:cNvPr id="22" name="文本框 21">
            <a:extLst>
              <a:ext uri="{FF2B5EF4-FFF2-40B4-BE49-F238E27FC236}">
                <a16:creationId xmlns="" xmlns:a16="http://schemas.microsoft.com/office/drawing/2014/main" id="{B3BFC6C7-4E53-4DB7-A21E-21C3EB011861}"/>
              </a:ext>
            </a:extLst>
          </p:cNvPr>
          <p:cNvSpPr txBox="1"/>
          <p:nvPr/>
        </p:nvSpPr>
        <p:spPr>
          <a:xfrm>
            <a:off x="1128846" y="88624"/>
            <a:ext cx="13969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可行性分析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="" xmlns:a16="http://schemas.microsoft.com/office/drawing/2014/main" id="{2850E606-51EF-417B-BBC5-606DC18027A5}"/>
              </a:ext>
            </a:extLst>
          </p:cNvPr>
          <p:cNvSpPr txBox="1"/>
          <p:nvPr/>
        </p:nvSpPr>
        <p:spPr>
          <a:xfrm>
            <a:off x="2495617" y="88167"/>
            <a:ext cx="12415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需求分析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="" xmlns:a16="http://schemas.microsoft.com/office/drawing/2014/main" id="{5603DBFE-1574-4762-A1F8-11A268D53CC2}"/>
              </a:ext>
            </a:extLst>
          </p:cNvPr>
          <p:cNvSpPr txBox="1"/>
          <p:nvPr/>
        </p:nvSpPr>
        <p:spPr>
          <a:xfrm>
            <a:off x="3562265" y="79289"/>
            <a:ext cx="1295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总体设计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="" xmlns:a16="http://schemas.microsoft.com/office/drawing/2014/main" id="{7A2A3D76-01ED-41D6-96A5-3C9109C136D9}"/>
              </a:ext>
            </a:extLst>
          </p:cNvPr>
          <p:cNvSpPr txBox="1"/>
          <p:nvPr/>
        </p:nvSpPr>
        <p:spPr>
          <a:xfrm>
            <a:off x="4602273" y="79289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详细设计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26" name="直接连接符 25">
            <a:extLst>
              <a:ext uri="{FF2B5EF4-FFF2-40B4-BE49-F238E27FC236}">
                <a16:creationId xmlns="" xmlns:a16="http://schemas.microsoft.com/office/drawing/2014/main" id="{E9778A65-88F5-4CC7-8E4B-0EE138028E29}"/>
              </a:ext>
            </a:extLst>
          </p:cNvPr>
          <p:cNvCxnSpPr/>
          <p:nvPr/>
        </p:nvCxnSpPr>
        <p:spPr>
          <a:xfrm>
            <a:off x="1147885" y="79289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>
            <a:extLst>
              <a:ext uri="{FF2B5EF4-FFF2-40B4-BE49-F238E27FC236}">
                <a16:creationId xmlns="" xmlns:a16="http://schemas.microsoft.com/office/drawing/2014/main" id="{2C76A0A3-B1EA-402F-A5F2-F534C6F2D637}"/>
              </a:ext>
            </a:extLst>
          </p:cNvPr>
          <p:cNvCxnSpPr/>
          <p:nvPr/>
        </p:nvCxnSpPr>
        <p:spPr>
          <a:xfrm>
            <a:off x="2475800" y="79289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>
            <a:extLst>
              <a:ext uri="{FF2B5EF4-FFF2-40B4-BE49-F238E27FC236}">
                <a16:creationId xmlns="" xmlns:a16="http://schemas.microsoft.com/office/drawing/2014/main" id="{018CBC47-8FC6-447F-A4CF-84526083DDED}"/>
              </a:ext>
            </a:extLst>
          </p:cNvPr>
          <p:cNvCxnSpPr/>
          <p:nvPr/>
        </p:nvCxnSpPr>
        <p:spPr>
          <a:xfrm>
            <a:off x="3627505" y="79289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>
            <a:extLst>
              <a:ext uri="{FF2B5EF4-FFF2-40B4-BE49-F238E27FC236}">
                <a16:creationId xmlns="" xmlns:a16="http://schemas.microsoft.com/office/drawing/2014/main" id="{17A6DBA4-110E-4EB4-9B5E-5EA2DFE1CF73}"/>
              </a:ext>
            </a:extLst>
          </p:cNvPr>
          <p:cNvCxnSpPr/>
          <p:nvPr/>
        </p:nvCxnSpPr>
        <p:spPr>
          <a:xfrm>
            <a:off x="4644591" y="79289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>
            <a:extLst>
              <a:ext uri="{FF2B5EF4-FFF2-40B4-BE49-F238E27FC236}">
                <a16:creationId xmlns="" xmlns:a16="http://schemas.microsoft.com/office/drawing/2014/main" id="{D69468FA-3CE7-49C9-A6A7-A874CB55B8F1}"/>
              </a:ext>
            </a:extLst>
          </p:cNvPr>
          <p:cNvSpPr txBox="1"/>
          <p:nvPr/>
        </p:nvSpPr>
        <p:spPr>
          <a:xfrm>
            <a:off x="5703367" y="82165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代码规范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="" xmlns:a16="http://schemas.microsoft.com/office/drawing/2014/main" id="{A442B393-6E86-474B-B557-661517D9511B}"/>
              </a:ext>
            </a:extLst>
          </p:cNvPr>
          <p:cNvSpPr txBox="1"/>
          <p:nvPr/>
        </p:nvSpPr>
        <p:spPr>
          <a:xfrm>
            <a:off x="6796242" y="79289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测试文档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33" name="直接连接符 32">
            <a:extLst>
              <a:ext uri="{FF2B5EF4-FFF2-40B4-BE49-F238E27FC236}">
                <a16:creationId xmlns="" xmlns:a16="http://schemas.microsoft.com/office/drawing/2014/main" id="{49F14E97-2FE4-4C51-8407-893A8E856721}"/>
              </a:ext>
            </a:extLst>
          </p:cNvPr>
          <p:cNvCxnSpPr/>
          <p:nvPr/>
        </p:nvCxnSpPr>
        <p:spPr>
          <a:xfrm>
            <a:off x="5700915" y="79289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>
            <a:extLst>
              <a:ext uri="{FF2B5EF4-FFF2-40B4-BE49-F238E27FC236}">
                <a16:creationId xmlns="" xmlns:a16="http://schemas.microsoft.com/office/drawing/2014/main" id="{57DE373D-7A4C-4CA5-A665-6B25F0450136}"/>
              </a:ext>
            </a:extLst>
          </p:cNvPr>
          <p:cNvCxnSpPr/>
          <p:nvPr/>
        </p:nvCxnSpPr>
        <p:spPr>
          <a:xfrm>
            <a:off x="6802668" y="82400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>
            <a:extLst>
              <a:ext uri="{FF2B5EF4-FFF2-40B4-BE49-F238E27FC236}">
                <a16:creationId xmlns="" xmlns:a16="http://schemas.microsoft.com/office/drawing/2014/main" id="{5690BF7A-46CA-43DB-BC2A-7E1211E9EBAE}"/>
              </a:ext>
            </a:extLst>
          </p:cNvPr>
          <p:cNvCxnSpPr/>
          <p:nvPr/>
        </p:nvCxnSpPr>
        <p:spPr>
          <a:xfrm>
            <a:off x="7922734" y="63690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>
            <a:extLst>
              <a:ext uri="{FF2B5EF4-FFF2-40B4-BE49-F238E27FC236}">
                <a16:creationId xmlns="" xmlns:a16="http://schemas.microsoft.com/office/drawing/2014/main" id="{07B4B95D-68C0-40E2-9E2D-0473B87E4718}"/>
              </a:ext>
            </a:extLst>
          </p:cNvPr>
          <p:cNvSpPr txBox="1"/>
          <p:nvPr/>
        </p:nvSpPr>
        <p:spPr>
          <a:xfrm>
            <a:off x="7934681" y="90225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用户手册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7" name="圆角矩形 1">
            <a:extLst>
              <a:ext uri="{FF2B5EF4-FFF2-40B4-BE49-F238E27FC236}">
                <a16:creationId xmlns="" xmlns:a16="http://schemas.microsoft.com/office/drawing/2014/main" id="{7CC8279D-C77E-4F4F-9291-AD3DC6F0A74A}"/>
              </a:ext>
            </a:extLst>
          </p:cNvPr>
          <p:cNvSpPr/>
          <p:nvPr/>
        </p:nvSpPr>
        <p:spPr>
          <a:xfrm>
            <a:off x="375174" y="615976"/>
            <a:ext cx="2534855" cy="786035"/>
          </a:xfrm>
          <a:prstGeom prst="roundRect">
            <a:avLst/>
          </a:prstGeom>
          <a:solidFill>
            <a:srgbClr val="E74E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项目里程碑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="" xmlns:a16="http://schemas.microsoft.com/office/drawing/2014/main" id="{EF50F440-F362-4CD8-92F3-FDB1EC52D2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393" y="2032326"/>
            <a:ext cx="6828112" cy="3787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841630"/>
      </p:ext>
    </p:extLst>
  </p:cSld>
  <p:clrMapOvr>
    <a:masterClrMapping/>
  </p:clrMapOvr>
  <p:transition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>
            <a:extLst>
              <a:ext uri="{FF2B5EF4-FFF2-40B4-BE49-F238E27FC236}">
                <a16:creationId xmlns="" xmlns:a16="http://schemas.microsoft.com/office/drawing/2014/main" id="{CD24381E-C300-4530-893B-8B10EFF1507A}"/>
              </a:ext>
            </a:extLst>
          </p:cNvPr>
          <p:cNvSpPr/>
          <p:nvPr/>
        </p:nvSpPr>
        <p:spPr>
          <a:xfrm>
            <a:off x="25227" y="-8878"/>
            <a:ext cx="9144000" cy="541538"/>
          </a:xfrm>
          <a:prstGeom prst="rect">
            <a:avLst/>
          </a:prstGeom>
          <a:solidFill>
            <a:srgbClr val="E74E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0" name="矩形 19">
            <a:extLst>
              <a:ext uri="{FF2B5EF4-FFF2-40B4-BE49-F238E27FC236}">
                <a16:creationId xmlns="" xmlns:a16="http://schemas.microsoft.com/office/drawing/2014/main" id="{826D8233-118C-4103-96C7-E4EE2F0D1CF4}"/>
              </a:ext>
            </a:extLst>
          </p:cNvPr>
          <p:cNvSpPr/>
          <p:nvPr/>
        </p:nvSpPr>
        <p:spPr>
          <a:xfrm>
            <a:off x="50800" y="93375"/>
            <a:ext cx="993121" cy="3354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1" name="文本框 20">
            <a:extLst>
              <a:ext uri="{FF2B5EF4-FFF2-40B4-BE49-F238E27FC236}">
                <a16:creationId xmlns="" xmlns:a16="http://schemas.microsoft.com/office/drawing/2014/main" id="{CAAEDDCC-3980-4024-BD14-45321C5324E1}"/>
              </a:ext>
            </a:extLst>
          </p:cNvPr>
          <p:cNvSpPr txBox="1"/>
          <p:nvPr/>
        </p:nvSpPr>
        <p:spPr>
          <a:xfrm>
            <a:off x="25227" y="90225"/>
            <a:ext cx="11818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rgbClr val="6666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项目计划</a:t>
            </a:r>
            <a:endParaRPr lang="zh-HK" altLang="en-US" dirty="0"/>
          </a:p>
        </p:txBody>
      </p:sp>
      <p:sp>
        <p:nvSpPr>
          <p:cNvPr id="22" name="文本框 21">
            <a:extLst>
              <a:ext uri="{FF2B5EF4-FFF2-40B4-BE49-F238E27FC236}">
                <a16:creationId xmlns="" xmlns:a16="http://schemas.microsoft.com/office/drawing/2014/main" id="{B3BFC6C7-4E53-4DB7-A21E-21C3EB011861}"/>
              </a:ext>
            </a:extLst>
          </p:cNvPr>
          <p:cNvSpPr txBox="1"/>
          <p:nvPr/>
        </p:nvSpPr>
        <p:spPr>
          <a:xfrm>
            <a:off x="1128846" y="88624"/>
            <a:ext cx="13969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可行性分析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="" xmlns:a16="http://schemas.microsoft.com/office/drawing/2014/main" id="{2850E606-51EF-417B-BBC5-606DC18027A5}"/>
              </a:ext>
            </a:extLst>
          </p:cNvPr>
          <p:cNvSpPr txBox="1"/>
          <p:nvPr/>
        </p:nvSpPr>
        <p:spPr>
          <a:xfrm>
            <a:off x="2495617" y="88167"/>
            <a:ext cx="12415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需求分析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="" xmlns:a16="http://schemas.microsoft.com/office/drawing/2014/main" id="{5603DBFE-1574-4762-A1F8-11A268D53CC2}"/>
              </a:ext>
            </a:extLst>
          </p:cNvPr>
          <p:cNvSpPr txBox="1"/>
          <p:nvPr/>
        </p:nvSpPr>
        <p:spPr>
          <a:xfrm>
            <a:off x="3562265" y="79289"/>
            <a:ext cx="1295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总体设计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="" xmlns:a16="http://schemas.microsoft.com/office/drawing/2014/main" id="{7A2A3D76-01ED-41D6-96A5-3C9109C136D9}"/>
              </a:ext>
            </a:extLst>
          </p:cNvPr>
          <p:cNvSpPr txBox="1"/>
          <p:nvPr/>
        </p:nvSpPr>
        <p:spPr>
          <a:xfrm>
            <a:off x="4602273" y="79289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详细设计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26" name="直接连接符 25">
            <a:extLst>
              <a:ext uri="{FF2B5EF4-FFF2-40B4-BE49-F238E27FC236}">
                <a16:creationId xmlns="" xmlns:a16="http://schemas.microsoft.com/office/drawing/2014/main" id="{E9778A65-88F5-4CC7-8E4B-0EE138028E29}"/>
              </a:ext>
            </a:extLst>
          </p:cNvPr>
          <p:cNvCxnSpPr/>
          <p:nvPr/>
        </p:nvCxnSpPr>
        <p:spPr>
          <a:xfrm>
            <a:off x="1147885" y="79289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>
            <a:extLst>
              <a:ext uri="{FF2B5EF4-FFF2-40B4-BE49-F238E27FC236}">
                <a16:creationId xmlns="" xmlns:a16="http://schemas.microsoft.com/office/drawing/2014/main" id="{2C76A0A3-B1EA-402F-A5F2-F534C6F2D637}"/>
              </a:ext>
            </a:extLst>
          </p:cNvPr>
          <p:cNvCxnSpPr/>
          <p:nvPr/>
        </p:nvCxnSpPr>
        <p:spPr>
          <a:xfrm>
            <a:off x="2475800" y="79289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>
            <a:extLst>
              <a:ext uri="{FF2B5EF4-FFF2-40B4-BE49-F238E27FC236}">
                <a16:creationId xmlns="" xmlns:a16="http://schemas.microsoft.com/office/drawing/2014/main" id="{018CBC47-8FC6-447F-A4CF-84526083DDED}"/>
              </a:ext>
            </a:extLst>
          </p:cNvPr>
          <p:cNvCxnSpPr/>
          <p:nvPr/>
        </p:nvCxnSpPr>
        <p:spPr>
          <a:xfrm>
            <a:off x="3627505" y="79289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>
            <a:extLst>
              <a:ext uri="{FF2B5EF4-FFF2-40B4-BE49-F238E27FC236}">
                <a16:creationId xmlns="" xmlns:a16="http://schemas.microsoft.com/office/drawing/2014/main" id="{17A6DBA4-110E-4EB4-9B5E-5EA2DFE1CF73}"/>
              </a:ext>
            </a:extLst>
          </p:cNvPr>
          <p:cNvCxnSpPr/>
          <p:nvPr/>
        </p:nvCxnSpPr>
        <p:spPr>
          <a:xfrm>
            <a:off x="4644591" y="79289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>
            <a:extLst>
              <a:ext uri="{FF2B5EF4-FFF2-40B4-BE49-F238E27FC236}">
                <a16:creationId xmlns="" xmlns:a16="http://schemas.microsoft.com/office/drawing/2014/main" id="{D69468FA-3CE7-49C9-A6A7-A874CB55B8F1}"/>
              </a:ext>
            </a:extLst>
          </p:cNvPr>
          <p:cNvSpPr txBox="1"/>
          <p:nvPr/>
        </p:nvSpPr>
        <p:spPr>
          <a:xfrm>
            <a:off x="5703367" y="82165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代码规范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="" xmlns:a16="http://schemas.microsoft.com/office/drawing/2014/main" id="{A442B393-6E86-474B-B557-661517D9511B}"/>
              </a:ext>
            </a:extLst>
          </p:cNvPr>
          <p:cNvSpPr txBox="1"/>
          <p:nvPr/>
        </p:nvSpPr>
        <p:spPr>
          <a:xfrm>
            <a:off x="6796242" y="79289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测试文档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33" name="直接连接符 32">
            <a:extLst>
              <a:ext uri="{FF2B5EF4-FFF2-40B4-BE49-F238E27FC236}">
                <a16:creationId xmlns="" xmlns:a16="http://schemas.microsoft.com/office/drawing/2014/main" id="{49F14E97-2FE4-4C51-8407-893A8E856721}"/>
              </a:ext>
            </a:extLst>
          </p:cNvPr>
          <p:cNvCxnSpPr/>
          <p:nvPr/>
        </p:nvCxnSpPr>
        <p:spPr>
          <a:xfrm>
            <a:off x="5700915" y="79289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>
            <a:extLst>
              <a:ext uri="{FF2B5EF4-FFF2-40B4-BE49-F238E27FC236}">
                <a16:creationId xmlns="" xmlns:a16="http://schemas.microsoft.com/office/drawing/2014/main" id="{57DE373D-7A4C-4CA5-A665-6B25F0450136}"/>
              </a:ext>
            </a:extLst>
          </p:cNvPr>
          <p:cNvCxnSpPr/>
          <p:nvPr/>
        </p:nvCxnSpPr>
        <p:spPr>
          <a:xfrm>
            <a:off x="6802668" y="82400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>
            <a:extLst>
              <a:ext uri="{FF2B5EF4-FFF2-40B4-BE49-F238E27FC236}">
                <a16:creationId xmlns="" xmlns:a16="http://schemas.microsoft.com/office/drawing/2014/main" id="{5690BF7A-46CA-43DB-BC2A-7E1211E9EBAE}"/>
              </a:ext>
            </a:extLst>
          </p:cNvPr>
          <p:cNvCxnSpPr/>
          <p:nvPr/>
        </p:nvCxnSpPr>
        <p:spPr>
          <a:xfrm>
            <a:off x="7922734" y="63690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>
            <a:extLst>
              <a:ext uri="{FF2B5EF4-FFF2-40B4-BE49-F238E27FC236}">
                <a16:creationId xmlns="" xmlns:a16="http://schemas.microsoft.com/office/drawing/2014/main" id="{07B4B95D-68C0-40E2-9E2D-0473B87E4718}"/>
              </a:ext>
            </a:extLst>
          </p:cNvPr>
          <p:cNvSpPr txBox="1"/>
          <p:nvPr/>
        </p:nvSpPr>
        <p:spPr>
          <a:xfrm>
            <a:off x="7934681" y="90225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用户手册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7" name="圆角矩形 1">
            <a:extLst>
              <a:ext uri="{FF2B5EF4-FFF2-40B4-BE49-F238E27FC236}">
                <a16:creationId xmlns="" xmlns:a16="http://schemas.microsoft.com/office/drawing/2014/main" id="{7CC8279D-C77E-4F4F-9291-AD3DC6F0A74A}"/>
              </a:ext>
            </a:extLst>
          </p:cNvPr>
          <p:cNvSpPr/>
          <p:nvPr/>
        </p:nvSpPr>
        <p:spPr>
          <a:xfrm>
            <a:off x="375174" y="615976"/>
            <a:ext cx="2534855" cy="786035"/>
          </a:xfrm>
          <a:prstGeom prst="roundRect">
            <a:avLst/>
          </a:prstGeom>
          <a:solidFill>
            <a:srgbClr val="E74E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项目里程碑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="" xmlns:a16="http://schemas.microsoft.com/office/drawing/2014/main" id="{E82E8215-7D9F-4F29-9BF9-129102FF0E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360" y="1696915"/>
            <a:ext cx="6767146" cy="3355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280432"/>
      </p:ext>
    </p:extLst>
  </p:cSld>
  <p:clrMapOvr>
    <a:masterClrMapping/>
  </p:clrMapOvr>
  <p:transition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1559719" y="2568507"/>
            <a:ext cx="7264685" cy="1720986"/>
            <a:chOff x="1184275" y="2717410"/>
            <a:chExt cx="7264685" cy="1720986"/>
          </a:xfrm>
        </p:grpSpPr>
        <p:grpSp>
          <p:nvGrpSpPr>
            <p:cNvPr id="10" name="Group 4"/>
            <p:cNvGrpSpPr>
              <a:grpSpLocks noChangeAspect="1"/>
            </p:cNvGrpSpPr>
            <p:nvPr/>
          </p:nvGrpSpPr>
          <p:grpSpPr bwMode="auto">
            <a:xfrm>
              <a:off x="1184275" y="2717410"/>
              <a:ext cx="1847850" cy="1720986"/>
              <a:chOff x="1164" y="687"/>
              <a:chExt cx="3219" cy="2998"/>
            </a:xfrm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1" name="Freeform 6"/>
              <p:cNvSpPr>
                <a:spLocks/>
              </p:cNvSpPr>
              <p:nvPr/>
            </p:nvSpPr>
            <p:spPr bwMode="auto">
              <a:xfrm>
                <a:off x="1164" y="687"/>
                <a:ext cx="3219" cy="2998"/>
              </a:xfrm>
              <a:custGeom>
                <a:avLst/>
                <a:gdLst>
                  <a:gd name="T0" fmla="*/ 96 w 1360"/>
                  <a:gd name="T1" fmla="*/ 404 h 1266"/>
                  <a:gd name="T2" fmla="*/ 96 w 1360"/>
                  <a:gd name="T3" fmla="*/ 527 h 1266"/>
                  <a:gd name="T4" fmla="*/ 105 w 1360"/>
                  <a:gd name="T5" fmla="*/ 537 h 1266"/>
                  <a:gd name="T6" fmla="*/ 123 w 1360"/>
                  <a:gd name="T7" fmla="*/ 616 h 1266"/>
                  <a:gd name="T8" fmla="*/ 119 w 1360"/>
                  <a:gd name="T9" fmla="*/ 629 h 1266"/>
                  <a:gd name="T10" fmla="*/ 147 w 1360"/>
                  <a:gd name="T11" fmla="*/ 940 h 1266"/>
                  <a:gd name="T12" fmla="*/ 169 w 1360"/>
                  <a:gd name="T13" fmla="*/ 1194 h 1266"/>
                  <a:gd name="T14" fmla="*/ 175 w 1360"/>
                  <a:gd name="T15" fmla="*/ 1266 h 1266"/>
                  <a:gd name="T16" fmla="*/ 0 w 1360"/>
                  <a:gd name="T17" fmla="*/ 1266 h 1266"/>
                  <a:gd name="T18" fmla="*/ 6 w 1360"/>
                  <a:gd name="T19" fmla="*/ 1197 h 1266"/>
                  <a:gd name="T20" fmla="*/ 38 w 1360"/>
                  <a:gd name="T21" fmla="*/ 811 h 1266"/>
                  <a:gd name="T22" fmla="*/ 54 w 1360"/>
                  <a:gd name="T23" fmla="*/ 629 h 1266"/>
                  <a:gd name="T24" fmla="*/ 50 w 1360"/>
                  <a:gd name="T25" fmla="*/ 613 h 1266"/>
                  <a:gd name="T26" fmla="*/ 71 w 1360"/>
                  <a:gd name="T27" fmla="*/ 537 h 1266"/>
                  <a:gd name="T28" fmla="*/ 79 w 1360"/>
                  <a:gd name="T29" fmla="*/ 525 h 1266"/>
                  <a:gd name="T30" fmla="*/ 79 w 1360"/>
                  <a:gd name="T31" fmla="*/ 407 h 1266"/>
                  <a:gd name="T32" fmla="*/ 70 w 1360"/>
                  <a:gd name="T33" fmla="*/ 392 h 1266"/>
                  <a:gd name="T34" fmla="*/ 31 w 1360"/>
                  <a:gd name="T35" fmla="*/ 374 h 1266"/>
                  <a:gd name="T36" fmla="*/ 44 w 1360"/>
                  <a:gd name="T37" fmla="*/ 366 h 1266"/>
                  <a:gd name="T38" fmla="*/ 624 w 1360"/>
                  <a:gd name="T39" fmla="*/ 44 h 1266"/>
                  <a:gd name="T40" fmla="*/ 692 w 1360"/>
                  <a:gd name="T41" fmla="*/ 5 h 1266"/>
                  <a:gd name="T42" fmla="*/ 718 w 1360"/>
                  <a:gd name="T43" fmla="*/ 5 h 1266"/>
                  <a:gd name="T44" fmla="*/ 1255 w 1360"/>
                  <a:gd name="T45" fmla="*/ 275 h 1266"/>
                  <a:gd name="T46" fmla="*/ 1360 w 1360"/>
                  <a:gd name="T47" fmla="*/ 328 h 1266"/>
                  <a:gd name="T48" fmla="*/ 1302 w 1360"/>
                  <a:gd name="T49" fmla="*/ 360 h 1266"/>
                  <a:gd name="T50" fmla="*/ 723 w 1360"/>
                  <a:gd name="T51" fmla="*/ 666 h 1266"/>
                  <a:gd name="T52" fmla="*/ 688 w 1360"/>
                  <a:gd name="T53" fmla="*/ 668 h 1266"/>
                  <a:gd name="T54" fmla="*/ 112 w 1360"/>
                  <a:gd name="T55" fmla="*/ 411 h 1266"/>
                  <a:gd name="T56" fmla="*/ 96 w 1360"/>
                  <a:gd name="T57" fmla="*/ 404 h 12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60" h="1266">
                    <a:moveTo>
                      <a:pt x="96" y="404"/>
                    </a:moveTo>
                    <a:cubicBezTo>
                      <a:pt x="96" y="447"/>
                      <a:pt x="96" y="487"/>
                      <a:pt x="96" y="527"/>
                    </a:cubicBezTo>
                    <a:cubicBezTo>
                      <a:pt x="96" y="531"/>
                      <a:pt x="101" y="535"/>
                      <a:pt x="105" y="537"/>
                    </a:cubicBezTo>
                    <a:cubicBezTo>
                      <a:pt x="136" y="555"/>
                      <a:pt x="144" y="585"/>
                      <a:pt x="123" y="616"/>
                    </a:cubicBezTo>
                    <a:cubicBezTo>
                      <a:pt x="121" y="620"/>
                      <a:pt x="119" y="625"/>
                      <a:pt x="119" y="629"/>
                    </a:cubicBezTo>
                    <a:cubicBezTo>
                      <a:pt x="128" y="733"/>
                      <a:pt x="138" y="836"/>
                      <a:pt x="147" y="940"/>
                    </a:cubicBezTo>
                    <a:cubicBezTo>
                      <a:pt x="154" y="1024"/>
                      <a:pt x="162" y="1109"/>
                      <a:pt x="169" y="1194"/>
                    </a:cubicBezTo>
                    <a:cubicBezTo>
                      <a:pt x="171" y="1217"/>
                      <a:pt x="173" y="1239"/>
                      <a:pt x="175" y="1266"/>
                    </a:cubicBezTo>
                    <a:cubicBezTo>
                      <a:pt x="117" y="1266"/>
                      <a:pt x="60" y="1266"/>
                      <a:pt x="0" y="1266"/>
                    </a:cubicBezTo>
                    <a:cubicBezTo>
                      <a:pt x="2" y="1244"/>
                      <a:pt x="4" y="1220"/>
                      <a:pt x="6" y="1197"/>
                    </a:cubicBezTo>
                    <a:cubicBezTo>
                      <a:pt x="16" y="1068"/>
                      <a:pt x="27" y="940"/>
                      <a:pt x="38" y="811"/>
                    </a:cubicBezTo>
                    <a:cubicBezTo>
                      <a:pt x="43" y="750"/>
                      <a:pt x="49" y="690"/>
                      <a:pt x="54" y="629"/>
                    </a:cubicBezTo>
                    <a:cubicBezTo>
                      <a:pt x="54" y="624"/>
                      <a:pt x="52" y="617"/>
                      <a:pt x="50" y="613"/>
                    </a:cubicBezTo>
                    <a:cubicBezTo>
                      <a:pt x="32" y="583"/>
                      <a:pt x="40" y="553"/>
                      <a:pt x="71" y="537"/>
                    </a:cubicBezTo>
                    <a:cubicBezTo>
                      <a:pt x="75" y="535"/>
                      <a:pt x="79" y="529"/>
                      <a:pt x="79" y="525"/>
                    </a:cubicBezTo>
                    <a:cubicBezTo>
                      <a:pt x="79" y="486"/>
                      <a:pt x="80" y="446"/>
                      <a:pt x="79" y="407"/>
                    </a:cubicBezTo>
                    <a:cubicBezTo>
                      <a:pt x="79" y="402"/>
                      <a:pt x="74" y="395"/>
                      <a:pt x="70" y="392"/>
                    </a:cubicBezTo>
                    <a:cubicBezTo>
                      <a:pt x="58" y="386"/>
                      <a:pt x="45" y="381"/>
                      <a:pt x="31" y="374"/>
                    </a:cubicBezTo>
                    <a:cubicBezTo>
                      <a:pt x="36" y="371"/>
                      <a:pt x="40" y="368"/>
                      <a:pt x="44" y="366"/>
                    </a:cubicBezTo>
                    <a:cubicBezTo>
                      <a:pt x="237" y="259"/>
                      <a:pt x="431" y="151"/>
                      <a:pt x="624" y="44"/>
                    </a:cubicBezTo>
                    <a:cubicBezTo>
                      <a:pt x="647" y="31"/>
                      <a:pt x="670" y="19"/>
                      <a:pt x="692" y="5"/>
                    </a:cubicBezTo>
                    <a:cubicBezTo>
                      <a:pt x="702" y="0"/>
                      <a:pt x="709" y="1"/>
                      <a:pt x="718" y="5"/>
                    </a:cubicBezTo>
                    <a:cubicBezTo>
                      <a:pt x="897" y="96"/>
                      <a:pt x="1076" y="185"/>
                      <a:pt x="1255" y="275"/>
                    </a:cubicBezTo>
                    <a:cubicBezTo>
                      <a:pt x="1289" y="293"/>
                      <a:pt x="1324" y="310"/>
                      <a:pt x="1360" y="328"/>
                    </a:cubicBezTo>
                    <a:cubicBezTo>
                      <a:pt x="1339" y="340"/>
                      <a:pt x="1320" y="350"/>
                      <a:pt x="1302" y="360"/>
                    </a:cubicBezTo>
                    <a:cubicBezTo>
                      <a:pt x="1109" y="462"/>
                      <a:pt x="916" y="564"/>
                      <a:pt x="723" y="666"/>
                    </a:cubicBezTo>
                    <a:cubicBezTo>
                      <a:pt x="711" y="672"/>
                      <a:pt x="701" y="674"/>
                      <a:pt x="688" y="668"/>
                    </a:cubicBezTo>
                    <a:cubicBezTo>
                      <a:pt x="496" y="582"/>
                      <a:pt x="304" y="496"/>
                      <a:pt x="112" y="411"/>
                    </a:cubicBezTo>
                    <a:cubicBezTo>
                      <a:pt x="108" y="409"/>
                      <a:pt x="103" y="407"/>
                      <a:pt x="96" y="40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/>
              </a:p>
            </p:txBody>
          </p:sp>
          <p:sp>
            <p:nvSpPr>
              <p:cNvPr id="12" name="Freeform 7"/>
              <p:cNvSpPr>
                <a:spLocks/>
              </p:cNvSpPr>
              <p:nvPr/>
            </p:nvSpPr>
            <p:spPr bwMode="auto">
              <a:xfrm>
                <a:off x="1829" y="1959"/>
                <a:ext cx="2000" cy="947"/>
              </a:xfrm>
              <a:custGeom>
                <a:avLst/>
                <a:gdLst>
                  <a:gd name="T0" fmla="*/ 0 w 845"/>
                  <a:gd name="T1" fmla="*/ 147 h 400"/>
                  <a:gd name="T2" fmla="*/ 78 w 845"/>
                  <a:gd name="T3" fmla="*/ 32 h 400"/>
                  <a:gd name="T4" fmla="*/ 96 w 845"/>
                  <a:gd name="T5" fmla="*/ 28 h 400"/>
                  <a:gd name="T6" fmla="*/ 262 w 845"/>
                  <a:gd name="T7" fmla="*/ 101 h 400"/>
                  <a:gd name="T8" fmla="*/ 417 w 845"/>
                  <a:gd name="T9" fmla="*/ 170 h 400"/>
                  <a:gd name="T10" fmla="*/ 434 w 845"/>
                  <a:gd name="T11" fmla="*/ 167 h 400"/>
                  <a:gd name="T12" fmla="*/ 724 w 845"/>
                  <a:gd name="T13" fmla="*/ 13 h 400"/>
                  <a:gd name="T14" fmla="*/ 749 w 845"/>
                  <a:gd name="T15" fmla="*/ 0 h 400"/>
                  <a:gd name="T16" fmla="*/ 845 w 845"/>
                  <a:gd name="T17" fmla="*/ 143 h 400"/>
                  <a:gd name="T18" fmla="*/ 743 w 845"/>
                  <a:gd name="T19" fmla="*/ 207 h 400"/>
                  <a:gd name="T20" fmla="*/ 448 w 845"/>
                  <a:gd name="T21" fmla="*/ 393 h 400"/>
                  <a:gd name="T22" fmla="*/ 421 w 845"/>
                  <a:gd name="T23" fmla="*/ 394 h 400"/>
                  <a:gd name="T24" fmla="*/ 8 w 845"/>
                  <a:gd name="T25" fmla="*/ 153 h 400"/>
                  <a:gd name="T26" fmla="*/ 0 w 845"/>
                  <a:gd name="T27" fmla="*/ 147 h 4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45" h="400">
                    <a:moveTo>
                      <a:pt x="0" y="147"/>
                    </a:moveTo>
                    <a:cubicBezTo>
                      <a:pt x="27" y="108"/>
                      <a:pt x="53" y="70"/>
                      <a:pt x="78" y="32"/>
                    </a:cubicBezTo>
                    <a:cubicBezTo>
                      <a:pt x="84" y="24"/>
                      <a:pt x="89" y="25"/>
                      <a:pt x="96" y="28"/>
                    </a:cubicBezTo>
                    <a:cubicBezTo>
                      <a:pt x="151" y="53"/>
                      <a:pt x="206" y="77"/>
                      <a:pt x="262" y="101"/>
                    </a:cubicBezTo>
                    <a:cubicBezTo>
                      <a:pt x="313" y="124"/>
                      <a:pt x="365" y="147"/>
                      <a:pt x="417" y="170"/>
                    </a:cubicBezTo>
                    <a:cubicBezTo>
                      <a:pt x="421" y="172"/>
                      <a:pt x="429" y="170"/>
                      <a:pt x="434" y="167"/>
                    </a:cubicBezTo>
                    <a:cubicBezTo>
                      <a:pt x="531" y="116"/>
                      <a:pt x="627" y="65"/>
                      <a:pt x="724" y="13"/>
                    </a:cubicBezTo>
                    <a:cubicBezTo>
                      <a:pt x="732" y="9"/>
                      <a:pt x="740" y="5"/>
                      <a:pt x="749" y="0"/>
                    </a:cubicBezTo>
                    <a:cubicBezTo>
                      <a:pt x="781" y="48"/>
                      <a:pt x="813" y="95"/>
                      <a:pt x="845" y="143"/>
                    </a:cubicBezTo>
                    <a:cubicBezTo>
                      <a:pt x="811" y="165"/>
                      <a:pt x="777" y="186"/>
                      <a:pt x="743" y="207"/>
                    </a:cubicBezTo>
                    <a:cubicBezTo>
                      <a:pt x="645" y="269"/>
                      <a:pt x="546" y="331"/>
                      <a:pt x="448" y="393"/>
                    </a:cubicBezTo>
                    <a:cubicBezTo>
                      <a:pt x="438" y="399"/>
                      <a:pt x="431" y="400"/>
                      <a:pt x="421" y="394"/>
                    </a:cubicBezTo>
                    <a:cubicBezTo>
                      <a:pt x="284" y="313"/>
                      <a:pt x="146" y="233"/>
                      <a:pt x="8" y="153"/>
                    </a:cubicBezTo>
                    <a:cubicBezTo>
                      <a:pt x="6" y="151"/>
                      <a:pt x="3" y="149"/>
                      <a:pt x="0" y="1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/>
              </a:p>
            </p:txBody>
          </p:sp>
        </p:grpSp>
        <p:sp>
          <p:nvSpPr>
            <p:cNvPr id="13" name="文本框 12"/>
            <p:cNvSpPr txBox="1"/>
            <p:nvPr/>
          </p:nvSpPr>
          <p:spPr>
            <a:xfrm>
              <a:off x="3187700" y="2847430"/>
              <a:ext cx="526126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7200" b="1" spc="3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可行性分析</a:t>
              </a:r>
              <a:endParaRPr lang="zh-HK" altLang="en-US" sz="7200" b="1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90250858"/>
      </p:ext>
    </p:extLst>
  </p:cSld>
  <p:clrMapOvr>
    <a:masterClrMapping/>
  </p:clrMapOvr>
  <p:transition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756403" y="812928"/>
            <a:ext cx="3287307" cy="749172"/>
          </a:xfrm>
          <a:prstGeom prst="roundRect">
            <a:avLst/>
          </a:prstGeom>
          <a:solidFill>
            <a:srgbClr val="E74E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 smtClean="0"/>
              <a:t>关键技术分析   </a:t>
            </a:r>
            <a:r>
              <a:rPr lang="en-US" altLang="zh-CN" sz="2400" b="1" dirty="0" smtClean="0"/>
              <a:t>1</a:t>
            </a:r>
            <a:endParaRPr lang="zh-CN" altLang="zh-CN" sz="2400" b="1" dirty="0"/>
          </a:p>
        </p:txBody>
      </p:sp>
      <p:sp>
        <p:nvSpPr>
          <p:cNvPr id="3" name="矩形 2">
            <a:extLst>
              <a:ext uri="{FF2B5EF4-FFF2-40B4-BE49-F238E27FC236}">
                <a16:creationId xmlns="" xmlns:a16="http://schemas.microsoft.com/office/drawing/2014/main" id="{5FC47DA0-2E15-4F3E-A9D2-CB125C1B4D51}"/>
              </a:ext>
            </a:extLst>
          </p:cNvPr>
          <p:cNvSpPr/>
          <p:nvPr/>
        </p:nvSpPr>
        <p:spPr>
          <a:xfrm>
            <a:off x="756404" y="2094636"/>
            <a:ext cx="789229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2000" b="1" dirty="0">
                <a:solidFill>
                  <a:srgbClr val="6666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查询类接口</a:t>
            </a:r>
            <a:r>
              <a:rPr lang="zh-CN" altLang="en-US" sz="2000" b="1" dirty="0">
                <a:solidFill>
                  <a:srgbClr val="6666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  <a:r>
              <a:rPr lang="zh-CN" altLang="zh-CN" sz="2000" dirty="0">
                <a:solidFill>
                  <a:srgbClr val="6666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通过客户端向服务器发起请求，访服务器中的数据库</a:t>
            </a:r>
            <a:r>
              <a:rPr lang="zh-CN" altLang="en-US" sz="2000" dirty="0">
                <a:solidFill>
                  <a:srgbClr val="6666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再</a:t>
            </a:r>
            <a:r>
              <a:rPr lang="zh-CN" altLang="zh-CN" sz="2000" dirty="0">
                <a:solidFill>
                  <a:srgbClr val="6666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返回给客户端。</a:t>
            </a:r>
          </a:p>
          <a:p>
            <a:r>
              <a:rPr lang="zh-CN" altLang="zh-CN" sz="2000" b="1" dirty="0">
                <a:solidFill>
                  <a:srgbClr val="E74E3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推送类接口</a:t>
            </a:r>
            <a:r>
              <a:rPr lang="zh-CN" altLang="en-US" sz="2000" b="1" dirty="0">
                <a:solidFill>
                  <a:srgbClr val="E74E3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  <a:r>
              <a:rPr lang="zh-CN" altLang="zh-CN" sz="2000" dirty="0">
                <a:solidFill>
                  <a:srgbClr val="E74E3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服务端通知客户端，需要服务端向客户端发送消息。可以通过第三方平台推送及时新闻（阿里云推送）</a:t>
            </a:r>
          </a:p>
          <a:p>
            <a:r>
              <a:rPr lang="zh-CN" altLang="zh-CN" sz="2000" b="1" dirty="0">
                <a:solidFill>
                  <a:srgbClr val="6666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操作类接口</a:t>
            </a:r>
            <a:r>
              <a:rPr lang="zh-CN" altLang="en-US" sz="2000" b="1" dirty="0">
                <a:solidFill>
                  <a:srgbClr val="6666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  <a:r>
              <a:rPr lang="zh-CN" altLang="zh-CN" sz="2000" dirty="0">
                <a:solidFill>
                  <a:srgbClr val="6666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后台能通过接口进行对用户，新闻进行增，删，改，查的操作</a:t>
            </a:r>
            <a:r>
              <a:rPr lang="zh-CN" altLang="zh-CN" dirty="0">
                <a:solidFill>
                  <a:srgbClr val="6666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="" xmlns:a16="http://schemas.microsoft.com/office/drawing/2014/main" id="{C17572BD-CDC5-4B03-BFF0-754CFDF5505C}"/>
              </a:ext>
            </a:extLst>
          </p:cNvPr>
          <p:cNvSpPr/>
          <p:nvPr/>
        </p:nvSpPr>
        <p:spPr>
          <a:xfrm>
            <a:off x="0" y="-3686"/>
            <a:ext cx="9144000" cy="557154"/>
          </a:xfrm>
          <a:prstGeom prst="rect">
            <a:avLst/>
          </a:prstGeom>
          <a:solidFill>
            <a:srgbClr val="E74E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8" name="矩形 17">
            <a:extLst>
              <a:ext uri="{FF2B5EF4-FFF2-40B4-BE49-F238E27FC236}">
                <a16:creationId xmlns="" xmlns:a16="http://schemas.microsoft.com/office/drawing/2014/main" id="{F753590A-403C-45CE-B764-596C88FD8371}"/>
              </a:ext>
            </a:extLst>
          </p:cNvPr>
          <p:cNvSpPr/>
          <p:nvPr/>
        </p:nvSpPr>
        <p:spPr>
          <a:xfrm>
            <a:off x="1380492" y="106859"/>
            <a:ext cx="1183407" cy="3567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9" name="文本框 18">
            <a:extLst>
              <a:ext uri="{FF2B5EF4-FFF2-40B4-BE49-F238E27FC236}">
                <a16:creationId xmlns="" xmlns:a16="http://schemas.microsoft.com/office/drawing/2014/main" id="{AC09FC0F-2DD4-4730-921F-88FCF225FAC3}"/>
              </a:ext>
            </a:extLst>
          </p:cNvPr>
          <p:cNvSpPr txBox="1"/>
          <p:nvPr/>
        </p:nvSpPr>
        <p:spPr>
          <a:xfrm>
            <a:off x="42950" y="90225"/>
            <a:ext cx="1280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项目简介</a:t>
            </a:r>
            <a:endParaRPr lang="zh-HK" altLang="en-US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20" name="直接连接符 19">
            <a:extLst>
              <a:ext uri="{FF2B5EF4-FFF2-40B4-BE49-F238E27FC236}">
                <a16:creationId xmlns="" xmlns:a16="http://schemas.microsoft.com/office/drawing/2014/main" id="{1CE802CA-7F2E-49E4-9196-5ECB0371FDF9}"/>
              </a:ext>
            </a:extLst>
          </p:cNvPr>
          <p:cNvCxnSpPr/>
          <p:nvPr/>
        </p:nvCxnSpPr>
        <p:spPr>
          <a:xfrm>
            <a:off x="1304751" y="90225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>
            <a:extLst>
              <a:ext uri="{FF2B5EF4-FFF2-40B4-BE49-F238E27FC236}">
                <a16:creationId xmlns="" xmlns:a16="http://schemas.microsoft.com/office/drawing/2014/main" id="{E73E6477-6E7C-4EC7-B76D-BCB779E54368}"/>
              </a:ext>
            </a:extLst>
          </p:cNvPr>
          <p:cNvSpPr txBox="1"/>
          <p:nvPr/>
        </p:nvSpPr>
        <p:spPr>
          <a:xfrm>
            <a:off x="1421374" y="99792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rgbClr val="6666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调查访谈</a:t>
            </a:r>
            <a:endParaRPr lang="en-US" altLang="zh-CN" dirty="0">
              <a:solidFill>
                <a:srgbClr val="666666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="" xmlns:a16="http://schemas.microsoft.com/office/drawing/2014/main" id="{BE3B09C1-68A7-40BC-A25F-A8F0B2C94E12}"/>
              </a:ext>
            </a:extLst>
          </p:cNvPr>
          <p:cNvSpPr txBox="1"/>
          <p:nvPr/>
        </p:nvSpPr>
        <p:spPr>
          <a:xfrm>
            <a:off x="2732542" y="92972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系统特性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="" xmlns:a16="http://schemas.microsoft.com/office/drawing/2014/main" id="{D8A48F5D-EB30-49CB-B88C-466ECA2A7662}"/>
              </a:ext>
            </a:extLst>
          </p:cNvPr>
          <p:cNvSpPr txBox="1"/>
          <p:nvPr/>
        </p:nvSpPr>
        <p:spPr>
          <a:xfrm>
            <a:off x="4043710" y="90225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需求分析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="" xmlns:a16="http://schemas.microsoft.com/office/drawing/2014/main" id="{CF102314-9634-418D-8F54-EE2A542729BE}"/>
              </a:ext>
            </a:extLst>
          </p:cNvPr>
          <p:cNvSpPr txBox="1"/>
          <p:nvPr/>
        </p:nvSpPr>
        <p:spPr>
          <a:xfrm>
            <a:off x="5403317" y="90225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UI</a:t>
            </a:r>
            <a:r>
              <a:rPr lang="zh-CN" altLang="en-US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设计</a:t>
            </a:r>
            <a:endParaRPr lang="zh-HK" altLang="en-US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="" xmlns:a16="http://schemas.microsoft.com/office/drawing/2014/main" id="{0CB05818-33FF-4FE7-9854-8545161E1EEE}"/>
              </a:ext>
            </a:extLst>
          </p:cNvPr>
          <p:cNvSpPr txBox="1"/>
          <p:nvPr/>
        </p:nvSpPr>
        <p:spPr>
          <a:xfrm>
            <a:off x="6762923" y="90225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成员分工</a:t>
            </a:r>
            <a:endParaRPr lang="zh-HK" altLang="en-US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26" name="直接连接符 25">
            <a:extLst>
              <a:ext uri="{FF2B5EF4-FFF2-40B4-BE49-F238E27FC236}">
                <a16:creationId xmlns="" xmlns:a16="http://schemas.microsoft.com/office/drawing/2014/main" id="{D226F450-53BD-448D-A179-A7D4E7A41144}"/>
              </a:ext>
            </a:extLst>
          </p:cNvPr>
          <p:cNvCxnSpPr/>
          <p:nvPr/>
        </p:nvCxnSpPr>
        <p:spPr>
          <a:xfrm>
            <a:off x="2607196" y="90225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>
            <a:extLst>
              <a:ext uri="{FF2B5EF4-FFF2-40B4-BE49-F238E27FC236}">
                <a16:creationId xmlns="" xmlns:a16="http://schemas.microsoft.com/office/drawing/2014/main" id="{1060BFCA-13A0-49A3-86E4-0FD3EEEA43E4}"/>
              </a:ext>
            </a:extLst>
          </p:cNvPr>
          <p:cNvCxnSpPr/>
          <p:nvPr/>
        </p:nvCxnSpPr>
        <p:spPr>
          <a:xfrm>
            <a:off x="3979503" y="90225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>
            <a:extLst>
              <a:ext uri="{FF2B5EF4-FFF2-40B4-BE49-F238E27FC236}">
                <a16:creationId xmlns="" xmlns:a16="http://schemas.microsoft.com/office/drawing/2014/main" id="{C65B2725-6371-4E9F-84CD-43490E11F86D}"/>
              </a:ext>
            </a:extLst>
          </p:cNvPr>
          <p:cNvCxnSpPr/>
          <p:nvPr/>
        </p:nvCxnSpPr>
        <p:spPr>
          <a:xfrm>
            <a:off x="5308762" y="90225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>
            <a:extLst>
              <a:ext uri="{FF2B5EF4-FFF2-40B4-BE49-F238E27FC236}">
                <a16:creationId xmlns="" xmlns:a16="http://schemas.microsoft.com/office/drawing/2014/main" id="{9D185532-7287-4C4A-A971-F6679C09A518}"/>
              </a:ext>
            </a:extLst>
          </p:cNvPr>
          <p:cNvCxnSpPr/>
          <p:nvPr/>
        </p:nvCxnSpPr>
        <p:spPr>
          <a:xfrm>
            <a:off x="6698717" y="90225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矩形 29">
            <a:extLst>
              <a:ext uri="{FF2B5EF4-FFF2-40B4-BE49-F238E27FC236}">
                <a16:creationId xmlns="" xmlns:a16="http://schemas.microsoft.com/office/drawing/2014/main" id="{6B222D11-E81A-4119-804B-A25E4938A5F7}"/>
              </a:ext>
            </a:extLst>
          </p:cNvPr>
          <p:cNvSpPr/>
          <p:nvPr/>
        </p:nvSpPr>
        <p:spPr>
          <a:xfrm>
            <a:off x="25227" y="-8878"/>
            <a:ext cx="9144000" cy="541538"/>
          </a:xfrm>
          <a:prstGeom prst="rect">
            <a:avLst/>
          </a:prstGeom>
          <a:solidFill>
            <a:srgbClr val="E74E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1" name="矩形 30">
            <a:extLst>
              <a:ext uri="{FF2B5EF4-FFF2-40B4-BE49-F238E27FC236}">
                <a16:creationId xmlns="" xmlns:a16="http://schemas.microsoft.com/office/drawing/2014/main" id="{BF5FA6B1-C035-410F-8187-1583C7230EA0}"/>
              </a:ext>
            </a:extLst>
          </p:cNvPr>
          <p:cNvSpPr/>
          <p:nvPr/>
        </p:nvSpPr>
        <p:spPr>
          <a:xfrm>
            <a:off x="50800" y="93375"/>
            <a:ext cx="993121" cy="3354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2" name="文本框 31">
            <a:extLst>
              <a:ext uri="{FF2B5EF4-FFF2-40B4-BE49-F238E27FC236}">
                <a16:creationId xmlns="" xmlns:a16="http://schemas.microsoft.com/office/drawing/2014/main" id="{0EC6FBFB-DB12-4E03-8C41-33F541C9217A}"/>
              </a:ext>
            </a:extLst>
          </p:cNvPr>
          <p:cNvSpPr txBox="1"/>
          <p:nvPr/>
        </p:nvSpPr>
        <p:spPr>
          <a:xfrm>
            <a:off x="25227" y="90225"/>
            <a:ext cx="11818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rgbClr val="6666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项目简介</a:t>
            </a:r>
            <a:endParaRPr lang="zh-HK" altLang="en-US" sz="1600" spc="300" dirty="0">
              <a:solidFill>
                <a:srgbClr val="666666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33" name="直接连接符 32">
            <a:extLst>
              <a:ext uri="{FF2B5EF4-FFF2-40B4-BE49-F238E27FC236}">
                <a16:creationId xmlns="" xmlns:a16="http://schemas.microsoft.com/office/drawing/2014/main" id="{2F211968-4BFF-40E8-8EBA-A578CDBDB794}"/>
              </a:ext>
            </a:extLst>
          </p:cNvPr>
          <p:cNvCxnSpPr/>
          <p:nvPr/>
        </p:nvCxnSpPr>
        <p:spPr>
          <a:xfrm>
            <a:off x="1137712" y="107485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33">
            <a:extLst>
              <a:ext uri="{FF2B5EF4-FFF2-40B4-BE49-F238E27FC236}">
                <a16:creationId xmlns="" xmlns:a16="http://schemas.microsoft.com/office/drawing/2014/main" id="{7ABF8FEC-ABE4-4A01-B3DF-8D820921A6AF}"/>
              </a:ext>
            </a:extLst>
          </p:cNvPr>
          <p:cNvSpPr txBox="1"/>
          <p:nvPr/>
        </p:nvSpPr>
        <p:spPr>
          <a:xfrm>
            <a:off x="1132643" y="90225"/>
            <a:ext cx="11799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项目计划</a:t>
            </a:r>
            <a:endParaRPr lang="en-US" altLang="zh-CN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="" xmlns:a16="http://schemas.microsoft.com/office/drawing/2014/main" id="{62F42485-CCAC-4737-A884-E541AD96C341}"/>
              </a:ext>
            </a:extLst>
          </p:cNvPr>
          <p:cNvSpPr txBox="1"/>
          <p:nvPr/>
        </p:nvSpPr>
        <p:spPr>
          <a:xfrm>
            <a:off x="2224176" y="99560"/>
            <a:ext cx="13969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可行性分析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="" xmlns:a16="http://schemas.microsoft.com/office/drawing/2014/main" id="{17207A81-28B3-46F8-8C49-2B49AFA05EC0}"/>
              </a:ext>
            </a:extLst>
          </p:cNvPr>
          <p:cNvSpPr txBox="1"/>
          <p:nvPr/>
        </p:nvSpPr>
        <p:spPr>
          <a:xfrm>
            <a:off x="3590947" y="99103"/>
            <a:ext cx="12415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需求分析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="" xmlns:a16="http://schemas.microsoft.com/office/drawing/2014/main" id="{26C41197-16E1-4340-A593-557C9EC13380}"/>
              </a:ext>
            </a:extLst>
          </p:cNvPr>
          <p:cNvSpPr txBox="1"/>
          <p:nvPr/>
        </p:nvSpPr>
        <p:spPr>
          <a:xfrm>
            <a:off x="4657595" y="90225"/>
            <a:ext cx="1295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总体设计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="" xmlns:a16="http://schemas.microsoft.com/office/drawing/2014/main" id="{5125F18A-1EE4-4D27-BD40-EB9073E91A79}"/>
              </a:ext>
            </a:extLst>
          </p:cNvPr>
          <p:cNvSpPr txBox="1"/>
          <p:nvPr/>
        </p:nvSpPr>
        <p:spPr>
          <a:xfrm>
            <a:off x="5697603" y="90225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详细设计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39" name="直接连接符 38">
            <a:extLst>
              <a:ext uri="{FF2B5EF4-FFF2-40B4-BE49-F238E27FC236}">
                <a16:creationId xmlns="" xmlns:a16="http://schemas.microsoft.com/office/drawing/2014/main" id="{61247A85-46BC-4147-8E70-F9A4170FD768}"/>
              </a:ext>
            </a:extLst>
          </p:cNvPr>
          <p:cNvCxnSpPr/>
          <p:nvPr/>
        </p:nvCxnSpPr>
        <p:spPr>
          <a:xfrm>
            <a:off x="2243215" y="90225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>
            <a:extLst>
              <a:ext uri="{FF2B5EF4-FFF2-40B4-BE49-F238E27FC236}">
                <a16:creationId xmlns="" xmlns:a16="http://schemas.microsoft.com/office/drawing/2014/main" id="{2D013793-2848-49EA-9302-7CA8A5289AF7}"/>
              </a:ext>
            </a:extLst>
          </p:cNvPr>
          <p:cNvCxnSpPr/>
          <p:nvPr/>
        </p:nvCxnSpPr>
        <p:spPr>
          <a:xfrm>
            <a:off x="3571130" y="90225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>
            <a:extLst>
              <a:ext uri="{FF2B5EF4-FFF2-40B4-BE49-F238E27FC236}">
                <a16:creationId xmlns="" xmlns:a16="http://schemas.microsoft.com/office/drawing/2014/main" id="{458149AC-A062-499C-9088-E85343B8B73F}"/>
              </a:ext>
            </a:extLst>
          </p:cNvPr>
          <p:cNvCxnSpPr/>
          <p:nvPr/>
        </p:nvCxnSpPr>
        <p:spPr>
          <a:xfrm>
            <a:off x="4722835" y="90225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>
            <a:extLst>
              <a:ext uri="{FF2B5EF4-FFF2-40B4-BE49-F238E27FC236}">
                <a16:creationId xmlns="" xmlns:a16="http://schemas.microsoft.com/office/drawing/2014/main" id="{8D677F8D-CED0-4347-93B1-0C16F057751D}"/>
              </a:ext>
            </a:extLst>
          </p:cNvPr>
          <p:cNvCxnSpPr/>
          <p:nvPr/>
        </p:nvCxnSpPr>
        <p:spPr>
          <a:xfrm>
            <a:off x="5739921" y="90225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文本框 42">
            <a:extLst>
              <a:ext uri="{FF2B5EF4-FFF2-40B4-BE49-F238E27FC236}">
                <a16:creationId xmlns="" xmlns:a16="http://schemas.microsoft.com/office/drawing/2014/main" id="{B6C4BFFF-A38A-4B79-A383-0833622794DF}"/>
              </a:ext>
            </a:extLst>
          </p:cNvPr>
          <p:cNvSpPr txBox="1"/>
          <p:nvPr/>
        </p:nvSpPr>
        <p:spPr>
          <a:xfrm>
            <a:off x="6798697" y="93101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代码规范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="" xmlns:a16="http://schemas.microsoft.com/office/drawing/2014/main" id="{127AC241-B87D-4342-A21A-7EBDD5585DD6}"/>
              </a:ext>
            </a:extLst>
          </p:cNvPr>
          <p:cNvSpPr txBox="1"/>
          <p:nvPr/>
        </p:nvSpPr>
        <p:spPr>
          <a:xfrm>
            <a:off x="7891572" y="90225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测试文档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45" name="直接连接符 44">
            <a:extLst>
              <a:ext uri="{FF2B5EF4-FFF2-40B4-BE49-F238E27FC236}">
                <a16:creationId xmlns="" xmlns:a16="http://schemas.microsoft.com/office/drawing/2014/main" id="{43C544B4-9B97-4397-BBBF-5DAF88FC0055}"/>
              </a:ext>
            </a:extLst>
          </p:cNvPr>
          <p:cNvCxnSpPr/>
          <p:nvPr/>
        </p:nvCxnSpPr>
        <p:spPr>
          <a:xfrm>
            <a:off x="6796245" y="90225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>
            <a:extLst>
              <a:ext uri="{FF2B5EF4-FFF2-40B4-BE49-F238E27FC236}">
                <a16:creationId xmlns="" xmlns:a16="http://schemas.microsoft.com/office/drawing/2014/main" id="{4EC3E5B0-9EB3-42F1-9379-A9C18368388A}"/>
              </a:ext>
            </a:extLst>
          </p:cNvPr>
          <p:cNvCxnSpPr/>
          <p:nvPr/>
        </p:nvCxnSpPr>
        <p:spPr>
          <a:xfrm>
            <a:off x="7897998" y="93336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0350549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="" xmlns:a16="http://schemas.microsoft.com/office/drawing/2014/main" id="{AA5BAA8A-29A8-4512-AD0F-AA375164739C}"/>
              </a:ext>
            </a:extLst>
          </p:cNvPr>
          <p:cNvSpPr/>
          <p:nvPr/>
        </p:nvSpPr>
        <p:spPr>
          <a:xfrm>
            <a:off x="25227" y="-8878"/>
            <a:ext cx="9144000" cy="541538"/>
          </a:xfrm>
          <a:prstGeom prst="rect">
            <a:avLst/>
          </a:prstGeom>
          <a:solidFill>
            <a:srgbClr val="E74E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7" name="矩形 6">
            <a:extLst>
              <a:ext uri="{FF2B5EF4-FFF2-40B4-BE49-F238E27FC236}">
                <a16:creationId xmlns="" xmlns:a16="http://schemas.microsoft.com/office/drawing/2014/main" id="{E94E5630-9DDC-45E3-9F73-B83F8830DFDC}"/>
              </a:ext>
            </a:extLst>
          </p:cNvPr>
          <p:cNvSpPr/>
          <p:nvPr/>
        </p:nvSpPr>
        <p:spPr>
          <a:xfrm>
            <a:off x="50800" y="93375"/>
            <a:ext cx="993121" cy="3354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8" name="文本框 7">
            <a:extLst>
              <a:ext uri="{FF2B5EF4-FFF2-40B4-BE49-F238E27FC236}">
                <a16:creationId xmlns="" xmlns:a16="http://schemas.microsoft.com/office/drawing/2014/main" id="{36CF5810-2BFD-412E-99E2-FD47BFFD73BF}"/>
              </a:ext>
            </a:extLst>
          </p:cNvPr>
          <p:cNvSpPr txBox="1"/>
          <p:nvPr/>
        </p:nvSpPr>
        <p:spPr>
          <a:xfrm>
            <a:off x="-63602" y="110026"/>
            <a:ext cx="15629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spc="300" dirty="0">
                <a:solidFill>
                  <a:srgbClr val="6666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可行性分析</a:t>
            </a:r>
            <a:endParaRPr lang="zh-HK" altLang="en-US" sz="1400" dirty="0"/>
          </a:p>
        </p:txBody>
      </p:sp>
      <p:sp>
        <p:nvSpPr>
          <p:cNvPr id="9" name="文本框 8">
            <a:extLst>
              <a:ext uri="{FF2B5EF4-FFF2-40B4-BE49-F238E27FC236}">
                <a16:creationId xmlns="" xmlns:a16="http://schemas.microsoft.com/office/drawing/2014/main" id="{E73BF1B5-B583-4832-99E6-E219331329C8}"/>
              </a:ext>
            </a:extLst>
          </p:cNvPr>
          <p:cNvSpPr txBox="1"/>
          <p:nvPr/>
        </p:nvSpPr>
        <p:spPr>
          <a:xfrm>
            <a:off x="1217233" y="96799"/>
            <a:ext cx="12415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需求分析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="" xmlns:a16="http://schemas.microsoft.com/office/drawing/2014/main" id="{6FE834B9-3C51-43D0-80F9-7EED71F6CB54}"/>
              </a:ext>
            </a:extLst>
          </p:cNvPr>
          <p:cNvSpPr txBox="1"/>
          <p:nvPr/>
        </p:nvSpPr>
        <p:spPr>
          <a:xfrm>
            <a:off x="2283881" y="87921"/>
            <a:ext cx="1295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总体设计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="" xmlns:a16="http://schemas.microsoft.com/office/drawing/2014/main" id="{FBFE174D-91DB-49BF-B791-594D57D92955}"/>
              </a:ext>
            </a:extLst>
          </p:cNvPr>
          <p:cNvSpPr txBox="1"/>
          <p:nvPr/>
        </p:nvSpPr>
        <p:spPr>
          <a:xfrm>
            <a:off x="3323889" y="87921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详细设计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12" name="直接连接符 11">
            <a:extLst>
              <a:ext uri="{FF2B5EF4-FFF2-40B4-BE49-F238E27FC236}">
                <a16:creationId xmlns="" xmlns:a16="http://schemas.microsoft.com/office/drawing/2014/main" id="{1D13E206-66BD-4615-9221-92D996AABCAB}"/>
              </a:ext>
            </a:extLst>
          </p:cNvPr>
          <p:cNvCxnSpPr/>
          <p:nvPr/>
        </p:nvCxnSpPr>
        <p:spPr>
          <a:xfrm>
            <a:off x="1197416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="" xmlns:a16="http://schemas.microsoft.com/office/drawing/2014/main" id="{B0C259F7-6BFC-427E-AA58-25CFC22DE1D1}"/>
              </a:ext>
            </a:extLst>
          </p:cNvPr>
          <p:cNvCxnSpPr/>
          <p:nvPr/>
        </p:nvCxnSpPr>
        <p:spPr>
          <a:xfrm>
            <a:off x="2349121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="" xmlns:a16="http://schemas.microsoft.com/office/drawing/2014/main" id="{06251D55-D7B5-4F39-86F6-982200A543C9}"/>
              </a:ext>
            </a:extLst>
          </p:cNvPr>
          <p:cNvCxnSpPr/>
          <p:nvPr/>
        </p:nvCxnSpPr>
        <p:spPr>
          <a:xfrm>
            <a:off x="3366207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="" xmlns:a16="http://schemas.microsoft.com/office/drawing/2014/main" id="{6814AD3A-42FC-4E29-A343-97B0D8F8C9E8}"/>
              </a:ext>
            </a:extLst>
          </p:cNvPr>
          <p:cNvSpPr txBox="1"/>
          <p:nvPr/>
        </p:nvSpPr>
        <p:spPr>
          <a:xfrm>
            <a:off x="4424983" y="90797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代码规范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="" xmlns:a16="http://schemas.microsoft.com/office/drawing/2014/main" id="{2553A3B6-CA7B-4350-BC87-9038C9369049}"/>
              </a:ext>
            </a:extLst>
          </p:cNvPr>
          <p:cNvSpPr txBox="1"/>
          <p:nvPr/>
        </p:nvSpPr>
        <p:spPr>
          <a:xfrm>
            <a:off x="5517858" y="87921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测试文档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17" name="直接连接符 16">
            <a:extLst>
              <a:ext uri="{FF2B5EF4-FFF2-40B4-BE49-F238E27FC236}">
                <a16:creationId xmlns="" xmlns:a16="http://schemas.microsoft.com/office/drawing/2014/main" id="{E75D7FAE-2171-411C-A1A5-5567DE8EC8BE}"/>
              </a:ext>
            </a:extLst>
          </p:cNvPr>
          <p:cNvCxnSpPr/>
          <p:nvPr/>
        </p:nvCxnSpPr>
        <p:spPr>
          <a:xfrm>
            <a:off x="4422531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="" xmlns:a16="http://schemas.microsoft.com/office/drawing/2014/main" id="{9611DC04-4753-4F0F-A1C1-5D50CCD01B4D}"/>
              </a:ext>
            </a:extLst>
          </p:cNvPr>
          <p:cNvCxnSpPr/>
          <p:nvPr/>
        </p:nvCxnSpPr>
        <p:spPr>
          <a:xfrm>
            <a:off x="5524284" y="91032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>
            <a:extLst>
              <a:ext uri="{FF2B5EF4-FFF2-40B4-BE49-F238E27FC236}">
                <a16:creationId xmlns="" xmlns:a16="http://schemas.microsoft.com/office/drawing/2014/main" id="{41EF1218-EE02-4838-9C91-AE9AC14D83A7}"/>
              </a:ext>
            </a:extLst>
          </p:cNvPr>
          <p:cNvCxnSpPr/>
          <p:nvPr/>
        </p:nvCxnSpPr>
        <p:spPr>
          <a:xfrm>
            <a:off x="6644350" y="72322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="" xmlns:a16="http://schemas.microsoft.com/office/drawing/2014/main" id="{71E09891-E3D1-4E96-A80C-BA14DA32968D}"/>
              </a:ext>
            </a:extLst>
          </p:cNvPr>
          <p:cNvSpPr txBox="1"/>
          <p:nvPr/>
        </p:nvSpPr>
        <p:spPr>
          <a:xfrm>
            <a:off x="6656297" y="98857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用户手册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21" name="直接连接符 20">
            <a:extLst>
              <a:ext uri="{FF2B5EF4-FFF2-40B4-BE49-F238E27FC236}">
                <a16:creationId xmlns="" xmlns:a16="http://schemas.microsoft.com/office/drawing/2014/main" id="{7E911DD7-8FD6-4FE7-B736-A78335153F3E}"/>
              </a:ext>
            </a:extLst>
          </p:cNvPr>
          <p:cNvCxnSpPr/>
          <p:nvPr/>
        </p:nvCxnSpPr>
        <p:spPr>
          <a:xfrm>
            <a:off x="7789569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="" xmlns:a16="http://schemas.microsoft.com/office/drawing/2014/main" id="{A43FF118-D346-40D0-8405-109E48163BDC}"/>
              </a:ext>
            </a:extLst>
          </p:cNvPr>
          <p:cNvSpPr txBox="1"/>
          <p:nvPr/>
        </p:nvSpPr>
        <p:spPr>
          <a:xfrm>
            <a:off x="7868720" y="91800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程序清单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3" name="圆角矩形 22"/>
          <p:cNvSpPr/>
          <p:nvPr/>
        </p:nvSpPr>
        <p:spPr>
          <a:xfrm>
            <a:off x="378334" y="927228"/>
            <a:ext cx="3287307" cy="749172"/>
          </a:xfrm>
          <a:prstGeom prst="roundRect">
            <a:avLst/>
          </a:prstGeom>
          <a:solidFill>
            <a:srgbClr val="E74E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 smtClean="0"/>
              <a:t>关键技术分析   </a:t>
            </a:r>
            <a:r>
              <a:rPr lang="en-US" altLang="zh-CN" sz="2400" b="1" dirty="0"/>
              <a:t>2</a:t>
            </a:r>
            <a:endParaRPr lang="zh-CN" altLang="zh-CN" sz="2400" b="1" dirty="0"/>
          </a:p>
        </p:txBody>
      </p:sp>
      <p:sp>
        <p:nvSpPr>
          <p:cNvPr id="2" name="TextBox 1"/>
          <p:cNvSpPr txBox="1"/>
          <p:nvPr/>
        </p:nvSpPr>
        <p:spPr>
          <a:xfrm>
            <a:off x="717872" y="2294792"/>
            <a:ext cx="803926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/>
              <a:t>新闻爬虫，从学校计算学院官网爬取新闻信息。用</a:t>
            </a:r>
            <a:r>
              <a:rPr lang="en-US" altLang="zh-CN" sz="2000" dirty="0" smtClean="0"/>
              <a:t>python</a:t>
            </a:r>
            <a:r>
              <a:rPr lang="zh-CN" altLang="en-US" sz="2000" dirty="0" smtClean="0"/>
              <a:t>中的</a:t>
            </a:r>
            <a:r>
              <a:rPr lang="en-US" altLang="zh-CN" sz="2000" dirty="0" smtClean="0"/>
              <a:t>urlib2</a:t>
            </a:r>
            <a:r>
              <a:rPr lang="zh-CN" altLang="en-US" sz="2000" dirty="0" smtClean="0"/>
              <a:t>通过给定计算官网的起始网址发起请求，通过</a:t>
            </a:r>
            <a:r>
              <a:rPr lang="en-US" altLang="zh-CN" sz="2000" dirty="0" err="1" smtClean="0"/>
              <a:t>url</a:t>
            </a:r>
            <a:r>
              <a:rPr lang="zh-CN" altLang="en-US" sz="2000" dirty="0" smtClean="0"/>
              <a:t>管理器获得所有的新闻链接，通过网页下载器模块，获得网站的页面源文件，并通过第三方</a:t>
            </a:r>
            <a:r>
              <a:rPr lang="en-US" altLang="zh-CN" sz="2000" dirty="0" err="1" smtClean="0"/>
              <a:t>beautifulsoup</a:t>
            </a:r>
            <a:r>
              <a:rPr lang="zh-CN" altLang="en-US" sz="2000" dirty="0" smtClean="0"/>
              <a:t>解析源文件的标题，内容等，最后通过输出模块，显示获得的文件内容。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151287938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="" xmlns:a16="http://schemas.microsoft.com/office/drawing/2014/main" id="{AA5BAA8A-29A8-4512-AD0F-AA375164739C}"/>
              </a:ext>
            </a:extLst>
          </p:cNvPr>
          <p:cNvSpPr/>
          <p:nvPr/>
        </p:nvSpPr>
        <p:spPr>
          <a:xfrm>
            <a:off x="25227" y="-8878"/>
            <a:ext cx="9144000" cy="541538"/>
          </a:xfrm>
          <a:prstGeom prst="rect">
            <a:avLst/>
          </a:prstGeom>
          <a:solidFill>
            <a:srgbClr val="E74E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7" name="矩形 6">
            <a:extLst>
              <a:ext uri="{FF2B5EF4-FFF2-40B4-BE49-F238E27FC236}">
                <a16:creationId xmlns="" xmlns:a16="http://schemas.microsoft.com/office/drawing/2014/main" id="{E94E5630-9DDC-45E3-9F73-B83F8830DFDC}"/>
              </a:ext>
            </a:extLst>
          </p:cNvPr>
          <p:cNvSpPr/>
          <p:nvPr/>
        </p:nvSpPr>
        <p:spPr>
          <a:xfrm>
            <a:off x="50800" y="93375"/>
            <a:ext cx="993121" cy="3354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8" name="文本框 7">
            <a:extLst>
              <a:ext uri="{FF2B5EF4-FFF2-40B4-BE49-F238E27FC236}">
                <a16:creationId xmlns="" xmlns:a16="http://schemas.microsoft.com/office/drawing/2014/main" id="{36CF5810-2BFD-412E-99E2-FD47BFFD73BF}"/>
              </a:ext>
            </a:extLst>
          </p:cNvPr>
          <p:cNvSpPr txBox="1"/>
          <p:nvPr/>
        </p:nvSpPr>
        <p:spPr>
          <a:xfrm>
            <a:off x="-63602" y="110026"/>
            <a:ext cx="15629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spc="300" dirty="0">
                <a:solidFill>
                  <a:srgbClr val="6666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可行性分析</a:t>
            </a:r>
            <a:endParaRPr lang="zh-HK" altLang="en-US" sz="1400" dirty="0"/>
          </a:p>
        </p:txBody>
      </p:sp>
      <p:sp>
        <p:nvSpPr>
          <p:cNvPr id="9" name="文本框 8">
            <a:extLst>
              <a:ext uri="{FF2B5EF4-FFF2-40B4-BE49-F238E27FC236}">
                <a16:creationId xmlns="" xmlns:a16="http://schemas.microsoft.com/office/drawing/2014/main" id="{E73BF1B5-B583-4832-99E6-E219331329C8}"/>
              </a:ext>
            </a:extLst>
          </p:cNvPr>
          <p:cNvSpPr txBox="1"/>
          <p:nvPr/>
        </p:nvSpPr>
        <p:spPr>
          <a:xfrm>
            <a:off x="1217233" y="96799"/>
            <a:ext cx="12415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需求分析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="" xmlns:a16="http://schemas.microsoft.com/office/drawing/2014/main" id="{6FE834B9-3C51-43D0-80F9-7EED71F6CB54}"/>
              </a:ext>
            </a:extLst>
          </p:cNvPr>
          <p:cNvSpPr txBox="1"/>
          <p:nvPr/>
        </p:nvSpPr>
        <p:spPr>
          <a:xfrm>
            <a:off x="2283881" y="87921"/>
            <a:ext cx="1295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总体设计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="" xmlns:a16="http://schemas.microsoft.com/office/drawing/2014/main" id="{FBFE174D-91DB-49BF-B791-594D57D92955}"/>
              </a:ext>
            </a:extLst>
          </p:cNvPr>
          <p:cNvSpPr txBox="1"/>
          <p:nvPr/>
        </p:nvSpPr>
        <p:spPr>
          <a:xfrm>
            <a:off x="3323889" y="87921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详细设计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12" name="直接连接符 11">
            <a:extLst>
              <a:ext uri="{FF2B5EF4-FFF2-40B4-BE49-F238E27FC236}">
                <a16:creationId xmlns="" xmlns:a16="http://schemas.microsoft.com/office/drawing/2014/main" id="{1D13E206-66BD-4615-9221-92D996AABCAB}"/>
              </a:ext>
            </a:extLst>
          </p:cNvPr>
          <p:cNvCxnSpPr/>
          <p:nvPr/>
        </p:nvCxnSpPr>
        <p:spPr>
          <a:xfrm>
            <a:off x="1197416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="" xmlns:a16="http://schemas.microsoft.com/office/drawing/2014/main" id="{B0C259F7-6BFC-427E-AA58-25CFC22DE1D1}"/>
              </a:ext>
            </a:extLst>
          </p:cNvPr>
          <p:cNvCxnSpPr/>
          <p:nvPr/>
        </p:nvCxnSpPr>
        <p:spPr>
          <a:xfrm>
            <a:off x="2349121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="" xmlns:a16="http://schemas.microsoft.com/office/drawing/2014/main" id="{06251D55-D7B5-4F39-86F6-982200A543C9}"/>
              </a:ext>
            </a:extLst>
          </p:cNvPr>
          <p:cNvCxnSpPr/>
          <p:nvPr/>
        </p:nvCxnSpPr>
        <p:spPr>
          <a:xfrm>
            <a:off x="3366207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="" xmlns:a16="http://schemas.microsoft.com/office/drawing/2014/main" id="{6814AD3A-42FC-4E29-A343-97B0D8F8C9E8}"/>
              </a:ext>
            </a:extLst>
          </p:cNvPr>
          <p:cNvSpPr txBox="1"/>
          <p:nvPr/>
        </p:nvSpPr>
        <p:spPr>
          <a:xfrm>
            <a:off x="4424983" y="90797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代码规范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="" xmlns:a16="http://schemas.microsoft.com/office/drawing/2014/main" id="{2553A3B6-CA7B-4350-BC87-9038C9369049}"/>
              </a:ext>
            </a:extLst>
          </p:cNvPr>
          <p:cNvSpPr txBox="1"/>
          <p:nvPr/>
        </p:nvSpPr>
        <p:spPr>
          <a:xfrm>
            <a:off x="5517858" y="87921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测试文档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17" name="直接连接符 16">
            <a:extLst>
              <a:ext uri="{FF2B5EF4-FFF2-40B4-BE49-F238E27FC236}">
                <a16:creationId xmlns="" xmlns:a16="http://schemas.microsoft.com/office/drawing/2014/main" id="{E75D7FAE-2171-411C-A1A5-5567DE8EC8BE}"/>
              </a:ext>
            </a:extLst>
          </p:cNvPr>
          <p:cNvCxnSpPr/>
          <p:nvPr/>
        </p:nvCxnSpPr>
        <p:spPr>
          <a:xfrm>
            <a:off x="4422531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="" xmlns:a16="http://schemas.microsoft.com/office/drawing/2014/main" id="{9611DC04-4753-4F0F-A1C1-5D50CCD01B4D}"/>
              </a:ext>
            </a:extLst>
          </p:cNvPr>
          <p:cNvCxnSpPr/>
          <p:nvPr/>
        </p:nvCxnSpPr>
        <p:spPr>
          <a:xfrm>
            <a:off x="5524284" y="91032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>
            <a:extLst>
              <a:ext uri="{FF2B5EF4-FFF2-40B4-BE49-F238E27FC236}">
                <a16:creationId xmlns="" xmlns:a16="http://schemas.microsoft.com/office/drawing/2014/main" id="{41EF1218-EE02-4838-9C91-AE9AC14D83A7}"/>
              </a:ext>
            </a:extLst>
          </p:cNvPr>
          <p:cNvCxnSpPr/>
          <p:nvPr/>
        </p:nvCxnSpPr>
        <p:spPr>
          <a:xfrm>
            <a:off x="6644350" y="72322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="" xmlns:a16="http://schemas.microsoft.com/office/drawing/2014/main" id="{71E09891-E3D1-4E96-A80C-BA14DA32968D}"/>
              </a:ext>
            </a:extLst>
          </p:cNvPr>
          <p:cNvSpPr txBox="1"/>
          <p:nvPr/>
        </p:nvSpPr>
        <p:spPr>
          <a:xfrm>
            <a:off x="6656297" y="98857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用户手册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21" name="直接连接符 20">
            <a:extLst>
              <a:ext uri="{FF2B5EF4-FFF2-40B4-BE49-F238E27FC236}">
                <a16:creationId xmlns="" xmlns:a16="http://schemas.microsoft.com/office/drawing/2014/main" id="{7E911DD7-8FD6-4FE7-B736-A78335153F3E}"/>
              </a:ext>
            </a:extLst>
          </p:cNvPr>
          <p:cNvCxnSpPr/>
          <p:nvPr/>
        </p:nvCxnSpPr>
        <p:spPr>
          <a:xfrm>
            <a:off x="7789569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="" xmlns:a16="http://schemas.microsoft.com/office/drawing/2014/main" id="{A43FF118-D346-40D0-8405-109E48163BDC}"/>
              </a:ext>
            </a:extLst>
          </p:cNvPr>
          <p:cNvSpPr txBox="1"/>
          <p:nvPr/>
        </p:nvSpPr>
        <p:spPr>
          <a:xfrm>
            <a:off x="7868720" y="91800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程序清单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3" name="圆角矩形 22"/>
          <p:cNvSpPr/>
          <p:nvPr/>
        </p:nvSpPr>
        <p:spPr>
          <a:xfrm>
            <a:off x="378334" y="927228"/>
            <a:ext cx="3287307" cy="749172"/>
          </a:xfrm>
          <a:prstGeom prst="roundRect">
            <a:avLst/>
          </a:prstGeom>
          <a:solidFill>
            <a:srgbClr val="E74E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 smtClean="0"/>
              <a:t>关键技术分析   </a:t>
            </a:r>
            <a:r>
              <a:rPr lang="en-US" altLang="zh-CN" sz="2400" b="1" dirty="0" smtClean="0"/>
              <a:t>3</a:t>
            </a:r>
            <a:endParaRPr lang="zh-CN" altLang="zh-CN" sz="2400" b="1" dirty="0"/>
          </a:p>
        </p:txBody>
      </p:sp>
      <p:sp>
        <p:nvSpPr>
          <p:cNvPr id="2" name="TextBox 1"/>
          <p:cNvSpPr txBox="1"/>
          <p:nvPr/>
        </p:nvSpPr>
        <p:spPr>
          <a:xfrm>
            <a:off x="378334" y="2048608"/>
            <a:ext cx="839638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/>
              <a:t>后台与前端的交互。以登录模块为例子。在前端的表单（</a:t>
            </a:r>
            <a:r>
              <a:rPr lang="en-US" altLang="zh-CN" sz="2000" dirty="0" smtClean="0"/>
              <a:t>form</a:t>
            </a:r>
            <a:r>
              <a:rPr lang="zh-CN" altLang="en-US" sz="2000" dirty="0" smtClean="0"/>
              <a:t>）中设置一个</a:t>
            </a:r>
            <a:r>
              <a:rPr lang="en-US" altLang="zh-CN" sz="2000" dirty="0" smtClean="0"/>
              <a:t>Post</a:t>
            </a:r>
            <a:r>
              <a:rPr lang="zh-CN" altLang="en-US" sz="2000" dirty="0" smtClean="0"/>
              <a:t>请求函数。当前端用户输入账号密码时，将</a:t>
            </a:r>
            <a:r>
              <a:rPr lang="en-US" altLang="zh-CN" sz="2000" dirty="0" smtClean="0"/>
              <a:t>post</a:t>
            </a:r>
            <a:r>
              <a:rPr lang="zh-CN" altLang="en-US" sz="2000" dirty="0" smtClean="0"/>
              <a:t>请求和表单信息传递到后台，后台的处理登录的函数将获得的信息与数据库中的信息进行匹配，如果成功，则跳转到登录成功界面。如果失败，则输出错误信息。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4223623162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1559719" y="2568507"/>
            <a:ext cx="6024563" cy="1720986"/>
            <a:chOff x="1184275" y="2717410"/>
            <a:chExt cx="6024563" cy="1720986"/>
          </a:xfrm>
        </p:grpSpPr>
        <p:grpSp>
          <p:nvGrpSpPr>
            <p:cNvPr id="10" name="Group 4"/>
            <p:cNvGrpSpPr>
              <a:grpSpLocks noChangeAspect="1"/>
            </p:cNvGrpSpPr>
            <p:nvPr/>
          </p:nvGrpSpPr>
          <p:grpSpPr bwMode="auto">
            <a:xfrm>
              <a:off x="1184275" y="2717410"/>
              <a:ext cx="1847850" cy="1720986"/>
              <a:chOff x="1164" y="687"/>
              <a:chExt cx="3219" cy="2998"/>
            </a:xfrm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1" name="Freeform 6"/>
              <p:cNvSpPr>
                <a:spLocks/>
              </p:cNvSpPr>
              <p:nvPr/>
            </p:nvSpPr>
            <p:spPr bwMode="auto">
              <a:xfrm>
                <a:off x="1164" y="687"/>
                <a:ext cx="3219" cy="2998"/>
              </a:xfrm>
              <a:custGeom>
                <a:avLst/>
                <a:gdLst>
                  <a:gd name="T0" fmla="*/ 96 w 1360"/>
                  <a:gd name="T1" fmla="*/ 404 h 1266"/>
                  <a:gd name="T2" fmla="*/ 96 w 1360"/>
                  <a:gd name="T3" fmla="*/ 527 h 1266"/>
                  <a:gd name="T4" fmla="*/ 105 w 1360"/>
                  <a:gd name="T5" fmla="*/ 537 h 1266"/>
                  <a:gd name="T6" fmla="*/ 123 w 1360"/>
                  <a:gd name="T7" fmla="*/ 616 h 1266"/>
                  <a:gd name="T8" fmla="*/ 119 w 1360"/>
                  <a:gd name="T9" fmla="*/ 629 h 1266"/>
                  <a:gd name="T10" fmla="*/ 147 w 1360"/>
                  <a:gd name="T11" fmla="*/ 940 h 1266"/>
                  <a:gd name="T12" fmla="*/ 169 w 1360"/>
                  <a:gd name="T13" fmla="*/ 1194 h 1266"/>
                  <a:gd name="T14" fmla="*/ 175 w 1360"/>
                  <a:gd name="T15" fmla="*/ 1266 h 1266"/>
                  <a:gd name="T16" fmla="*/ 0 w 1360"/>
                  <a:gd name="T17" fmla="*/ 1266 h 1266"/>
                  <a:gd name="T18" fmla="*/ 6 w 1360"/>
                  <a:gd name="T19" fmla="*/ 1197 h 1266"/>
                  <a:gd name="T20" fmla="*/ 38 w 1360"/>
                  <a:gd name="T21" fmla="*/ 811 h 1266"/>
                  <a:gd name="T22" fmla="*/ 54 w 1360"/>
                  <a:gd name="T23" fmla="*/ 629 h 1266"/>
                  <a:gd name="T24" fmla="*/ 50 w 1360"/>
                  <a:gd name="T25" fmla="*/ 613 h 1266"/>
                  <a:gd name="T26" fmla="*/ 71 w 1360"/>
                  <a:gd name="T27" fmla="*/ 537 h 1266"/>
                  <a:gd name="T28" fmla="*/ 79 w 1360"/>
                  <a:gd name="T29" fmla="*/ 525 h 1266"/>
                  <a:gd name="T30" fmla="*/ 79 w 1360"/>
                  <a:gd name="T31" fmla="*/ 407 h 1266"/>
                  <a:gd name="T32" fmla="*/ 70 w 1360"/>
                  <a:gd name="T33" fmla="*/ 392 h 1266"/>
                  <a:gd name="T34" fmla="*/ 31 w 1360"/>
                  <a:gd name="T35" fmla="*/ 374 h 1266"/>
                  <a:gd name="T36" fmla="*/ 44 w 1360"/>
                  <a:gd name="T37" fmla="*/ 366 h 1266"/>
                  <a:gd name="T38" fmla="*/ 624 w 1360"/>
                  <a:gd name="T39" fmla="*/ 44 h 1266"/>
                  <a:gd name="T40" fmla="*/ 692 w 1360"/>
                  <a:gd name="T41" fmla="*/ 5 h 1266"/>
                  <a:gd name="T42" fmla="*/ 718 w 1360"/>
                  <a:gd name="T43" fmla="*/ 5 h 1266"/>
                  <a:gd name="T44" fmla="*/ 1255 w 1360"/>
                  <a:gd name="T45" fmla="*/ 275 h 1266"/>
                  <a:gd name="T46" fmla="*/ 1360 w 1360"/>
                  <a:gd name="T47" fmla="*/ 328 h 1266"/>
                  <a:gd name="T48" fmla="*/ 1302 w 1360"/>
                  <a:gd name="T49" fmla="*/ 360 h 1266"/>
                  <a:gd name="T50" fmla="*/ 723 w 1360"/>
                  <a:gd name="T51" fmla="*/ 666 h 1266"/>
                  <a:gd name="T52" fmla="*/ 688 w 1360"/>
                  <a:gd name="T53" fmla="*/ 668 h 1266"/>
                  <a:gd name="T54" fmla="*/ 112 w 1360"/>
                  <a:gd name="T55" fmla="*/ 411 h 1266"/>
                  <a:gd name="T56" fmla="*/ 96 w 1360"/>
                  <a:gd name="T57" fmla="*/ 404 h 12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60" h="1266">
                    <a:moveTo>
                      <a:pt x="96" y="404"/>
                    </a:moveTo>
                    <a:cubicBezTo>
                      <a:pt x="96" y="447"/>
                      <a:pt x="96" y="487"/>
                      <a:pt x="96" y="527"/>
                    </a:cubicBezTo>
                    <a:cubicBezTo>
                      <a:pt x="96" y="531"/>
                      <a:pt x="101" y="535"/>
                      <a:pt x="105" y="537"/>
                    </a:cubicBezTo>
                    <a:cubicBezTo>
                      <a:pt x="136" y="555"/>
                      <a:pt x="144" y="585"/>
                      <a:pt x="123" y="616"/>
                    </a:cubicBezTo>
                    <a:cubicBezTo>
                      <a:pt x="121" y="620"/>
                      <a:pt x="119" y="625"/>
                      <a:pt x="119" y="629"/>
                    </a:cubicBezTo>
                    <a:cubicBezTo>
                      <a:pt x="128" y="733"/>
                      <a:pt x="138" y="836"/>
                      <a:pt x="147" y="940"/>
                    </a:cubicBezTo>
                    <a:cubicBezTo>
                      <a:pt x="154" y="1024"/>
                      <a:pt x="162" y="1109"/>
                      <a:pt x="169" y="1194"/>
                    </a:cubicBezTo>
                    <a:cubicBezTo>
                      <a:pt x="171" y="1217"/>
                      <a:pt x="173" y="1239"/>
                      <a:pt x="175" y="1266"/>
                    </a:cubicBezTo>
                    <a:cubicBezTo>
                      <a:pt x="117" y="1266"/>
                      <a:pt x="60" y="1266"/>
                      <a:pt x="0" y="1266"/>
                    </a:cubicBezTo>
                    <a:cubicBezTo>
                      <a:pt x="2" y="1244"/>
                      <a:pt x="4" y="1220"/>
                      <a:pt x="6" y="1197"/>
                    </a:cubicBezTo>
                    <a:cubicBezTo>
                      <a:pt x="16" y="1068"/>
                      <a:pt x="27" y="940"/>
                      <a:pt x="38" y="811"/>
                    </a:cubicBezTo>
                    <a:cubicBezTo>
                      <a:pt x="43" y="750"/>
                      <a:pt x="49" y="690"/>
                      <a:pt x="54" y="629"/>
                    </a:cubicBezTo>
                    <a:cubicBezTo>
                      <a:pt x="54" y="624"/>
                      <a:pt x="52" y="617"/>
                      <a:pt x="50" y="613"/>
                    </a:cubicBezTo>
                    <a:cubicBezTo>
                      <a:pt x="32" y="583"/>
                      <a:pt x="40" y="553"/>
                      <a:pt x="71" y="537"/>
                    </a:cubicBezTo>
                    <a:cubicBezTo>
                      <a:pt x="75" y="535"/>
                      <a:pt x="79" y="529"/>
                      <a:pt x="79" y="525"/>
                    </a:cubicBezTo>
                    <a:cubicBezTo>
                      <a:pt x="79" y="486"/>
                      <a:pt x="80" y="446"/>
                      <a:pt x="79" y="407"/>
                    </a:cubicBezTo>
                    <a:cubicBezTo>
                      <a:pt x="79" y="402"/>
                      <a:pt x="74" y="395"/>
                      <a:pt x="70" y="392"/>
                    </a:cubicBezTo>
                    <a:cubicBezTo>
                      <a:pt x="58" y="386"/>
                      <a:pt x="45" y="381"/>
                      <a:pt x="31" y="374"/>
                    </a:cubicBezTo>
                    <a:cubicBezTo>
                      <a:pt x="36" y="371"/>
                      <a:pt x="40" y="368"/>
                      <a:pt x="44" y="366"/>
                    </a:cubicBezTo>
                    <a:cubicBezTo>
                      <a:pt x="237" y="259"/>
                      <a:pt x="431" y="151"/>
                      <a:pt x="624" y="44"/>
                    </a:cubicBezTo>
                    <a:cubicBezTo>
                      <a:pt x="647" y="31"/>
                      <a:pt x="670" y="19"/>
                      <a:pt x="692" y="5"/>
                    </a:cubicBezTo>
                    <a:cubicBezTo>
                      <a:pt x="702" y="0"/>
                      <a:pt x="709" y="1"/>
                      <a:pt x="718" y="5"/>
                    </a:cubicBezTo>
                    <a:cubicBezTo>
                      <a:pt x="897" y="96"/>
                      <a:pt x="1076" y="185"/>
                      <a:pt x="1255" y="275"/>
                    </a:cubicBezTo>
                    <a:cubicBezTo>
                      <a:pt x="1289" y="293"/>
                      <a:pt x="1324" y="310"/>
                      <a:pt x="1360" y="328"/>
                    </a:cubicBezTo>
                    <a:cubicBezTo>
                      <a:pt x="1339" y="340"/>
                      <a:pt x="1320" y="350"/>
                      <a:pt x="1302" y="360"/>
                    </a:cubicBezTo>
                    <a:cubicBezTo>
                      <a:pt x="1109" y="462"/>
                      <a:pt x="916" y="564"/>
                      <a:pt x="723" y="666"/>
                    </a:cubicBezTo>
                    <a:cubicBezTo>
                      <a:pt x="711" y="672"/>
                      <a:pt x="701" y="674"/>
                      <a:pt x="688" y="668"/>
                    </a:cubicBezTo>
                    <a:cubicBezTo>
                      <a:pt x="496" y="582"/>
                      <a:pt x="304" y="496"/>
                      <a:pt x="112" y="411"/>
                    </a:cubicBezTo>
                    <a:cubicBezTo>
                      <a:pt x="108" y="409"/>
                      <a:pt x="103" y="407"/>
                      <a:pt x="96" y="40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/>
              </a:p>
            </p:txBody>
          </p:sp>
          <p:sp>
            <p:nvSpPr>
              <p:cNvPr id="12" name="Freeform 7"/>
              <p:cNvSpPr>
                <a:spLocks/>
              </p:cNvSpPr>
              <p:nvPr/>
            </p:nvSpPr>
            <p:spPr bwMode="auto">
              <a:xfrm>
                <a:off x="1829" y="1959"/>
                <a:ext cx="2000" cy="947"/>
              </a:xfrm>
              <a:custGeom>
                <a:avLst/>
                <a:gdLst>
                  <a:gd name="T0" fmla="*/ 0 w 845"/>
                  <a:gd name="T1" fmla="*/ 147 h 400"/>
                  <a:gd name="T2" fmla="*/ 78 w 845"/>
                  <a:gd name="T3" fmla="*/ 32 h 400"/>
                  <a:gd name="T4" fmla="*/ 96 w 845"/>
                  <a:gd name="T5" fmla="*/ 28 h 400"/>
                  <a:gd name="T6" fmla="*/ 262 w 845"/>
                  <a:gd name="T7" fmla="*/ 101 h 400"/>
                  <a:gd name="T8" fmla="*/ 417 w 845"/>
                  <a:gd name="T9" fmla="*/ 170 h 400"/>
                  <a:gd name="T10" fmla="*/ 434 w 845"/>
                  <a:gd name="T11" fmla="*/ 167 h 400"/>
                  <a:gd name="T12" fmla="*/ 724 w 845"/>
                  <a:gd name="T13" fmla="*/ 13 h 400"/>
                  <a:gd name="T14" fmla="*/ 749 w 845"/>
                  <a:gd name="T15" fmla="*/ 0 h 400"/>
                  <a:gd name="T16" fmla="*/ 845 w 845"/>
                  <a:gd name="T17" fmla="*/ 143 h 400"/>
                  <a:gd name="T18" fmla="*/ 743 w 845"/>
                  <a:gd name="T19" fmla="*/ 207 h 400"/>
                  <a:gd name="T20" fmla="*/ 448 w 845"/>
                  <a:gd name="T21" fmla="*/ 393 h 400"/>
                  <a:gd name="T22" fmla="*/ 421 w 845"/>
                  <a:gd name="T23" fmla="*/ 394 h 400"/>
                  <a:gd name="T24" fmla="*/ 8 w 845"/>
                  <a:gd name="T25" fmla="*/ 153 h 400"/>
                  <a:gd name="T26" fmla="*/ 0 w 845"/>
                  <a:gd name="T27" fmla="*/ 147 h 4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45" h="400">
                    <a:moveTo>
                      <a:pt x="0" y="147"/>
                    </a:moveTo>
                    <a:cubicBezTo>
                      <a:pt x="27" y="108"/>
                      <a:pt x="53" y="70"/>
                      <a:pt x="78" y="32"/>
                    </a:cubicBezTo>
                    <a:cubicBezTo>
                      <a:pt x="84" y="24"/>
                      <a:pt x="89" y="25"/>
                      <a:pt x="96" y="28"/>
                    </a:cubicBezTo>
                    <a:cubicBezTo>
                      <a:pt x="151" y="53"/>
                      <a:pt x="206" y="77"/>
                      <a:pt x="262" y="101"/>
                    </a:cubicBezTo>
                    <a:cubicBezTo>
                      <a:pt x="313" y="124"/>
                      <a:pt x="365" y="147"/>
                      <a:pt x="417" y="170"/>
                    </a:cubicBezTo>
                    <a:cubicBezTo>
                      <a:pt x="421" y="172"/>
                      <a:pt x="429" y="170"/>
                      <a:pt x="434" y="167"/>
                    </a:cubicBezTo>
                    <a:cubicBezTo>
                      <a:pt x="531" y="116"/>
                      <a:pt x="627" y="65"/>
                      <a:pt x="724" y="13"/>
                    </a:cubicBezTo>
                    <a:cubicBezTo>
                      <a:pt x="732" y="9"/>
                      <a:pt x="740" y="5"/>
                      <a:pt x="749" y="0"/>
                    </a:cubicBezTo>
                    <a:cubicBezTo>
                      <a:pt x="781" y="48"/>
                      <a:pt x="813" y="95"/>
                      <a:pt x="845" y="143"/>
                    </a:cubicBezTo>
                    <a:cubicBezTo>
                      <a:pt x="811" y="165"/>
                      <a:pt x="777" y="186"/>
                      <a:pt x="743" y="207"/>
                    </a:cubicBezTo>
                    <a:cubicBezTo>
                      <a:pt x="645" y="269"/>
                      <a:pt x="546" y="331"/>
                      <a:pt x="448" y="393"/>
                    </a:cubicBezTo>
                    <a:cubicBezTo>
                      <a:pt x="438" y="399"/>
                      <a:pt x="431" y="400"/>
                      <a:pt x="421" y="394"/>
                    </a:cubicBezTo>
                    <a:cubicBezTo>
                      <a:pt x="284" y="313"/>
                      <a:pt x="146" y="233"/>
                      <a:pt x="8" y="153"/>
                    </a:cubicBezTo>
                    <a:cubicBezTo>
                      <a:pt x="6" y="151"/>
                      <a:pt x="3" y="149"/>
                      <a:pt x="0" y="1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/>
              </a:p>
            </p:txBody>
          </p:sp>
        </p:grpSp>
        <p:sp>
          <p:nvSpPr>
            <p:cNvPr id="13" name="文本框 12"/>
            <p:cNvSpPr txBox="1"/>
            <p:nvPr/>
          </p:nvSpPr>
          <p:spPr>
            <a:xfrm>
              <a:off x="3187700" y="2847430"/>
              <a:ext cx="402113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7200" b="1" spc="3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需求分析</a:t>
              </a:r>
              <a:endParaRPr lang="en-US" altLang="zh-CN" sz="7200" b="1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85529013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271550" y="591352"/>
            <a:ext cx="3078126" cy="839380"/>
          </a:xfrm>
          <a:prstGeom prst="roundRect">
            <a:avLst/>
          </a:prstGeom>
          <a:solidFill>
            <a:srgbClr val="E74E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问卷调查</a:t>
            </a:r>
          </a:p>
        </p:txBody>
      </p:sp>
      <p:sp>
        <p:nvSpPr>
          <p:cNvPr id="5" name="矩形 4"/>
          <p:cNvSpPr/>
          <p:nvPr/>
        </p:nvSpPr>
        <p:spPr>
          <a:xfrm>
            <a:off x="462310" y="1590689"/>
            <a:ext cx="8458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b="1" spc="300" dirty="0">
                <a:solidFill>
                  <a:srgbClr val="6666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第</a:t>
            </a:r>
            <a:r>
              <a:rPr lang="en-US" altLang="zh-CN" b="1" spc="300" dirty="0">
                <a:solidFill>
                  <a:srgbClr val="6666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altLang="zh-CN" b="1" spc="300" dirty="0">
                <a:solidFill>
                  <a:srgbClr val="6666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题</a:t>
            </a:r>
            <a:r>
              <a:rPr lang="en-US" altLang="zh-CN" b="1" spc="300" dirty="0">
                <a:solidFill>
                  <a:srgbClr val="6666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</a:t>
            </a:r>
            <a:r>
              <a:rPr lang="zh-CN" altLang="zh-CN" b="1" spc="300" dirty="0">
                <a:solidFill>
                  <a:srgbClr val="6666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您平时关注校园，学院，参加的部门或社团的新闻快讯吗？</a:t>
            </a:r>
            <a:r>
              <a:rPr lang="en-US" altLang="zh-CN" b="1" spc="300" dirty="0">
                <a:solidFill>
                  <a:srgbClr val="6666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endParaRPr lang="zh-CN" altLang="en-US" b="1" spc="300" dirty="0">
              <a:solidFill>
                <a:srgbClr val="666666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04978" y="4009347"/>
            <a:ext cx="83340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b="1" spc="300" dirty="0">
                <a:solidFill>
                  <a:srgbClr val="6666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第</a:t>
            </a:r>
            <a:r>
              <a:rPr lang="en-US" altLang="zh-CN" b="1" spc="300" dirty="0">
                <a:solidFill>
                  <a:srgbClr val="6666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zh-CN" altLang="zh-CN" b="1" spc="300" dirty="0">
                <a:solidFill>
                  <a:srgbClr val="6666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题</a:t>
            </a:r>
            <a:r>
              <a:rPr lang="en-US" altLang="zh-CN" b="1" spc="300" dirty="0">
                <a:solidFill>
                  <a:srgbClr val="6666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</a:t>
            </a:r>
            <a:r>
              <a:rPr lang="zh-CN" altLang="zh-CN" b="1" spc="300" dirty="0">
                <a:solidFill>
                  <a:srgbClr val="6666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您是通过哪些渠道了解最新校园里每天所发生的事情呢？</a:t>
            </a:r>
            <a:endParaRPr lang="zh-CN" altLang="en-US" dirty="0"/>
          </a:p>
        </p:txBody>
      </p:sp>
      <p:graphicFrame>
        <p:nvGraphicFramePr>
          <p:cNvPr id="3" name="表格 2">
            <a:extLst>
              <a:ext uri="{FF2B5EF4-FFF2-40B4-BE49-F238E27FC236}">
                <a16:creationId xmlns="" xmlns:a16="http://schemas.microsoft.com/office/drawing/2014/main" id="{311C6FB8-10E7-43E9-B08B-07457BF4F5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0318877"/>
              </p:ext>
            </p:extLst>
          </p:nvPr>
        </p:nvGraphicFramePr>
        <p:xfrm>
          <a:off x="541259" y="2115374"/>
          <a:ext cx="7886700" cy="15875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628900">
                  <a:extLst>
                    <a:ext uri="{9D8B030D-6E8A-4147-A177-3AD203B41FA5}">
                      <a16:colId xmlns="" xmlns:a16="http://schemas.microsoft.com/office/drawing/2014/main" val="949761891"/>
                    </a:ext>
                  </a:extLst>
                </a:gridCol>
                <a:gridCol w="2628900">
                  <a:extLst>
                    <a:ext uri="{9D8B030D-6E8A-4147-A177-3AD203B41FA5}">
                      <a16:colId xmlns="" xmlns:a16="http://schemas.microsoft.com/office/drawing/2014/main" val="4036677920"/>
                    </a:ext>
                  </a:extLst>
                </a:gridCol>
                <a:gridCol w="2628900">
                  <a:extLst>
                    <a:ext uri="{9D8B030D-6E8A-4147-A177-3AD203B41FA5}">
                      <a16:colId xmlns="" xmlns:a16="http://schemas.microsoft.com/office/drawing/2014/main" val="3407211607"/>
                    </a:ext>
                  </a:extLst>
                </a:gridCol>
              </a:tblGrid>
              <a:tr h="3175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>
                          <a:effectLst/>
                        </a:rPr>
                        <a:t>选项</a:t>
                      </a:r>
                      <a:endParaRPr lang="zh-CN" sz="12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>
                          <a:effectLst/>
                        </a:rPr>
                        <a:t>小计</a:t>
                      </a:r>
                      <a:endParaRPr lang="zh-CN" sz="12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>
                          <a:effectLst/>
                        </a:rPr>
                        <a:t>比例</a:t>
                      </a:r>
                      <a:endParaRPr lang="zh-CN" sz="12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1989327356"/>
                  </a:ext>
                </a:extLst>
              </a:tr>
              <a:tr h="31750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CN" sz="1200">
                          <a:effectLst/>
                        </a:rPr>
                        <a:t>常常关注</a:t>
                      </a:r>
                      <a:endParaRPr lang="zh-CN" sz="12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8</a:t>
                      </a:r>
                      <a:endParaRPr lang="zh-CN" sz="12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26.67%</a:t>
                      </a:r>
                      <a:endParaRPr lang="zh-CN" sz="12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2585331837"/>
                  </a:ext>
                </a:extLst>
              </a:tr>
              <a:tr h="31750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CN" sz="1200">
                          <a:effectLst/>
                        </a:rPr>
                        <a:t>偶尔关注</a:t>
                      </a:r>
                      <a:endParaRPr lang="zh-CN" sz="12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15</a:t>
                      </a:r>
                      <a:endParaRPr lang="zh-CN" sz="12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50%</a:t>
                      </a:r>
                      <a:endParaRPr lang="zh-CN" sz="12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1642320707"/>
                  </a:ext>
                </a:extLst>
              </a:tr>
              <a:tr h="31750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CN" sz="1200">
                          <a:effectLst/>
                        </a:rPr>
                        <a:t>几乎不关注</a:t>
                      </a:r>
                      <a:endParaRPr lang="zh-CN" sz="12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7</a:t>
                      </a:r>
                      <a:endParaRPr lang="zh-CN" sz="12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23.33%</a:t>
                      </a:r>
                      <a:endParaRPr lang="zh-CN" sz="12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2544472643"/>
                  </a:ext>
                </a:extLst>
              </a:tr>
              <a:tr h="31750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CN" sz="1200">
                          <a:effectLst/>
                        </a:rPr>
                        <a:t>本题有效填写人次</a:t>
                      </a:r>
                      <a:endParaRPr lang="zh-CN" sz="12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30</a:t>
                      </a:r>
                      <a:endParaRPr lang="zh-CN" sz="12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  <a:endParaRPr lang="zh-CN" sz="120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3691257495"/>
                  </a:ext>
                </a:extLst>
              </a:tr>
            </a:tbl>
          </a:graphicData>
        </a:graphic>
      </p:graphicFrame>
      <p:sp>
        <p:nvSpPr>
          <p:cNvPr id="4" name="Rectangle 1">
            <a:extLst>
              <a:ext uri="{FF2B5EF4-FFF2-40B4-BE49-F238E27FC236}">
                <a16:creationId xmlns="" xmlns:a16="http://schemas.microsoft.com/office/drawing/2014/main" id="{FB9F18B7-B61F-43BD-9487-10D3D60773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8650" y="3208338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200" b="0" i="0" u="none" strike="noStrike" cap="none" normalizeH="0" baseline="0">
                <a:ln>
                  <a:noFill/>
                </a:ln>
                <a:solidFill>
                  <a:srgbClr val="0066FF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 </a:t>
            </a:r>
            <a:endParaRPr kumimoji="0" lang="en-US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6" name="表格 5">
            <a:extLst>
              <a:ext uri="{FF2B5EF4-FFF2-40B4-BE49-F238E27FC236}">
                <a16:creationId xmlns="" xmlns:a16="http://schemas.microsoft.com/office/drawing/2014/main" id="{E4260A08-F116-495B-B056-0233127072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5774692"/>
              </p:ext>
            </p:extLst>
          </p:nvPr>
        </p:nvGraphicFramePr>
        <p:xfrm>
          <a:off x="462310" y="4538636"/>
          <a:ext cx="7886700" cy="19050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628900">
                  <a:extLst>
                    <a:ext uri="{9D8B030D-6E8A-4147-A177-3AD203B41FA5}">
                      <a16:colId xmlns="" xmlns:a16="http://schemas.microsoft.com/office/drawing/2014/main" val="111717884"/>
                    </a:ext>
                  </a:extLst>
                </a:gridCol>
                <a:gridCol w="2628900">
                  <a:extLst>
                    <a:ext uri="{9D8B030D-6E8A-4147-A177-3AD203B41FA5}">
                      <a16:colId xmlns="" xmlns:a16="http://schemas.microsoft.com/office/drawing/2014/main" val="3318041246"/>
                    </a:ext>
                  </a:extLst>
                </a:gridCol>
                <a:gridCol w="2628900">
                  <a:extLst>
                    <a:ext uri="{9D8B030D-6E8A-4147-A177-3AD203B41FA5}">
                      <a16:colId xmlns="" xmlns:a16="http://schemas.microsoft.com/office/drawing/2014/main" val="2540289494"/>
                    </a:ext>
                  </a:extLst>
                </a:gridCol>
              </a:tblGrid>
              <a:tr h="3175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>
                          <a:effectLst/>
                        </a:rPr>
                        <a:t>选项</a:t>
                      </a:r>
                      <a:endParaRPr lang="zh-CN" sz="12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>
                          <a:effectLst/>
                        </a:rPr>
                        <a:t>小计</a:t>
                      </a:r>
                      <a:endParaRPr lang="zh-CN" sz="12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>
                          <a:effectLst/>
                        </a:rPr>
                        <a:t>比例</a:t>
                      </a:r>
                      <a:endParaRPr lang="zh-CN" sz="12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3355558803"/>
                  </a:ext>
                </a:extLst>
              </a:tr>
              <a:tr h="31750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CN" sz="1200">
                          <a:effectLst/>
                        </a:rPr>
                        <a:t>校园官网</a:t>
                      </a:r>
                      <a:endParaRPr lang="zh-CN" sz="12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</a:t>
                      </a:r>
                      <a:endParaRPr lang="zh-CN" sz="12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13.33%</a:t>
                      </a:r>
                      <a:endParaRPr lang="zh-CN" sz="12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2583138981"/>
                  </a:ext>
                </a:extLst>
              </a:tr>
              <a:tr h="31750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CN" sz="1200">
                          <a:effectLst/>
                        </a:rPr>
                        <a:t>校园公众号</a:t>
                      </a:r>
                      <a:endParaRPr lang="zh-CN" sz="12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19</a:t>
                      </a:r>
                      <a:endParaRPr lang="zh-CN" sz="12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63.33%</a:t>
                      </a:r>
                      <a:endParaRPr lang="zh-CN" sz="120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2434425256"/>
                  </a:ext>
                </a:extLst>
              </a:tr>
              <a:tr h="31750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CN" sz="1200">
                          <a:effectLst/>
                        </a:rPr>
                        <a:t>校园官方微博</a:t>
                      </a:r>
                      <a:endParaRPr lang="zh-CN" sz="12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</a:t>
                      </a:r>
                      <a:endParaRPr lang="zh-CN" sz="12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6.67%</a:t>
                      </a:r>
                      <a:endParaRPr lang="zh-CN" sz="12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3956176554"/>
                  </a:ext>
                </a:extLst>
              </a:tr>
              <a:tr h="31750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CN" sz="1200">
                          <a:effectLst/>
                        </a:rPr>
                        <a:t>其它</a:t>
                      </a:r>
                      <a:endParaRPr lang="zh-CN" sz="12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5</a:t>
                      </a:r>
                      <a:endParaRPr lang="zh-CN" sz="12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16.67%</a:t>
                      </a:r>
                      <a:endParaRPr lang="zh-CN" sz="12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498141600"/>
                  </a:ext>
                </a:extLst>
              </a:tr>
              <a:tr h="31750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CN" sz="1200">
                          <a:effectLst/>
                        </a:rPr>
                        <a:t>本题有效填写人次</a:t>
                      </a:r>
                      <a:endParaRPr lang="zh-CN" sz="12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30</a:t>
                      </a:r>
                      <a:endParaRPr lang="zh-CN" sz="12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  <a:endParaRPr lang="zh-CN" sz="120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2261059730"/>
                  </a:ext>
                </a:extLst>
              </a:tr>
            </a:tbl>
          </a:graphicData>
        </a:graphic>
      </p:graphicFrame>
      <p:sp>
        <p:nvSpPr>
          <p:cNvPr id="38" name="矩形 37">
            <a:extLst>
              <a:ext uri="{FF2B5EF4-FFF2-40B4-BE49-F238E27FC236}">
                <a16:creationId xmlns="" xmlns:a16="http://schemas.microsoft.com/office/drawing/2014/main" id="{1452F8E8-9D8D-4B7A-AA72-4AA6D5EC4CFB}"/>
              </a:ext>
            </a:extLst>
          </p:cNvPr>
          <p:cNvSpPr/>
          <p:nvPr/>
        </p:nvSpPr>
        <p:spPr>
          <a:xfrm>
            <a:off x="25227" y="-8878"/>
            <a:ext cx="9144000" cy="541538"/>
          </a:xfrm>
          <a:prstGeom prst="rect">
            <a:avLst/>
          </a:prstGeom>
          <a:solidFill>
            <a:srgbClr val="E74E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9" name="矩形 38">
            <a:extLst>
              <a:ext uri="{FF2B5EF4-FFF2-40B4-BE49-F238E27FC236}">
                <a16:creationId xmlns="" xmlns:a16="http://schemas.microsoft.com/office/drawing/2014/main" id="{7AFD5DE0-EA02-46A0-A01A-CD7979005AB9}"/>
              </a:ext>
            </a:extLst>
          </p:cNvPr>
          <p:cNvSpPr/>
          <p:nvPr/>
        </p:nvSpPr>
        <p:spPr>
          <a:xfrm>
            <a:off x="1260619" y="98857"/>
            <a:ext cx="993121" cy="3354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40" name="文本框 39">
            <a:extLst>
              <a:ext uri="{FF2B5EF4-FFF2-40B4-BE49-F238E27FC236}">
                <a16:creationId xmlns="" xmlns:a16="http://schemas.microsoft.com/office/drawing/2014/main" id="{C9EB9C2D-91B4-436B-859A-7B4100AD4840}"/>
              </a:ext>
            </a:extLst>
          </p:cNvPr>
          <p:cNvSpPr txBox="1"/>
          <p:nvPr/>
        </p:nvSpPr>
        <p:spPr>
          <a:xfrm>
            <a:off x="1218334" y="92794"/>
            <a:ext cx="1547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rgbClr val="6666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需求分析</a:t>
            </a:r>
            <a:endParaRPr lang="zh-HK" altLang="en-US" sz="1600" dirty="0"/>
          </a:p>
        </p:txBody>
      </p:sp>
      <p:sp>
        <p:nvSpPr>
          <p:cNvPr id="41" name="文本框 40">
            <a:extLst>
              <a:ext uri="{FF2B5EF4-FFF2-40B4-BE49-F238E27FC236}">
                <a16:creationId xmlns="" xmlns:a16="http://schemas.microsoft.com/office/drawing/2014/main" id="{A711C907-DC2F-47F1-9FC6-A00443E74B1E}"/>
              </a:ext>
            </a:extLst>
          </p:cNvPr>
          <p:cNvSpPr txBox="1"/>
          <p:nvPr/>
        </p:nvSpPr>
        <p:spPr>
          <a:xfrm>
            <a:off x="-24006" y="87921"/>
            <a:ext cx="14402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可行性分析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="" xmlns:a16="http://schemas.microsoft.com/office/drawing/2014/main" id="{7E3BB618-DBF3-480D-AA02-474B977D449C}"/>
              </a:ext>
            </a:extLst>
          </p:cNvPr>
          <p:cNvSpPr txBox="1"/>
          <p:nvPr/>
        </p:nvSpPr>
        <p:spPr>
          <a:xfrm>
            <a:off x="2283881" y="87921"/>
            <a:ext cx="1295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总体设计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="" xmlns:a16="http://schemas.microsoft.com/office/drawing/2014/main" id="{E8480BB5-35C2-4AAC-AD27-90706402A562}"/>
              </a:ext>
            </a:extLst>
          </p:cNvPr>
          <p:cNvSpPr txBox="1"/>
          <p:nvPr/>
        </p:nvSpPr>
        <p:spPr>
          <a:xfrm>
            <a:off x="3323889" y="87921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详细设计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44" name="直接连接符 43">
            <a:extLst>
              <a:ext uri="{FF2B5EF4-FFF2-40B4-BE49-F238E27FC236}">
                <a16:creationId xmlns="" xmlns:a16="http://schemas.microsoft.com/office/drawing/2014/main" id="{260AF1E3-0B32-4211-93FC-6A822D57BB34}"/>
              </a:ext>
            </a:extLst>
          </p:cNvPr>
          <p:cNvCxnSpPr/>
          <p:nvPr/>
        </p:nvCxnSpPr>
        <p:spPr>
          <a:xfrm>
            <a:off x="1197416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>
            <a:extLst>
              <a:ext uri="{FF2B5EF4-FFF2-40B4-BE49-F238E27FC236}">
                <a16:creationId xmlns="" xmlns:a16="http://schemas.microsoft.com/office/drawing/2014/main" id="{BEE3DA80-9055-40C0-BA1A-251CBF990307}"/>
              </a:ext>
            </a:extLst>
          </p:cNvPr>
          <p:cNvCxnSpPr/>
          <p:nvPr/>
        </p:nvCxnSpPr>
        <p:spPr>
          <a:xfrm>
            <a:off x="2349121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>
            <a:extLst>
              <a:ext uri="{FF2B5EF4-FFF2-40B4-BE49-F238E27FC236}">
                <a16:creationId xmlns="" xmlns:a16="http://schemas.microsoft.com/office/drawing/2014/main" id="{9A918245-A5EE-41CA-B220-024094DBE069}"/>
              </a:ext>
            </a:extLst>
          </p:cNvPr>
          <p:cNvCxnSpPr/>
          <p:nvPr/>
        </p:nvCxnSpPr>
        <p:spPr>
          <a:xfrm>
            <a:off x="3366207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文本框 46">
            <a:extLst>
              <a:ext uri="{FF2B5EF4-FFF2-40B4-BE49-F238E27FC236}">
                <a16:creationId xmlns="" xmlns:a16="http://schemas.microsoft.com/office/drawing/2014/main" id="{BC0EA691-DC5B-4439-8C39-4E08D40E4841}"/>
              </a:ext>
            </a:extLst>
          </p:cNvPr>
          <p:cNvSpPr txBox="1"/>
          <p:nvPr/>
        </p:nvSpPr>
        <p:spPr>
          <a:xfrm>
            <a:off x="4424983" y="90797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代码规范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8" name="文本框 47">
            <a:extLst>
              <a:ext uri="{FF2B5EF4-FFF2-40B4-BE49-F238E27FC236}">
                <a16:creationId xmlns="" xmlns:a16="http://schemas.microsoft.com/office/drawing/2014/main" id="{379019FA-7CC0-43BC-AFDB-B4A0916B8091}"/>
              </a:ext>
            </a:extLst>
          </p:cNvPr>
          <p:cNvSpPr txBox="1"/>
          <p:nvPr/>
        </p:nvSpPr>
        <p:spPr>
          <a:xfrm>
            <a:off x="5517858" y="87921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测试文档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49" name="直接连接符 48">
            <a:extLst>
              <a:ext uri="{FF2B5EF4-FFF2-40B4-BE49-F238E27FC236}">
                <a16:creationId xmlns="" xmlns:a16="http://schemas.microsoft.com/office/drawing/2014/main" id="{2A7CFBC3-F2E5-4A3E-A799-EB713BFEDE74}"/>
              </a:ext>
            </a:extLst>
          </p:cNvPr>
          <p:cNvCxnSpPr/>
          <p:nvPr/>
        </p:nvCxnSpPr>
        <p:spPr>
          <a:xfrm>
            <a:off x="4422531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>
            <a:extLst>
              <a:ext uri="{FF2B5EF4-FFF2-40B4-BE49-F238E27FC236}">
                <a16:creationId xmlns="" xmlns:a16="http://schemas.microsoft.com/office/drawing/2014/main" id="{F70FBA4A-17CF-48F1-875D-E241A5279857}"/>
              </a:ext>
            </a:extLst>
          </p:cNvPr>
          <p:cNvCxnSpPr/>
          <p:nvPr/>
        </p:nvCxnSpPr>
        <p:spPr>
          <a:xfrm>
            <a:off x="5524284" y="91032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>
            <a:extLst>
              <a:ext uri="{FF2B5EF4-FFF2-40B4-BE49-F238E27FC236}">
                <a16:creationId xmlns="" xmlns:a16="http://schemas.microsoft.com/office/drawing/2014/main" id="{30E55194-DB76-418D-8BE4-735AB5E4F2D1}"/>
              </a:ext>
            </a:extLst>
          </p:cNvPr>
          <p:cNvCxnSpPr/>
          <p:nvPr/>
        </p:nvCxnSpPr>
        <p:spPr>
          <a:xfrm>
            <a:off x="6644350" y="72322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文本框 51">
            <a:extLst>
              <a:ext uri="{FF2B5EF4-FFF2-40B4-BE49-F238E27FC236}">
                <a16:creationId xmlns="" xmlns:a16="http://schemas.microsoft.com/office/drawing/2014/main" id="{DC60E888-29D4-45E4-A6AA-5BDE21F64885}"/>
              </a:ext>
            </a:extLst>
          </p:cNvPr>
          <p:cNvSpPr txBox="1"/>
          <p:nvPr/>
        </p:nvSpPr>
        <p:spPr>
          <a:xfrm>
            <a:off x="6656297" y="98857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用户手册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53" name="直接连接符 52">
            <a:extLst>
              <a:ext uri="{FF2B5EF4-FFF2-40B4-BE49-F238E27FC236}">
                <a16:creationId xmlns="" xmlns:a16="http://schemas.microsoft.com/office/drawing/2014/main" id="{450EDEE3-EBDF-4799-AA78-5579AD9962ED}"/>
              </a:ext>
            </a:extLst>
          </p:cNvPr>
          <p:cNvCxnSpPr/>
          <p:nvPr/>
        </p:nvCxnSpPr>
        <p:spPr>
          <a:xfrm>
            <a:off x="7789569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文本框 53">
            <a:extLst>
              <a:ext uri="{FF2B5EF4-FFF2-40B4-BE49-F238E27FC236}">
                <a16:creationId xmlns="" xmlns:a16="http://schemas.microsoft.com/office/drawing/2014/main" id="{CAF4B575-256A-44AA-B612-CEBCBD138B8D}"/>
              </a:ext>
            </a:extLst>
          </p:cNvPr>
          <p:cNvSpPr txBox="1"/>
          <p:nvPr/>
        </p:nvSpPr>
        <p:spPr>
          <a:xfrm>
            <a:off x="7868720" y="91800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程序清单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8723130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271550" y="591352"/>
            <a:ext cx="3078126" cy="839380"/>
          </a:xfrm>
          <a:prstGeom prst="roundRect">
            <a:avLst/>
          </a:prstGeom>
          <a:solidFill>
            <a:srgbClr val="E74E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问卷调查</a:t>
            </a:r>
          </a:p>
        </p:txBody>
      </p:sp>
      <p:sp>
        <p:nvSpPr>
          <p:cNvPr id="5" name="矩形 4"/>
          <p:cNvSpPr/>
          <p:nvPr/>
        </p:nvSpPr>
        <p:spPr>
          <a:xfrm>
            <a:off x="462310" y="1529515"/>
            <a:ext cx="8458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b="1" spc="300" dirty="0">
                <a:solidFill>
                  <a:srgbClr val="6666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第</a:t>
            </a:r>
            <a:r>
              <a:rPr lang="en-US" altLang="zh-CN" b="1" spc="300" dirty="0">
                <a:solidFill>
                  <a:srgbClr val="6666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r>
              <a:rPr lang="zh-CN" altLang="zh-CN" b="1" spc="300" dirty="0">
                <a:solidFill>
                  <a:srgbClr val="6666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题</a:t>
            </a:r>
            <a:r>
              <a:rPr lang="en-US" altLang="zh-CN" b="1" spc="300" dirty="0">
                <a:solidFill>
                  <a:srgbClr val="6666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</a:t>
            </a:r>
            <a:r>
              <a:rPr lang="zh-CN" altLang="zh-CN" b="1" spc="300" dirty="0">
                <a:solidFill>
                  <a:srgbClr val="6666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您觉得学校里有必要有一个校园新闻</a:t>
            </a:r>
            <a:r>
              <a:rPr lang="en-US" altLang="zh-CN" b="1" spc="300" dirty="0">
                <a:solidFill>
                  <a:srgbClr val="6666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APP</a:t>
            </a:r>
            <a:r>
              <a:rPr lang="zh-CN" altLang="zh-CN" b="1" spc="300" dirty="0">
                <a:solidFill>
                  <a:srgbClr val="6666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，让您第一时间知道校园里所发生的动态吗？</a:t>
            </a:r>
            <a:r>
              <a:rPr lang="en-US" altLang="zh-CN" b="1" spc="300" dirty="0">
                <a:solidFill>
                  <a:srgbClr val="6666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endParaRPr lang="zh-CN" altLang="en-US" b="1" spc="300" dirty="0">
              <a:solidFill>
                <a:srgbClr val="666666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04978" y="4226556"/>
            <a:ext cx="83340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b="1" spc="300" dirty="0">
                <a:solidFill>
                  <a:srgbClr val="6666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第</a:t>
            </a:r>
            <a:r>
              <a:rPr lang="en-US" altLang="zh-CN" b="1" spc="300" dirty="0">
                <a:solidFill>
                  <a:srgbClr val="6666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4</a:t>
            </a:r>
            <a:r>
              <a:rPr lang="zh-CN" altLang="zh-CN" b="1" spc="300" dirty="0">
                <a:solidFill>
                  <a:srgbClr val="6666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题</a:t>
            </a:r>
            <a:r>
              <a:rPr lang="en-US" altLang="zh-CN" b="1" spc="300" dirty="0">
                <a:solidFill>
                  <a:srgbClr val="6666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</a:t>
            </a:r>
            <a:r>
              <a:rPr lang="zh-CN" altLang="zh-CN" b="1" spc="300" dirty="0">
                <a:solidFill>
                  <a:srgbClr val="6666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您认为校园新闻</a:t>
            </a:r>
            <a:r>
              <a:rPr lang="en-US" altLang="zh-CN" b="1" spc="300" dirty="0">
                <a:solidFill>
                  <a:srgbClr val="6666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APP</a:t>
            </a:r>
            <a:r>
              <a:rPr lang="zh-CN" altLang="zh-CN" b="1" spc="300" dirty="0">
                <a:solidFill>
                  <a:srgbClr val="6666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中应该注重推送哪些方面的内容呢？</a:t>
            </a:r>
            <a:endParaRPr lang="zh-CN" altLang="en-US" b="1" spc="300" dirty="0">
              <a:solidFill>
                <a:srgbClr val="666666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aphicFrame>
        <p:nvGraphicFramePr>
          <p:cNvPr id="21" name="表格 20">
            <a:extLst>
              <a:ext uri="{FF2B5EF4-FFF2-40B4-BE49-F238E27FC236}">
                <a16:creationId xmlns="" xmlns:a16="http://schemas.microsoft.com/office/drawing/2014/main" id="{0611615E-C1BC-4DFB-830B-2E4BAA8D88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6377156"/>
              </p:ext>
            </p:extLst>
          </p:nvPr>
        </p:nvGraphicFramePr>
        <p:xfrm>
          <a:off x="445560" y="2377612"/>
          <a:ext cx="7886700" cy="15875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628900">
                  <a:extLst>
                    <a:ext uri="{9D8B030D-6E8A-4147-A177-3AD203B41FA5}">
                      <a16:colId xmlns="" xmlns:a16="http://schemas.microsoft.com/office/drawing/2014/main" val="3705638285"/>
                    </a:ext>
                  </a:extLst>
                </a:gridCol>
                <a:gridCol w="2628900">
                  <a:extLst>
                    <a:ext uri="{9D8B030D-6E8A-4147-A177-3AD203B41FA5}">
                      <a16:colId xmlns="" xmlns:a16="http://schemas.microsoft.com/office/drawing/2014/main" val="2140538417"/>
                    </a:ext>
                  </a:extLst>
                </a:gridCol>
                <a:gridCol w="2628900">
                  <a:extLst>
                    <a:ext uri="{9D8B030D-6E8A-4147-A177-3AD203B41FA5}">
                      <a16:colId xmlns="" xmlns:a16="http://schemas.microsoft.com/office/drawing/2014/main" val="668284031"/>
                    </a:ext>
                  </a:extLst>
                </a:gridCol>
              </a:tblGrid>
              <a:tr h="3175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>
                          <a:effectLst/>
                        </a:rPr>
                        <a:t>选项</a:t>
                      </a:r>
                      <a:endParaRPr lang="zh-CN" sz="12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>
                          <a:effectLst/>
                        </a:rPr>
                        <a:t>小计</a:t>
                      </a:r>
                      <a:endParaRPr lang="zh-CN" sz="12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>
                          <a:effectLst/>
                        </a:rPr>
                        <a:t>比例</a:t>
                      </a:r>
                      <a:endParaRPr lang="zh-CN" sz="12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3082080606"/>
                  </a:ext>
                </a:extLst>
              </a:tr>
              <a:tr h="31750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CN" sz="1200">
                          <a:effectLst/>
                        </a:rPr>
                        <a:t>有必要</a:t>
                      </a:r>
                      <a:endParaRPr lang="zh-CN" sz="12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19</a:t>
                      </a:r>
                      <a:endParaRPr lang="zh-CN" sz="12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63.33%</a:t>
                      </a:r>
                      <a:endParaRPr lang="zh-CN" sz="12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4280989538"/>
                  </a:ext>
                </a:extLst>
              </a:tr>
              <a:tr h="31750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CN" sz="1200">
                          <a:effectLst/>
                        </a:rPr>
                        <a:t>不必要</a:t>
                      </a:r>
                      <a:endParaRPr lang="zh-CN" sz="12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</a:t>
                      </a:r>
                      <a:endParaRPr lang="zh-CN" sz="12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10%</a:t>
                      </a:r>
                      <a:endParaRPr lang="zh-CN" sz="12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2131621734"/>
                  </a:ext>
                </a:extLst>
              </a:tr>
              <a:tr h="31750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CN" sz="1200">
                          <a:effectLst/>
                        </a:rPr>
                        <a:t>无所谓</a:t>
                      </a:r>
                      <a:endParaRPr lang="zh-CN" sz="12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8</a:t>
                      </a:r>
                      <a:endParaRPr lang="zh-CN" sz="12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26.67%</a:t>
                      </a:r>
                      <a:endParaRPr lang="zh-CN" sz="12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227016359"/>
                  </a:ext>
                </a:extLst>
              </a:tr>
              <a:tr h="31750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CN" sz="1200">
                          <a:effectLst/>
                        </a:rPr>
                        <a:t>本题有效填写人次</a:t>
                      </a:r>
                      <a:endParaRPr lang="zh-CN" sz="12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30</a:t>
                      </a:r>
                      <a:endParaRPr lang="zh-CN" sz="120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  <a:endParaRPr lang="zh-CN" sz="120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1528121570"/>
                  </a:ext>
                </a:extLst>
              </a:tr>
            </a:tbl>
          </a:graphicData>
        </a:graphic>
      </p:graphicFrame>
      <p:sp>
        <p:nvSpPr>
          <p:cNvPr id="22" name="Rectangle 2">
            <a:extLst>
              <a:ext uri="{FF2B5EF4-FFF2-40B4-BE49-F238E27FC236}">
                <a16:creationId xmlns="" xmlns:a16="http://schemas.microsoft.com/office/drawing/2014/main" id="{28E49557-DE29-4362-99A5-7D3AA769FE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0687" y="2116168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 </a:t>
            </a:r>
            <a:endParaRPr kumimoji="0" lang="en-US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23" name="表格 22">
            <a:extLst>
              <a:ext uri="{FF2B5EF4-FFF2-40B4-BE49-F238E27FC236}">
                <a16:creationId xmlns="" xmlns:a16="http://schemas.microsoft.com/office/drawing/2014/main" id="{7695103E-8774-4896-9B99-5DE1783FE9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522652"/>
              </p:ext>
            </p:extLst>
          </p:nvPr>
        </p:nvGraphicFramePr>
        <p:xfrm>
          <a:off x="445560" y="4855936"/>
          <a:ext cx="7886700" cy="19050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628900">
                  <a:extLst>
                    <a:ext uri="{9D8B030D-6E8A-4147-A177-3AD203B41FA5}">
                      <a16:colId xmlns="" xmlns:a16="http://schemas.microsoft.com/office/drawing/2014/main" val="2628531541"/>
                    </a:ext>
                  </a:extLst>
                </a:gridCol>
                <a:gridCol w="2628900">
                  <a:extLst>
                    <a:ext uri="{9D8B030D-6E8A-4147-A177-3AD203B41FA5}">
                      <a16:colId xmlns="" xmlns:a16="http://schemas.microsoft.com/office/drawing/2014/main" val="2048854258"/>
                    </a:ext>
                  </a:extLst>
                </a:gridCol>
                <a:gridCol w="2628900">
                  <a:extLst>
                    <a:ext uri="{9D8B030D-6E8A-4147-A177-3AD203B41FA5}">
                      <a16:colId xmlns="" xmlns:a16="http://schemas.microsoft.com/office/drawing/2014/main" val="180506568"/>
                    </a:ext>
                  </a:extLst>
                </a:gridCol>
              </a:tblGrid>
              <a:tr h="3175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>
                          <a:effectLst/>
                        </a:rPr>
                        <a:t>选项</a:t>
                      </a:r>
                      <a:endParaRPr lang="zh-CN" sz="12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>
                          <a:effectLst/>
                        </a:rPr>
                        <a:t>小计</a:t>
                      </a:r>
                      <a:endParaRPr lang="zh-CN" sz="12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>
                          <a:effectLst/>
                        </a:rPr>
                        <a:t>比例</a:t>
                      </a:r>
                      <a:endParaRPr lang="zh-CN" sz="12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2152583723"/>
                  </a:ext>
                </a:extLst>
              </a:tr>
              <a:tr h="31750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CN" sz="1200">
                          <a:effectLst/>
                        </a:rPr>
                        <a:t>竞赛科研方面</a:t>
                      </a:r>
                      <a:endParaRPr lang="zh-CN" sz="12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9</a:t>
                      </a:r>
                      <a:endParaRPr lang="zh-CN" sz="12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30%</a:t>
                      </a:r>
                      <a:endParaRPr lang="zh-CN" sz="12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1948438760"/>
                  </a:ext>
                </a:extLst>
              </a:tr>
              <a:tr h="31750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CN" sz="1200">
                          <a:effectLst/>
                        </a:rPr>
                        <a:t>活动趣闻方面</a:t>
                      </a:r>
                      <a:endParaRPr lang="zh-CN" sz="12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10</a:t>
                      </a:r>
                      <a:endParaRPr lang="zh-CN" sz="12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33.33%</a:t>
                      </a:r>
                      <a:endParaRPr lang="zh-CN" sz="12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3681490952"/>
                  </a:ext>
                </a:extLst>
              </a:tr>
              <a:tr h="31750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CN" sz="1200">
                          <a:effectLst/>
                        </a:rPr>
                        <a:t>教学通知</a:t>
                      </a:r>
                      <a:endParaRPr lang="zh-CN" sz="12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11</a:t>
                      </a:r>
                      <a:endParaRPr lang="zh-CN" sz="12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36.67%</a:t>
                      </a:r>
                      <a:endParaRPr lang="zh-CN" sz="12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2595284850"/>
                  </a:ext>
                </a:extLst>
              </a:tr>
              <a:tr h="31750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CN" sz="1200">
                          <a:effectLst/>
                        </a:rPr>
                        <a:t>其它</a:t>
                      </a:r>
                      <a:endParaRPr lang="zh-CN" sz="12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</a:t>
                      </a:r>
                      <a:endParaRPr lang="zh-CN" sz="12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0%</a:t>
                      </a:r>
                      <a:endParaRPr lang="zh-CN" sz="12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2296218014"/>
                  </a:ext>
                </a:extLst>
              </a:tr>
              <a:tr h="31750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CN" sz="1200">
                          <a:effectLst/>
                        </a:rPr>
                        <a:t>本题有效填写人次</a:t>
                      </a:r>
                      <a:endParaRPr lang="zh-CN" sz="12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30</a:t>
                      </a:r>
                      <a:endParaRPr lang="zh-CN" sz="12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  <a:endParaRPr lang="zh-CN" sz="120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3857027126"/>
                  </a:ext>
                </a:extLst>
              </a:tr>
            </a:tbl>
          </a:graphicData>
        </a:graphic>
      </p:graphicFrame>
      <p:sp>
        <p:nvSpPr>
          <p:cNvPr id="41" name="矩形 40">
            <a:extLst>
              <a:ext uri="{FF2B5EF4-FFF2-40B4-BE49-F238E27FC236}">
                <a16:creationId xmlns="" xmlns:a16="http://schemas.microsoft.com/office/drawing/2014/main" id="{5AC60F2F-4878-435E-8B65-D78061F31373}"/>
              </a:ext>
            </a:extLst>
          </p:cNvPr>
          <p:cNvSpPr/>
          <p:nvPr/>
        </p:nvSpPr>
        <p:spPr>
          <a:xfrm>
            <a:off x="25227" y="-8878"/>
            <a:ext cx="9144000" cy="541538"/>
          </a:xfrm>
          <a:prstGeom prst="rect">
            <a:avLst/>
          </a:prstGeom>
          <a:solidFill>
            <a:srgbClr val="E74E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42" name="矩形 41">
            <a:extLst>
              <a:ext uri="{FF2B5EF4-FFF2-40B4-BE49-F238E27FC236}">
                <a16:creationId xmlns="" xmlns:a16="http://schemas.microsoft.com/office/drawing/2014/main" id="{0E70D834-66C4-4D82-9476-B2BE6B4AEB84}"/>
              </a:ext>
            </a:extLst>
          </p:cNvPr>
          <p:cNvSpPr/>
          <p:nvPr/>
        </p:nvSpPr>
        <p:spPr>
          <a:xfrm>
            <a:off x="1260619" y="98857"/>
            <a:ext cx="993121" cy="3354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43" name="文本框 42">
            <a:extLst>
              <a:ext uri="{FF2B5EF4-FFF2-40B4-BE49-F238E27FC236}">
                <a16:creationId xmlns="" xmlns:a16="http://schemas.microsoft.com/office/drawing/2014/main" id="{B9DA1600-C40D-4FA1-9A32-B5383EF7B5B0}"/>
              </a:ext>
            </a:extLst>
          </p:cNvPr>
          <p:cNvSpPr txBox="1"/>
          <p:nvPr/>
        </p:nvSpPr>
        <p:spPr>
          <a:xfrm>
            <a:off x="1218334" y="92794"/>
            <a:ext cx="1547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rgbClr val="6666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需求分析</a:t>
            </a:r>
            <a:endParaRPr lang="zh-HK" altLang="en-US" sz="1600" dirty="0"/>
          </a:p>
        </p:txBody>
      </p:sp>
      <p:sp>
        <p:nvSpPr>
          <p:cNvPr id="44" name="文本框 43">
            <a:extLst>
              <a:ext uri="{FF2B5EF4-FFF2-40B4-BE49-F238E27FC236}">
                <a16:creationId xmlns="" xmlns:a16="http://schemas.microsoft.com/office/drawing/2014/main" id="{1F0AF2DB-24CB-444A-9D69-59BF45C9CA19}"/>
              </a:ext>
            </a:extLst>
          </p:cNvPr>
          <p:cNvSpPr txBox="1"/>
          <p:nvPr/>
        </p:nvSpPr>
        <p:spPr>
          <a:xfrm>
            <a:off x="-24006" y="87921"/>
            <a:ext cx="14402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可行性分析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="" xmlns:a16="http://schemas.microsoft.com/office/drawing/2014/main" id="{341EFE5C-4579-4B1F-92B3-3442EB532789}"/>
              </a:ext>
            </a:extLst>
          </p:cNvPr>
          <p:cNvSpPr txBox="1"/>
          <p:nvPr/>
        </p:nvSpPr>
        <p:spPr>
          <a:xfrm>
            <a:off x="2283881" y="87921"/>
            <a:ext cx="1295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总体设计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="" xmlns:a16="http://schemas.microsoft.com/office/drawing/2014/main" id="{153C31DE-C5CC-4FFA-A044-8CA1FEC086DF}"/>
              </a:ext>
            </a:extLst>
          </p:cNvPr>
          <p:cNvSpPr txBox="1"/>
          <p:nvPr/>
        </p:nvSpPr>
        <p:spPr>
          <a:xfrm>
            <a:off x="3323889" y="87921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详细设计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47" name="直接连接符 46">
            <a:extLst>
              <a:ext uri="{FF2B5EF4-FFF2-40B4-BE49-F238E27FC236}">
                <a16:creationId xmlns="" xmlns:a16="http://schemas.microsoft.com/office/drawing/2014/main" id="{F973A30D-068A-427C-95D4-ABBAD47136FC}"/>
              </a:ext>
            </a:extLst>
          </p:cNvPr>
          <p:cNvCxnSpPr/>
          <p:nvPr/>
        </p:nvCxnSpPr>
        <p:spPr>
          <a:xfrm>
            <a:off x="1197416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>
            <a:extLst>
              <a:ext uri="{FF2B5EF4-FFF2-40B4-BE49-F238E27FC236}">
                <a16:creationId xmlns="" xmlns:a16="http://schemas.microsoft.com/office/drawing/2014/main" id="{16978CF7-3C8F-4494-9278-CFD5AED08800}"/>
              </a:ext>
            </a:extLst>
          </p:cNvPr>
          <p:cNvCxnSpPr/>
          <p:nvPr/>
        </p:nvCxnSpPr>
        <p:spPr>
          <a:xfrm>
            <a:off x="2349121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>
            <a:extLst>
              <a:ext uri="{FF2B5EF4-FFF2-40B4-BE49-F238E27FC236}">
                <a16:creationId xmlns="" xmlns:a16="http://schemas.microsoft.com/office/drawing/2014/main" id="{352F936B-A7D9-45E4-87C0-B13FF793F42F}"/>
              </a:ext>
            </a:extLst>
          </p:cNvPr>
          <p:cNvCxnSpPr/>
          <p:nvPr/>
        </p:nvCxnSpPr>
        <p:spPr>
          <a:xfrm>
            <a:off x="3366207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文本框 49">
            <a:extLst>
              <a:ext uri="{FF2B5EF4-FFF2-40B4-BE49-F238E27FC236}">
                <a16:creationId xmlns="" xmlns:a16="http://schemas.microsoft.com/office/drawing/2014/main" id="{00E20EAC-A8F0-4F4F-A925-4FF02BFF7559}"/>
              </a:ext>
            </a:extLst>
          </p:cNvPr>
          <p:cNvSpPr txBox="1"/>
          <p:nvPr/>
        </p:nvSpPr>
        <p:spPr>
          <a:xfrm>
            <a:off x="4424983" y="90797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代码规范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1" name="文本框 50">
            <a:extLst>
              <a:ext uri="{FF2B5EF4-FFF2-40B4-BE49-F238E27FC236}">
                <a16:creationId xmlns="" xmlns:a16="http://schemas.microsoft.com/office/drawing/2014/main" id="{D2B2A033-8A64-4CFA-B5E1-CAEF88F39434}"/>
              </a:ext>
            </a:extLst>
          </p:cNvPr>
          <p:cNvSpPr txBox="1"/>
          <p:nvPr/>
        </p:nvSpPr>
        <p:spPr>
          <a:xfrm>
            <a:off x="5517858" y="87921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测试文档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52" name="直接连接符 51">
            <a:extLst>
              <a:ext uri="{FF2B5EF4-FFF2-40B4-BE49-F238E27FC236}">
                <a16:creationId xmlns="" xmlns:a16="http://schemas.microsoft.com/office/drawing/2014/main" id="{CAFE7663-04F9-4E36-AD30-943E56718D1A}"/>
              </a:ext>
            </a:extLst>
          </p:cNvPr>
          <p:cNvCxnSpPr/>
          <p:nvPr/>
        </p:nvCxnSpPr>
        <p:spPr>
          <a:xfrm>
            <a:off x="4422531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>
            <a:extLst>
              <a:ext uri="{FF2B5EF4-FFF2-40B4-BE49-F238E27FC236}">
                <a16:creationId xmlns="" xmlns:a16="http://schemas.microsoft.com/office/drawing/2014/main" id="{7D810D9C-32F2-49E8-9472-AAB81CE08BBA}"/>
              </a:ext>
            </a:extLst>
          </p:cNvPr>
          <p:cNvCxnSpPr/>
          <p:nvPr/>
        </p:nvCxnSpPr>
        <p:spPr>
          <a:xfrm>
            <a:off x="5524284" y="91032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>
            <a:extLst>
              <a:ext uri="{FF2B5EF4-FFF2-40B4-BE49-F238E27FC236}">
                <a16:creationId xmlns="" xmlns:a16="http://schemas.microsoft.com/office/drawing/2014/main" id="{9125F4A1-F3D0-480D-B140-59B00F0B8986}"/>
              </a:ext>
            </a:extLst>
          </p:cNvPr>
          <p:cNvCxnSpPr/>
          <p:nvPr/>
        </p:nvCxnSpPr>
        <p:spPr>
          <a:xfrm>
            <a:off x="6644350" y="72322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文本框 54">
            <a:extLst>
              <a:ext uri="{FF2B5EF4-FFF2-40B4-BE49-F238E27FC236}">
                <a16:creationId xmlns="" xmlns:a16="http://schemas.microsoft.com/office/drawing/2014/main" id="{2285DAE7-6CEB-42F0-87AE-01836E75CF93}"/>
              </a:ext>
            </a:extLst>
          </p:cNvPr>
          <p:cNvSpPr txBox="1"/>
          <p:nvPr/>
        </p:nvSpPr>
        <p:spPr>
          <a:xfrm>
            <a:off x="6656297" y="98857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用户手册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56" name="直接连接符 55">
            <a:extLst>
              <a:ext uri="{FF2B5EF4-FFF2-40B4-BE49-F238E27FC236}">
                <a16:creationId xmlns="" xmlns:a16="http://schemas.microsoft.com/office/drawing/2014/main" id="{7BF68F1E-41D9-4D8A-809B-FE8D6D7334FF}"/>
              </a:ext>
            </a:extLst>
          </p:cNvPr>
          <p:cNvCxnSpPr/>
          <p:nvPr/>
        </p:nvCxnSpPr>
        <p:spPr>
          <a:xfrm>
            <a:off x="7789569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文本框 56">
            <a:extLst>
              <a:ext uri="{FF2B5EF4-FFF2-40B4-BE49-F238E27FC236}">
                <a16:creationId xmlns="" xmlns:a16="http://schemas.microsoft.com/office/drawing/2014/main" id="{26F76368-B27D-4444-B82E-849E49E46CE3}"/>
              </a:ext>
            </a:extLst>
          </p:cNvPr>
          <p:cNvSpPr txBox="1"/>
          <p:nvPr/>
        </p:nvSpPr>
        <p:spPr>
          <a:xfrm>
            <a:off x="7868720" y="91800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程序清单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70849789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直接连接符 30"/>
          <p:cNvCxnSpPr/>
          <p:nvPr/>
        </p:nvCxnSpPr>
        <p:spPr>
          <a:xfrm>
            <a:off x="12048767" y="1551265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5003007" y="1735931"/>
            <a:ext cx="0" cy="3386138"/>
          </a:xfrm>
          <a:prstGeom prst="line">
            <a:avLst/>
          </a:prstGeom>
          <a:ln>
            <a:solidFill>
              <a:srgbClr val="0174AB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5674019" y="470516"/>
            <a:ext cx="17954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>
                <a:solidFill>
                  <a:srgbClr val="6666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项目简介</a:t>
            </a:r>
            <a:endParaRPr lang="zh-HK" altLang="en-US" sz="2800" b="1" spc="300" dirty="0">
              <a:solidFill>
                <a:srgbClr val="666666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5674018" y="991366"/>
            <a:ext cx="1795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>
                <a:solidFill>
                  <a:srgbClr val="6666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项目计划</a:t>
            </a:r>
            <a:endParaRPr lang="zh-HK" altLang="en-US" sz="2800" b="1" spc="300" dirty="0">
              <a:solidFill>
                <a:srgbClr val="666666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5674018" y="1512216"/>
            <a:ext cx="23663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可行性分析</a:t>
            </a:r>
            <a:endParaRPr lang="zh-HK" altLang="en-US" sz="2800" b="1" spc="300" dirty="0">
              <a:solidFill>
                <a:srgbClr val="00B05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5674018" y="2021781"/>
            <a:ext cx="25616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需求分析</a:t>
            </a:r>
            <a:endParaRPr lang="zh-HK" altLang="en-US" sz="2800" b="1" spc="300" dirty="0">
              <a:solidFill>
                <a:srgbClr val="00B05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5674018" y="2553916"/>
            <a:ext cx="1795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>
                <a:solidFill>
                  <a:srgbClr val="6666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总体设计</a:t>
            </a:r>
            <a:endParaRPr lang="zh-HK" altLang="en-US" sz="2800" b="1" spc="300" dirty="0">
              <a:solidFill>
                <a:srgbClr val="666666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5674018" y="3086051"/>
            <a:ext cx="1795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>
                <a:solidFill>
                  <a:srgbClr val="6666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详细设计</a:t>
            </a:r>
            <a:endParaRPr lang="zh-HK" altLang="en-US" sz="2800" b="1" spc="300" dirty="0">
              <a:solidFill>
                <a:srgbClr val="666666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1635920" y="2197034"/>
            <a:ext cx="1947861" cy="1940713"/>
            <a:chOff x="1709739" y="2636838"/>
            <a:chExt cx="1590160" cy="1584325"/>
          </a:xfrm>
          <a:solidFill>
            <a:srgbClr val="E74E3E"/>
          </a:solidFill>
          <a:effectLst/>
        </p:grpSpPr>
        <p:sp>
          <p:nvSpPr>
            <p:cNvPr id="9" name="Freeform 6"/>
            <p:cNvSpPr>
              <a:spLocks/>
            </p:cNvSpPr>
            <p:nvPr/>
          </p:nvSpPr>
          <p:spPr bwMode="auto">
            <a:xfrm>
              <a:off x="1709739" y="2636838"/>
              <a:ext cx="1468102" cy="1467130"/>
            </a:xfrm>
            <a:custGeom>
              <a:avLst/>
              <a:gdLst>
                <a:gd name="T0" fmla="*/ 691 w 1276"/>
                <a:gd name="T1" fmla="*/ 1168 h 1274"/>
                <a:gd name="T2" fmla="*/ 662 w 1276"/>
                <a:gd name="T3" fmla="*/ 1267 h 1274"/>
                <a:gd name="T4" fmla="*/ 654 w 1276"/>
                <a:gd name="T5" fmla="*/ 1273 h 1274"/>
                <a:gd name="T6" fmla="*/ 643 w 1276"/>
                <a:gd name="T7" fmla="*/ 1274 h 1274"/>
                <a:gd name="T8" fmla="*/ 172 w 1276"/>
                <a:gd name="T9" fmla="*/ 1274 h 1274"/>
                <a:gd name="T10" fmla="*/ 81 w 1276"/>
                <a:gd name="T11" fmla="*/ 1253 h 1274"/>
                <a:gd name="T12" fmla="*/ 1 w 1276"/>
                <a:gd name="T13" fmla="*/ 1113 h 1274"/>
                <a:gd name="T14" fmla="*/ 0 w 1276"/>
                <a:gd name="T15" fmla="*/ 892 h 1274"/>
                <a:gd name="T16" fmla="*/ 0 w 1276"/>
                <a:gd name="T17" fmla="*/ 170 h 1274"/>
                <a:gd name="T18" fmla="*/ 170 w 1276"/>
                <a:gd name="T19" fmla="*/ 0 h 1274"/>
                <a:gd name="T20" fmla="*/ 1110 w 1276"/>
                <a:gd name="T21" fmla="*/ 0 h 1274"/>
                <a:gd name="T22" fmla="*/ 1273 w 1276"/>
                <a:gd name="T23" fmla="*/ 131 h 1274"/>
                <a:gd name="T24" fmla="*/ 1276 w 1276"/>
                <a:gd name="T25" fmla="*/ 168 h 1274"/>
                <a:gd name="T26" fmla="*/ 1276 w 1276"/>
                <a:gd name="T27" fmla="*/ 629 h 1274"/>
                <a:gd name="T28" fmla="*/ 1275 w 1276"/>
                <a:gd name="T29" fmla="*/ 645 h 1274"/>
                <a:gd name="T30" fmla="*/ 1171 w 1276"/>
                <a:gd name="T31" fmla="*/ 659 h 1274"/>
                <a:gd name="T32" fmla="*/ 1171 w 1276"/>
                <a:gd name="T33" fmla="*/ 214 h 1274"/>
                <a:gd name="T34" fmla="*/ 106 w 1276"/>
                <a:gd name="T35" fmla="*/ 214 h 1274"/>
                <a:gd name="T36" fmla="*/ 106 w 1276"/>
                <a:gd name="T37" fmla="*/ 230 h 1274"/>
                <a:gd name="T38" fmla="*/ 105 w 1276"/>
                <a:gd name="T39" fmla="*/ 1102 h 1274"/>
                <a:gd name="T40" fmla="*/ 171 w 1276"/>
                <a:gd name="T41" fmla="*/ 1168 h 1274"/>
                <a:gd name="T42" fmla="*/ 671 w 1276"/>
                <a:gd name="T43" fmla="*/ 1168 h 1274"/>
                <a:gd name="T44" fmla="*/ 691 w 1276"/>
                <a:gd name="T45" fmla="*/ 1168 h 1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76" h="1274">
                  <a:moveTo>
                    <a:pt x="691" y="1168"/>
                  </a:moveTo>
                  <a:cubicBezTo>
                    <a:pt x="681" y="1203"/>
                    <a:pt x="672" y="1235"/>
                    <a:pt x="662" y="1267"/>
                  </a:cubicBezTo>
                  <a:cubicBezTo>
                    <a:pt x="661" y="1270"/>
                    <a:pt x="657" y="1272"/>
                    <a:pt x="654" y="1273"/>
                  </a:cubicBezTo>
                  <a:cubicBezTo>
                    <a:pt x="651" y="1274"/>
                    <a:pt x="647" y="1274"/>
                    <a:pt x="643" y="1274"/>
                  </a:cubicBezTo>
                  <a:cubicBezTo>
                    <a:pt x="486" y="1274"/>
                    <a:pt x="329" y="1273"/>
                    <a:pt x="172" y="1274"/>
                  </a:cubicBezTo>
                  <a:cubicBezTo>
                    <a:pt x="140" y="1274"/>
                    <a:pt x="109" y="1269"/>
                    <a:pt x="81" y="1253"/>
                  </a:cubicBezTo>
                  <a:cubicBezTo>
                    <a:pt x="29" y="1221"/>
                    <a:pt x="1" y="1174"/>
                    <a:pt x="1" y="1113"/>
                  </a:cubicBezTo>
                  <a:cubicBezTo>
                    <a:pt x="0" y="1039"/>
                    <a:pt x="0" y="966"/>
                    <a:pt x="0" y="892"/>
                  </a:cubicBezTo>
                  <a:cubicBezTo>
                    <a:pt x="0" y="651"/>
                    <a:pt x="0" y="411"/>
                    <a:pt x="0" y="170"/>
                  </a:cubicBezTo>
                  <a:cubicBezTo>
                    <a:pt x="0" y="68"/>
                    <a:pt x="68" y="0"/>
                    <a:pt x="170" y="0"/>
                  </a:cubicBezTo>
                  <a:cubicBezTo>
                    <a:pt x="483" y="0"/>
                    <a:pt x="797" y="0"/>
                    <a:pt x="1110" y="0"/>
                  </a:cubicBezTo>
                  <a:cubicBezTo>
                    <a:pt x="1194" y="0"/>
                    <a:pt x="1258" y="51"/>
                    <a:pt x="1273" y="131"/>
                  </a:cubicBezTo>
                  <a:cubicBezTo>
                    <a:pt x="1276" y="143"/>
                    <a:pt x="1276" y="156"/>
                    <a:pt x="1276" y="168"/>
                  </a:cubicBezTo>
                  <a:cubicBezTo>
                    <a:pt x="1276" y="322"/>
                    <a:pt x="1276" y="475"/>
                    <a:pt x="1276" y="629"/>
                  </a:cubicBezTo>
                  <a:cubicBezTo>
                    <a:pt x="1276" y="634"/>
                    <a:pt x="1276" y="638"/>
                    <a:pt x="1275" y="645"/>
                  </a:cubicBezTo>
                  <a:cubicBezTo>
                    <a:pt x="1239" y="640"/>
                    <a:pt x="1205" y="643"/>
                    <a:pt x="1171" y="659"/>
                  </a:cubicBezTo>
                  <a:cubicBezTo>
                    <a:pt x="1171" y="509"/>
                    <a:pt x="1171" y="362"/>
                    <a:pt x="1171" y="214"/>
                  </a:cubicBezTo>
                  <a:cubicBezTo>
                    <a:pt x="816" y="214"/>
                    <a:pt x="462" y="214"/>
                    <a:pt x="106" y="214"/>
                  </a:cubicBezTo>
                  <a:cubicBezTo>
                    <a:pt x="106" y="219"/>
                    <a:pt x="106" y="224"/>
                    <a:pt x="106" y="230"/>
                  </a:cubicBezTo>
                  <a:cubicBezTo>
                    <a:pt x="106" y="521"/>
                    <a:pt x="106" y="812"/>
                    <a:pt x="105" y="1102"/>
                  </a:cubicBezTo>
                  <a:cubicBezTo>
                    <a:pt x="105" y="1141"/>
                    <a:pt x="125" y="1169"/>
                    <a:pt x="171" y="1168"/>
                  </a:cubicBezTo>
                  <a:cubicBezTo>
                    <a:pt x="338" y="1167"/>
                    <a:pt x="504" y="1168"/>
                    <a:pt x="671" y="1168"/>
                  </a:cubicBezTo>
                  <a:cubicBezTo>
                    <a:pt x="677" y="1168"/>
                    <a:pt x="683" y="1168"/>
                    <a:pt x="691" y="11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 b="1"/>
            </a:p>
          </p:txBody>
        </p:sp>
        <p:sp>
          <p:nvSpPr>
            <p:cNvPr id="10" name="Freeform 7"/>
            <p:cNvSpPr>
              <a:spLocks noEditPoints="1"/>
            </p:cNvSpPr>
            <p:nvPr/>
          </p:nvSpPr>
          <p:spPr bwMode="auto">
            <a:xfrm>
              <a:off x="2571440" y="3653665"/>
              <a:ext cx="569443" cy="567498"/>
            </a:xfrm>
            <a:custGeom>
              <a:avLst/>
              <a:gdLst>
                <a:gd name="T0" fmla="*/ 328 w 495"/>
                <a:gd name="T1" fmla="*/ 1 h 493"/>
                <a:gd name="T2" fmla="*/ 495 w 495"/>
                <a:gd name="T3" fmla="*/ 167 h 493"/>
                <a:gd name="T4" fmla="*/ 427 w 495"/>
                <a:gd name="T5" fmla="*/ 236 h 493"/>
                <a:gd name="T6" fmla="*/ 240 w 495"/>
                <a:gd name="T7" fmla="*/ 421 h 493"/>
                <a:gd name="T8" fmla="*/ 216 w 495"/>
                <a:gd name="T9" fmla="*/ 436 h 493"/>
                <a:gd name="T10" fmla="*/ 40 w 495"/>
                <a:gd name="T11" fmla="*/ 488 h 493"/>
                <a:gd name="T12" fmla="*/ 9 w 495"/>
                <a:gd name="T13" fmla="*/ 484 h 493"/>
                <a:gd name="T14" fmla="*/ 6 w 495"/>
                <a:gd name="T15" fmla="*/ 454 h 493"/>
                <a:gd name="T16" fmla="*/ 58 w 495"/>
                <a:gd name="T17" fmla="*/ 276 h 493"/>
                <a:gd name="T18" fmla="*/ 67 w 495"/>
                <a:gd name="T19" fmla="*/ 259 h 493"/>
                <a:gd name="T20" fmla="*/ 327 w 495"/>
                <a:gd name="T21" fmla="*/ 1 h 493"/>
                <a:gd name="T22" fmla="*/ 328 w 495"/>
                <a:gd name="T23" fmla="*/ 1 h 493"/>
                <a:gd name="T24" fmla="*/ 102 w 495"/>
                <a:gd name="T25" fmla="*/ 292 h 493"/>
                <a:gd name="T26" fmla="*/ 72 w 495"/>
                <a:gd name="T27" fmla="*/ 396 h 493"/>
                <a:gd name="T28" fmla="*/ 74 w 495"/>
                <a:gd name="T29" fmla="*/ 405 h 493"/>
                <a:gd name="T30" fmla="*/ 113 w 495"/>
                <a:gd name="T31" fmla="*/ 418 h 493"/>
                <a:gd name="T32" fmla="*/ 148 w 495"/>
                <a:gd name="T33" fmla="*/ 408 h 493"/>
                <a:gd name="T34" fmla="*/ 200 w 495"/>
                <a:gd name="T35" fmla="*/ 393 h 493"/>
                <a:gd name="T36" fmla="*/ 185 w 495"/>
                <a:gd name="T37" fmla="*/ 316 h 493"/>
                <a:gd name="T38" fmla="*/ 178 w 495"/>
                <a:gd name="T39" fmla="*/ 308 h 493"/>
                <a:gd name="T40" fmla="*/ 102 w 495"/>
                <a:gd name="T41" fmla="*/ 292 h 4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95" h="493">
                  <a:moveTo>
                    <a:pt x="328" y="1"/>
                  </a:moveTo>
                  <a:cubicBezTo>
                    <a:pt x="384" y="56"/>
                    <a:pt x="439" y="112"/>
                    <a:pt x="495" y="167"/>
                  </a:cubicBezTo>
                  <a:cubicBezTo>
                    <a:pt x="473" y="190"/>
                    <a:pt x="450" y="213"/>
                    <a:pt x="427" y="236"/>
                  </a:cubicBezTo>
                  <a:cubicBezTo>
                    <a:pt x="365" y="298"/>
                    <a:pt x="303" y="360"/>
                    <a:pt x="240" y="421"/>
                  </a:cubicBezTo>
                  <a:cubicBezTo>
                    <a:pt x="233" y="428"/>
                    <a:pt x="225" y="433"/>
                    <a:pt x="216" y="436"/>
                  </a:cubicBezTo>
                  <a:cubicBezTo>
                    <a:pt x="157" y="454"/>
                    <a:pt x="98" y="471"/>
                    <a:pt x="40" y="488"/>
                  </a:cubicBezTo>
                  <a:cubicBezTo>
                    <a:pt x="28" y="492"/>
                    <a:pt x="18" y="493"/>
                    <a:pt x="9" y="484"/>
                  </a:cubicBezTo>
                  <a:cubicBezTo>
                    <a:pt x="0" y="475"/>
                    <a:pt x="3" y="464"/>
                    <a:pt x="6" y="454"/>
                  </a:cubicBezTo>
                  <a:cubicBezTo>
                    <a:pt x="23" y="395"/>
                    <a:pt x="40" y="335"/>
                    <a:pt x="58" y="276"/>
                  </a:cubicBezTo>
                  <a:cubicBezTo>
                    <a:pt x="60" y="270"/>
                    <a:pt x="63" y="264"/>
                    <a:pt x="67" y="259"/>
                  </a:cubicBezTo>
                  <a:cubicBezTo>
                    <a:pt x="154" y="173"/>
                    <a:pt x="240" y="87"/>
                    <a:pt x="327" y="1"/>
                  </a:cubicBezTo>
                  <a:cubicBezTo>
                    <a:pt x="328" y="1"/>
                    <a:pt x="329" y="0"/>
                    <a:pt x="328" y="1"/>
                  </a:cubicBezTo>
                  <a:close/>
                  <a:moveTo>
                    <a:pt x="102" y="292"/>
                  </a:moveTo>
                  <a:cubicBezTo>
                    <a:pt x="91" y="327"/>
                    <a:pt x="81" y="362"/>
                    <a:pt x="72" y="396"/>
                  </a:cubicBezTo>
                  <a:cubicBezTo>
                    <a:pt x="71" y="399"/>
                    <a:pt x="72" y="403"/>
                    <a:pt x="74" y="405"/>
                  </a:cubicBezTo>
                  <a:cubicBezTo>
                    <a:pt x="87" y="423"/>
                    <a:pt x="92" y="425"/>
                    <a:pt x="113" y="418"/>
                  </a:cubicBezTo>
                  <a:cubicBezTo>
                    <a:pt x="125" y="415"/>
                    <a:pt x="136" y="411"/>
                    <a:pt x="148" y="408"/>
                  </a:cubicBezTo>
                  <a:cubicBezTo>
                    <a:pt x="165" y="403"/>
                    <a:pt x="182" y="398"/>
                    <a:pt x="200" y="393"/>
                  </a:cubicBezTo>
                  <a:cubicBezTo>
                    <a:pt x="195" y="365"/>
                    <a:pt x="190" y="341"/>
                    <a:pt x="185" y="316"/>
                  </a:cubicBezTo>
                  <a:cubicBezTo>
                    <a:pt x="185" y="313"/>
                    <a:pt x="181" y="309"/>
                    <a:pt x="178" y="308"/>
                  </a:cubicBezTo>
                  <a:cubicBezTo>
                    <a:pt x="153" y="302"/>
                    <a:pt x="128" y="297"/>
                    <a:pt x="102" y="29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 b="1"/>
            </a:p>
          </p:txBody>
        </p:sp>
        <p:sp>
          <p:nvSpPr>
            <p:cNvPr id="11" name="Freeform 8"/>
            <p:cNvSpPr>
              <a:spLocks/>
            </p:cNvSpPr>
            <p:nvPr/>
          </p:nvSpPr>
          <p:spPr bwMode="auto">
            <a:xfrm>
              <a:off x="2262162" y="3371619"/>
              <a:ext cx="608346" cy="119627"/>
            </a:xfrm>
            <a:custGeom>
              <a:avLst/>
              <a:gdLst>
                <a:gd name="T0" fmla="*/ 0 w 529"/>
                <a:gd name="T1" fmla="*/ 104 h 104"/>
                <a:gd name="T2" fmla="*/ 0 w 529"/>
                <a:gd name="T3" fmla="*/ 0 h 104"/>
                <a:gd name="T4" fmla="*/ 529 w 529"/>
                <a:gd name="T5" fmla="*/ 0 h 104"/>
                <a:gd name="T6" fmla="*/ 529 w 529"/>
                <a:gd name="T7" fmla="*/ 104 h 104"/>
                <a:gd name="T8" fmla="*/ 0 w 529"/>
                <a:gd name="T9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9" h="104">
                  <a:moveTo>
                    <a:pt x="0" y="104"/>
                  </a:moveTo>
                  <a:cubicBezTo>
                    <a:pt x="0" y="69"/>
                    <a:pt x="0" y="35"/>
                    <a:pt x="0" y="0"/>
                  </a:cubicBezTo>
                  <a:cubicBezTo>
                    <a:pt x="177" y="0"/>
                    <a:pt x="352" y="0"/>
                    <a:pt x="529" y="0"/>
                  </a:cubicBezTo>
                  <a:cubicBezTo>
                    <a:pt x="529" y="35"/>
                    <a:pt x="529" y="69"/>
                    <a:pt x="529" y="104"/>
                  </a:cubicBezTo>
                  <a:cubicBezTo>
                    <a:pt x="353" y="104"/>
                    <a:pt x="177" y="104"/>
                    <a:pt x="0" y="1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 b="1"/>
            </a:p>
          </p:txBody>
        </p:sp>
        <p:sp>
          <p:nvSpPr>
            <p:cNvPr id="12" name="Freeform 9"/>
            <p:cNvSpPr>
              <a:spLocks/>
            </p:cNvSpPr>
            <p:nvPr/>
          </p:nvSpPr>
          <p:spPr bwMode="auto">
            <a:xfrm>
              <a:off x="2263134" y="3127502"/>
              <a:ext cx="607373" cy="119627"/>
            </a:xfrm>
            <a:custGeom>
              <a:avLst/>
              <a:gdLst>
                <a:gd name="T0" fmla="*/ 528 w 528"/>
                <a:gd name="T1" fmla="*/ 0 h 104"/>
                <a:gd name="T2" fmla="*/ 528 w 528"/>
                <a:gd name="T3" fmla="*/ 104 h 104"/>
                <a:gd name="T4" fmla="*/ 0 w 528"/>
                <a:gd name="T5" fmla="*/ 104 h 104"/>
                <a:gd name="T6" fmla="*/ 0 w 528"/>
                <a:gd name="T7" fmla="*/ 0 h 104"/>
                <a:gd name="T8" fmla="*/ 528 w 528"/>
                <a:gd name="T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8" h="104">
                  <a:moveTo>
                    <a:pt x="528" y="0"/>
                  </a:moveTo>
                  <a:cubicBezTo>
                    <a:pt x="528" y="35"/>
                    <a:pt x="528" y="69"/>
                    <a:pt x="528" y="104"/>
                  </a:cubicBezTo>
                  <a:cubicBezTo>
                    <a:pt x="352" y="104"/>
                    <a:pt x="177" y="104"/>
                    <a:pt x="0" y="104"/>
                  </a:cubicBezTo>
                  <a:cubicBezTo>
                    <a:pt x="0" y="70"/>
                    <a:pt x="0" y="36"/>
                    <a:pt x="0" y="0"/>
                  </a:cubicBezTo>
                  <a:cubicBezTo>
                    <a:pt x="176" y="0"/>
                    <a:pt x="352" y="0"/>
                    <a:pt x="52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 b="1"/>
            </a:p>
          </p:txBody>
        </p:sp>
        <p:sp>
          <p:nvSpPr>
            <p:cNvPr id="13" name="Freeform 10"/>
            <p:cNvSpPr>
              <a:spLocks/>
            </p:cNvSpPr>
            <p:nvPr/>
          </p:nvSpPr>
          <p:spPr bwMode="auto">
            <a:xfrm>
              <a:off x="2263134" y="3615735"/>
              <a:ext cx="549991" cy="120599"/>
            </a:xfrm>
            <a:custGeom>
              <a:avLst/>
              <a:gdLst>
                <a:gd name="T0" fmla="*/ 0 w 478"/>
                <a:gd name="T1" fmla="*/ 0 h 105"/>
                <a:gd name="T2" fmla="*/ 478 w 478"/>
                <a:gd name="T3" fmla="*/ 0 h 105"/>
                <a:gd name="T4" fmla="*/ 472 w 478"/>
                <a:gd name="T5" fmla="*/ 8 h 105"/>
                <a:gd name="T6" fmla="*/ 383 w 478"/>
                <a:gd name="T7" fmla="*/ 97 h 105"/>
                <a:gd name="T8" fmla="*/ 366 w 478"/>
                <a:gd name="T9" fmla="*/ 104 h 105"/>
                <a:gd name="T10" fmla="*/ 8 w 478"/>
                <a:gd name="T11" fmla="*/ 105 h 105"/>
                <a:gd name="T12" fmla="*/ 0 w 478"/>
                <a:gd name="T13" fmla="*/ 104 h 105"/>
                <a:gd name="T14" fmla="*/ 0 w 478"/>
                <a:gd name="T15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8" h="105">
                  <a:moveTo>
                    <a:pt x="0" y="0"/>
                  </a:moveTo>
                  <a:cubicBezTo>
                    <a:pt x="159" y="0"/>
                    <a:pt x="318" y="0"/>
                    <a:pt x="478" y="0"/>
                  </a:cubicBezTo>
                  <a:cubicBezTo>
                    <a:pt x="476" y="3"/>
                    <a:pt x="474" y="6"/>
                    <a:pt x="472" y="8"/>
                  </a:cubicBezTo>
                  <a:cubicBezTo>
                    <a:pt x="443" y="38"/>
                    <a:pt x="413" y="68"/>
                    <a:pt x="383" y="97"/>
                  </a:cubicBezTo>
                  <a:cubicBezTo>
                    <a:pt x="379" y="101"/>
                    <a:pt x="372" y="104"/>
                    <a:pt x="366" y="104"/>
                  </a:cubicBezTo>
                  <a:cubicBezTo>
                    <a:pt x="247" y="105"/>
                    <a:pt x="127" y="105"/>
                    <a:pt x="8" y="105"/>
                  </a:cubicBezTo>
                  <a:cubicBezTo>
                    <a:pt x="6" y="105"/>
                    <a:pt x="3" y="104"/>
                    <a:pt x="0" y="104"/>
                  </a:cubicBezTo>
                  <a:cubicBezTo>
                    <a:pt x="0" y="69"/>
                    <a:pt x="0" y="35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 b="1"/>
            </a:p>
          </p:txBody>
        </p:sp>
        <p:sp>
          <p:nvSpPr>
            <p:cNvPr id="14" name="Freeform 11"/>
            <p:cNvSpPr>
              <a:spLocks/>
            </p:cNvSpPr>
            <p:nvPr/>
          </p:nvSpPr>
          <p:spPr bwMode="auto">
            <a:xfrm>
              <a:off x="3016880" y="3492218"/>
              <a:ext cx="283019" cy="281074"/>
            </a:xfrm>
            <a:custGeom>
              <a:avLst/>
              <a:gdLst>
                <a:gd name="T0" fmla="*/ 0 w 246"/>
                <a:gd name="T1" fmla="*/ 87 h 244"/>
                <a:gd name="T2" fmla="*/ 66 w 246"/>
                <a:gd name="T3" fmla="*/ 20 h 244"/>
                <a:gd name="T4" fmla="*/ 139 w 246"/>
                <a:gd name="T5" fmla="*/ 20 h 244"/>
                <a:gd name="T6" fmla="*/ 225 w 246"/>
                <a:gd name="T7" fmla="*/ 106 h 244"/>
                <a:gd name="T8" fmla="*/ 227 w 246"/>
                <a:gd name="T9" fmla="*/ 178 h 244"/>
                <a:gd name="T10" fmla="*/ 159 w 246"/>
                <a:gd name="T11" fmla="*/ 244 h 244"/>
                <a:gd name="T12" fmla="*/ 0 w 246"/>
                <a:gd name="T13" fmla="*/ 87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6" h="244">
                  <a:moveTo>
                    <a:pt x="0" y="87"/>
                  </a:moveTo>
                  <a:cubicBezTo>
                    <a:pt x="22" y="64"/>
                    <a:pt x="43" y="41"/>
                    <a:pt x="66" y="20"/>
                  </a:cubicBezTo>
                  <a:cubicBezTo>
                    <a:pt x="87" y="1"/>
                    <a:pt x="118" y="0"/>
                    <a:pt x="139" y="20"/>
                  </a:cubicBezTo>
                  <a:cubicBezTo>
                    <a:pt x="169" y="48"/>
                    <a:pt x="198" y="76"/>
                    <a:pt x="225" y="106"/>
                  </a:cubicBezTo>
                  <a:cubicBezTo>
                    <a:pt x="245" y="127"/>
                    <a:pt x="246" y="158"/>
                    <a:pt x="227" y="178"/>
                  </a:cubicBezTo>
                  <a:cubicBezTo>
                    <a:pt x="205" y="202"/>
                    <a:pt x="181" y="223"/>
                    <a:pt x="159" y="244"/>
                  </a:cubicBezTo>
                  <a:cubicBezTo>
                    <a:pt x="107" y="193"/>
                    <a:pt x="54" y="140"/>
                    <a:pt x="0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 b="1"/>
            </a:p>
          </p:txBody>
        </p:sp>
        <p:sp>
          <p:nvSpPr>
            <p:cNvPr id="15" name="Freeform 12"/>
            <p:cNvSpPr>
              <a:spLocks/>
            </p:cNvSpPr>
            <p:nvPr/>
          </p:nvSpPr>
          <p:spPr bwMode="auto">
            <a:xfrm>
              <a:off x="2017073" y="3372591"/>
              <a:ext cx="119627" cy="117682"/>
            </a:xfrm>
            <a:custGeom>
              <a:avLst/>
              <a:gdLst>
                <a:gd name="T0" fmla="*/ 0 w 104"/>
                <a:gd name="T1" fmla="*/ 102 h 102"/>
                <a:gd name="T2" fmla="*/ 0 w 104"/>
                <a:gd name="T3" fmla="*/ 0 h 102"/>
                <a:gd name="T4" fmla="*/ 104 w 104"/>
                <a:gd name="T5" fmla="*/ 0 h 102"/>
                <a:gd name="T6" fmla="*/ 104 w 104"/>
                <a:gd name="T7" fmla="*/ 102 h 102"/>
                <a:gd name="T8" fmla="*/ 0 w 104"/>
                <a:gd name="T9" fmla="*/ 10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" h="102">
                  <a:moveTo>
                    <a:pt x="0" y="102"/>
                  </a:moveTo>
                  <a:cubicBezTo>
                    <a:pt x="0" y="68"/>
                    <a:pt x="0" y="34"/>
                    <a:pt x="0" y="0"/>
                  </a:cubicBezTo>
                  <a:cubicBezTo>
                    <a:pt x="35" y="0"/>
                    <a:pt x="69" y="0"/>
                    <a:pt x="104" y="0"/>
                  </a:cubicBezTo>
                  <a:cubicBezTo>
                    <a:pt x="104" y="34"/>
                    <a:pt x="104" y="67"/>
                    <a:pt x="104" y="102"/>
                  </a:cubicBezTo>
                  <a:cubicBezTo>
                    <a:pt x="70" y="102"/>
                    <a:pt x="36" y="102"/>
                    <a:pt x="0" y="10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 b="1"/>
            </a:p>
          </p:txBody>
        </p:sp>
        <p:sp>
          <p:nvSpPr>
            <p:cNvPr id="16" name="Freeform 13"/>
            <p:cNvSpPr>
              <a:spLocks/>
            </p:cNvSpPr>
            <p:nvPr/>
          </p:nvSpPr>
          <p:spPr bwMode="auto">
            <a:xfrm>
              <a:off x="2018045" y="3128475"/>
              <a:ext cx="118654" cy="118654"/>
            </a:xfrm>
            <a:custGeom>
              <a:avLst/>
              <a:gdLst>
                <a:gd name="T0" fmla="*/ 103 w 103"/>
                <a:gd name="T1" fmla="*/ 103 h 103"/>
                <a:gd name="T2" fmla="*/ 0 w 103"/>
                <a:gd name="T3" fmla="*/ 103 h 103"/>
                <a:gd name="T4" fmla="*/ 0 w 103"/>
                <a:gd name="T5" fmla="*/ 0 h 103"/>
                <a:gd name="T6" fmla="*/ 103 w 103"/>
                <a:gd name="T7" fmla="*/ 0 h 103"/>
                <a:gd name="T8" fmla="*/ 103 w 103"/>
                <a:gd name="T9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03">
                  <a:moveTo>
                    <a:pt x="103" y="103"/>
                  </a:moveTo>
                  <a:cubicBezTo>
                    <a:pt x="68" y="103"/>
                    <a:pt x="34" y="103"/>
                    <a:pt x="0" y="103"/>
                  </a:cubicBezTo>
                  <a:cubicBezTo>
                    <a:pt x="0" y="68"/>
                    <a:pt x="0" y="35"/>
                    <a:pt x="0" y="0"/>
                  </a:cubicBezTo>
                  <a:cubicBezTo>
                    <a:pt x="34" y="0"/>
                    <a:pt x="68" y="0"/>
                    <a:pt x="103" y="0"/>
                  </a:cubicBezTo>
                  <a:cubicBezTo>
                    <a:pt x="103" y="34"/>
                    <a:pt x="103" y="68"/>
                    <a:pt x="103" y="10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 b="1"/>
            </a:p>
          </p:txBody>
        </p:sp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2018045" y="3616708"/>
              <a:ext cx="118654" cy="118654"/>
            </a:xfrm>
            <a:custGeom>
              <a:avLst/>
              <a:gdLst>
                <a:gd name="T0" fmla="*/ 103 w 103"/>
                <a:gd name="T1" fmla="*/ 103 h 103"/>
                <a:gd name="T2" fmla="*/ 0 w 103"/>
                <a:gd name="T3" fmla="*/ 103 h 103"/>
                <a:gd name="T4" fmla="*/ 0 w 103"/>
                <a:gd name="T5" fmla="*/ 0 h 103"/>
                <a:gd name="T6" fmla="*/ 103 w 103"/>
                <a:gd name="T7" fmla="*/ 0 h 103"/>
                <a:gd name="T8" fmla="*/ 103 w 103"/>
                <a:gd name="T9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03">
                  <a:moveTo>
                    <a:pt x="103" y="103"/>
                  </a:moveTo>
                  <a:cubicBezTo>
                    <a:pt x="68" y="103"/>
                    <a:pt x="35" y="103"/>
                    <a:pt x="0" y="103"/>
                  </a:cubicBezTo>
                  <a:cubicBezTo>
                    <a:pt x="0" y="68"/>
                    <a:pt x="0" y="35"/>
                    <a:pt x="0" y="0"/>
                  </a:cubicBezTo>
                  <a:cubicBezTo>
                    <a:pt x="34" y="0"/>
                    <a:pt x="68" y="0"/>
                    <a:pt x="103" y="0"/>
                  </a:cubicBezTo>
                  <a:cubicBezTo>
                    <a:pt x="103" y="33"/>
                    <a:pt x="103" y="67"/>
                    <a:pt x="103" y="10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 b="1"/>
            </a:p>
          </p:txBody>
        </p:sp>
      </p:grpSp>
      <p:sp>
        <p:nvSpPr>
          <p:cNvPr id="35" name="文本框 34"/>
          <p:cNvSpPr txBox="1"/>
          <p:nvPr/>
        </p:nvSpPr>
        <p:spPr>
          <a:xfrm>
            <a:off x="1281113" y="4137746"/>
            <a:ext cx="25250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spc="300" dirty="0">
                <a:solidFill>
                  <a:srgbClr val="E74E3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目录</a:t>
            </a:r>
            <a:endParaRPr lang="zh-HK" altLang="en-US" sz="3600" b="1" spc="300" dirty="0">
              <a:solidFill>
                <a:srgbClr val="E74E3E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="" xmlns:a16="http://schemas.microsoft.com/office/drawing/2014/main" id="{E741FF1E-12C8-422B-98A0-BFC3B9FDADA1}"/>
              </a:ext>
            </a:extLst>
          </p:cNvPr>
          <p:cNvSpPr txBox="1"/>
          <p:nvPr/>
        </p:nvSpPr>
        <p:spPr>
          <a:xfrm>
            <a:off x="5674017" y="3566127"/>
            <a:ext cx="1795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代码规范</a:t>
            </a:r>
            <a:endParaRPr lang="zh-HK" altLang="en-US" sz="2800" b="1" spc="300" dirty="0">
              <a:solidFill>
                <a:srgbClr val="00B05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="" xmlns:a16="http://schemas.microsoft.com/office/drawing/2014/main" id="{5F4A16FE-B0D4-458F-B554-DE65FB85AE78}"/>
              </a:ext>
            </a:extLst>
          </p:cNvPr>
          <p:cNvSpPr txBox="1"/>
          <p:nvPr/>
        </p:nvSpPr>
        <p:spPr>
          <a:xfrm>
            <a:off x="5674016" y="4073322"/>
            <a:ext cx="1795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测试文档</a:t>
            </a:r>
            <a:endParaRPr lang="zh-HK" altLang="en-US" sz="2800" b="1" spc="300" dirty="0">
              <a:solidFill>
                <a:srgbClr val="00B05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="" xmlns:a16="http://schemas.microsoft.com/office/drawing/2014/main" id="{27563B6A-C97E-4CBD-BB90-54AD9DEE6CF4}"/>
              </a:ext>
            </a:extLst>
          </p:cNvPr>
          <p:cNvSpPr txBox="1"/>
          <p:nvPr/>
        </p:nvSpPr>
        <p:spPr>
          <a:xfrm>
            <a:off x="5674015" y="4580517"/>
            <a:ext cx="1795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>
                <a:solidFill>
                  <a:srgbClr val="6666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用户手册</a:t>
            </a:r>
            <a:endParaRPr lang="zh-HK" altLang="en-US" sz="2800" b="1" spc="300" dirty="0">
              <a:solidFill>
                <a:srgbClr val="666666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="" xmlns:a16="http://schemas.microsoft.com/office/drawing/2014/main" id="{171E856D-3433-498C-BA12-7EF9371C86D4}"/>
              </a:ext>
            </a:extLst>
          </p:cNvPr>
          <p:cNvSpPr txBox="1"/>
          <p:nvPr/>
        </p:nvSpPr>
        <p:spPr>
          <a:xfrm>
            <a:off x="5674015" y="5044568"/>
            <a:ext cx="1795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>
                <a:solidFill>
                  <a:srgbClr val="6666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程序清单</a:t>
            </a:r>
            <a:endParaRPr lang="zh-HK" altLang="en-US" sz="2800" b="1" spc="300" dirty="0">
              <a:solidFill>
                <a:srgbClr val="666666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="" xmlns:a16="http://schemas.microsoft.com/office/drawing/2014/main" id="{AEE7647D-B6CD-477B-BEF3-7601DAFC83BF}"/>
              </a:ext>
            </a:extLst>
          </p:cNvPr>
          <p:cNvSpPr txBox="1"/>
          <p:nvPr/>
        </p:nvSpPr>
        <p:spPr>
          <a:xfrm>
            <a:off x="5674015" y="5567788"/>
            <a:ext cx="1795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项目总结</a:t>
            </a:r>
            <a:endParaRPr lang="zh-HK" altLang="en-US" sz="2800" b="1" spc="300" dirty="0">
              <a:solidFill>
                <a:srgbClr val="00B05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="" xmlns:a16="http://schemas.microsoft.com/office/drawing/2014/main" id="{950FFD5B-3B18-441E-B423-B3DB3F107313}"/>
              </a:ext>
            </a:extLst>
          </p:cNvPr>
          <p:cNvSpPr/>
          <p:nvPr/>
        </p:nvSpPr>
        <p:spPr>
          <a:xfrm>
            <a:off x="25227" y="-8878"/>
            <a:ext cx="9144000" cy="541538"/>
          </a:xfrm>
          <a:prstGeom prst="rect">
            <a:avLst/>
          </a:prstGeom>
          <a:solidFill>
            <a:srgbClr val="E74E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6" name="矩形 35">
            <a:extLst>
              <a:ext uri="{FF2B5EF4-FFF2-40B4-BE49-F238E27FC236}">
                <a16:creationId xmlns="" xmlns:a16="http://schemas.microsoft.com/office/drawing/2014/main" id="{6796179E-C479-4153-9BB3-CB051BE0FA98}"/>
              </a:ext>
            </a:extLst>
          </p:cNvPr>
          <p:cNvSpPr/>
          <p:nvPr/>
        </p:nvSpPr>
        <p:spPr>
          <a:xfrm>
            <a:off x="50800" y="93375"/>
            <a:ext cx="993121" cy="3354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7" name="文本框 36">
            <a:extLst>
              <a:ext uri="{FF2B5EF4-FFF2-40B4-BE49-F238E27FC236}">
                <a16:creationId xmlns="" xmlns:a16="http://schemas.microsoft.com/office/drawing/2014/main" id="{8001C540-782C-4400-A347-FB938643C550}"/>
              </a:ext>
            </a:extLst>
          </p:cNvPr>
          <p:cNvSpPr txBox="1"/>
          <p:nvPr/>
        </p:nvSpPr>
        <p:spPr>
          <a:xfrm>
            <a:off x="17538" y="111543"/>
            <a:ext cx="15629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需求分析</a:t>
            </a:r>
            <a:endParaRPr lang="zh-HK" altLang="en-US" sz="1600" dirty="0"/>
          </a:p>
        </p:txBody>
      </p:sp>
      <p:sp>
        <p:nvSpPr>
          <p:cNvPr id="42" name="文本框 41">
            <a:extLst>
              <a:ext uri="{FF2B5EF4-FFF2-40B4-BE49-F238E27FC236}">
                <a16:creationId xmlns="" xmlns:a16="http://schemas.microsoft.com/office/drawing/2014/main" id="{4D74A86C-9DA9-4359-A50F-388C2DEA6B1D}"/>
              </a:ext>
            </a:extLst>
          </p:cNvPr>
          <p:cNvSpPr txBox="1"/>
          <p:nvPr/>
        </p:nvSpPr>
        <p:spPr>
          <a:xfrm>
            <a:off x="1069494" y="78802"/>
            <a:ext cx="1295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总体设计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="" xmlns:a16="http://schemas.microsoft.com/office/drawing/2014/main" id="{CA3688A7-C906-4E7E-AC6E-1DEF7513884B}"/>
              </a:ext>
            </a:extLst>
          </p:cNvPr>
          <p:cNvSpPr txBox="1"/>
          <p:nvPr/>
        </p:nvSpPr>
        <p:spPr>
          <a:xfrm>
            <a:off x="2109502" y="78802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详细设计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46" name="直接连接符 45">
            <a:extLst>
              <a:ext uri="{FF2B5EF4-FFF2-40B4-BE49-F238E27FC236}">
                <a16:creationId xmlns="" xmlns:a16="http://schemas.microsoft.com/office/drawing/2014/main" id="{AD749568-F2B0-4747-97E0-DEB46AC352AA}"/>
              </a:ext>
            </a:extLst>
          </p:cNvPr>
          <p:cNvCxnSpPr/>
          <p:nvPr/>
        </p:nvCxnSpPr>
        <p:spPr>
          <a:xfrm>
            <a:off x="1134734" y="78802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>
            <a:extLst>
              <a:ext uri="{FF2B5EF4-FFF2-40B4-BE49-F238E27FC236}">
                <a16:creationId xmlns="" xmlns:a16="http://schemas.microsoft.com/office/drawing/2014/main" id="{1E60A090-0543-4DDF-8331-5B0B528BF31D}"/>
              </a:ext>
            </a:extLst>
          </p:cNvPr>
          <p:cNvCxnSpPr/>
          <p:nvPr/>
        </p:nvCxnSpPr>
        <p:spPr>
          <a:xfrm>
            <a:off x="2151820" y="78802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文本框 47">
            <a:extLst>
              <a:ext uri="{FF2B5EF4-FFF2-40B4-BE49-F238E27FC236}">
                <a16:creationId xmlns="" xmlns:a16="http://schemas.microsoft.com/office/drawing/2014/main" id="{D3C07826-0CBF-47CF-B900-1ABA75D1FE56}"/>
              </a:ext>
            </a:extLst>
          </p:cNvPr>
          <p:cNvSpPr txBox="1"/>
          <p:nvPr/>
        </p:nvSpPr>
        <p:spPr>
          <a:xfrm>
            <a:off x="3210596" y="81678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代码规范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="" xmlns:a16="http://schemas.microsoft.com/office/drawing/2014/main" id="{05EB17AA-4A64-43D7-812C-6640AEDA0EDD}"/>
              </a:ext>
            </a:extLst>
          </p:cNvPr>
          <p:cNvSpPr txBox="1"/>
          <p:nvPr/>
        </p:nvSpPr>
        <p:spPr>
          <a:xfrm>
            <a:off x="4303471" y="78802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测试文档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50" name="直接连接符 49">
            <a:extLst>
              <a:ext uri="{FF2B5EF4-FFF2-40B4-BE49-F238E27FC236}">
                <a16:creationId xmlns="" xmlns:a16="http://schemas.microsoft.com/office/drawing/2014/main" id="{E957DFE4-BA4B-4FDA-9B51-76E1907FAFE9}"/>
              </a:ext>
            </a:extLst>
          </p:cNvPr>
          <p:cNvCxnSpPr/>
          <p:nvPr/>
        </p:nvCxnSpPr>
        <p:spPr>
          <a:xfrm>
            <a:off x="3208144" y="78802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>
            <a:extLst>
              <a:ext uri="{FF2B5EF4-FFF2-40B4-BE49-F238E27FC236}">
                <a16:creationId xmlns="" xmlns:a16="http://schemas.microsoft.com/office/drawing/2014/main" id="{61A38D9A-4209-40DD-B10F-F4E213D662AB}"/>
              </a:ext>
            </a:extLst>
          </p:cNvPr>
          <p:cNvCxnSpPr/>
          <p:nvPr/>
        </p:nvCxnSpPr>
        <p:spPr>
          <a:xfrm>
            <a:off x="4309897" y="81913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连接符 51">
            <a:extLst>
              <a:ext uri="{FF2B5EF4-FFF2-40B4-BE49-F238E27FC236}">
                <a16:creationId xmlns="" xmlns:a16="http://schemas.microsoft.com/office/drawing/2014/main" id="{9FBC9996-1C0B-412A-99D7-D6B173CF370F}"/>
              </a:ext>
            </a:extLst>
          </p:cNvPr>
          <p:cNvCxnSpPr/>
          <p:nvPr/>
        </p:nvCxnSpPr>
        <p:spPr>
          <a:xfrm>
            <a:off x="5429963" y="63203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文本框 52">
            <a:extLst>
              <a:ext uri="{FF2B5EF4-FFF2-40B4-BE49-F238E27FC236}">
                <a16:creationId xmlns="" xmlns:a16="http://schemas.microsoft.com/office/drawing/2014/main" id="{EF81A897-874F-4C9E-9B72-E3ED34F5E522}"/>
              </a:ext>
            </a:extLst>
          </p:cNvPr>
          <p:cNvSpPr txBox="1"/>
          <p:nvPr/>
        </p:nvSpPr>
        <p:spPr>
          <a:xfrm>
            <a:off x="5441910" y="89738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用户手册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54" name="直接连接符 53">
            <a:extLst>
              <a:ext uri="{FF2B5EF4-FFF2-40B4-BE49-F238E27FC236}">
                <a16:creationId xmlns="" xmlns:a16="http://schemas.microsoft.com/office/drawing/2014/main" id="{7F1E60E7-21BF-4D28-A276-3605CEEA8A91}"/>
              </a:ext>
            </a:extLst>
          </p:cNvPr>
          <p:cNvCxnSpPr/>
          <p:nvPr/>
        </p:nvCxnSpPr>
        <p:spPr>
          <a:xfrm>
            <a:off x="6575182" y="78802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文本框 54">
            <a:extLst>
              <a:ext uri="{FF2B5EF4-FFF2-40B4-BE49-F238E27FC236}">
                <a16:creationId xmlns="" xmlns:a16="http://schemas.microsoft.com/office/drawing/2014/main" id="{D5C93947-5B7A-4E72-82C3-7EE2A831D7E4}"/>
              </a:ext>
            </a:extLst>
          </p:cNvPr>
          <p:cNvSpPr txBox="1"/>
          <p:nvPr/>
        </p:nvSpPr>
        <p:spPr>
          <a:xfrm>
            <a:off x="6654333" y="82681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程序清单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6" name="文本框 55">
            <a:extLst>
              <a:ext uri="{FF2B5EF4-FFF2-40B4-BE49-F238E27FC236}">
                <a16:creationId xmlns="" xmlns:a16="http://schemas.microsoft.com/office/drawing/2014/main" id="{40E819C0-8417-46BE-934A-8D5811B7934B}"/>
              </a:ext>
            </a:extLst>
          </p:cNvPr>
          <p:cNvSpPr txBox="1"/>
          <p:nvPr/>
        </p:nvSpPr>
        <p:spPr>
          <a:xfrm>
            <a:off x="7818052" y="89844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项目总结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57" name="直接连接符 56">
            <a:extLst>
              <a:ext uri="{FF2B5EF4-FFF2-40B4-BE49-F238E27FC236}">
                <a16:creationId xmlns="" xmlns:a16="http://schemas.microsoft.com/office/drawing/2014/main" id="{C5420895-1D39-44A8-A6ED-F5B8D567470F}"/>
              </a:ext>
            </a:extLst>
          </p:cNvPr>
          <p:cNvCxnSpPr/>
          <p:nvPr/>
        </p:nvCxnSpPr>
        <p:spPr>
          <a:xfrm>
            <a:off x="7810362" y="89738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5829150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227162" y="656946"/>
            <a:ext cx="3078126" cy="839380"/>
          </a:xfrm>
          <a:prstGeom prst="roundRect">
            <a:avLst/>
          </a:prstGeom>
          <a:solidFill>
            <a:srgbClr val="E74E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问卷调查</a:t>
            </a:r>
          </a:p>
        </p:txBody>
      </p:sp>
      <p:sp>
        <p:nvSpPr>
          <p:cNvPr id="3" name="矩形 2"/>
          <p:cNvSpPr/>
          <p:nvPr/>
        </p:nvSpPr>
        <p:spPr>
          <a:xfrm>
            <a:off x="87924" y="1490354"/>
            <a:ext cx="905607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b="1" spc="300" dirty="0">
                <a:solidFill>
                  <a:srgbClr val="6666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您希望校园新闻APP跟以往的新闻APP（腾讯新闻，网易新闻）相比较，可以增加哪些功能？ [填空题]</a:t>
            </a:r>
            <a:endParaRPr lang="zh-CN" altLang="en-US" b="1" spc="300" dirty="0">
              <a:solidFill>
                <a:srgbClr val="666666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aphicFrame>
        <p:nvGraphicFramePr>
          <p:cNvPr id="4" name="表格 3">
            <a:extLst>
              <a:ext uri="{FF2B5EF4-FFF2-40B4-BE49-F238E27FC236}">
                <a16:creationId xmlns="" xmlns:a16="http://schemas.microsoft.com/office/drawing/2014/main" id="{927712A9-B01B-42AA-A584-0C8FC8A3EA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6133420"/>
              </p:ext>
            </p:extLst>
          </p:nvPr>
        </p:nvGraphicFramePr>
        <p:xfrm>
          <a:off x="824758" y="2136685"/>
          <a:ext cx="6309490" cy="435133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05358">
                  <a:extLst>
                    <a:ext uri="{9D8B030D-6E8A-4147-A177-3AD203B41FA5}">
                      <a16:colId xmlns="" xmlns:a16="http://schemas.microsoft.com/office/drawing/2014/main" val="1991327819"/>
                    </a:ext>
                  </a:extLst>
                </a:gridCol>
                <a:gridCol w="1533311">
                  <a:extLst>
                    <a:ext uri="{9D8B030D-6E8A-4147-A177-3AD203B41FA5}">
                      <a16:colId xmlns="" xmlns:a16="http://schemas.microsoft.com/office/drawing/2014/main" val="905813194"/>
                    </a:ext>
                  </a:extLst>
                </a:gridCol>
                <a:gridCol w="669722">
                  <a:extLst>
                    <a:ext uri="{9D8B030D-6E8A-4147-A177-3AD203B41FA5}">
                      <a16:colId xmlns="" xmlns:a16="http://schemas.microsoft.com/office/drawing/2014/main" val="1655728378"/>
                    </a:ext>
                  </a:extLst>
                </a:gridCol>
                <a:gridCol w="669722">
                  <a:extLst>
                    <a:ext uri="{9D8B030D-6E8A-4147-A177-3AD203B41FA5}">
                      <a16:colId xmlns="" xmlns:a16="http://schemas.microsoft.com/office/drawing/2014/main" val="3354472727"/>
                    </a:ext>
                  </a:extLst>
                </a:gridCol>
                <a:gridCol w="2150162">
                  <a:extLst>
                    <a:ext uri="{9D8B030D-6E8A-4147-A177-3AD203B41FA5}">
                      <a16:colId xmlns="" xmlns:a16="http://schemas.microsoft.com/office/drawing/2014/main" val="1471183620"/>
                    </a:ext>
                  </a:extLst>
                </a:gridCol>
                <a:gridCol w="881215">
                  <a:extLst>
                    <a:ext uri="{9D8B030D-6E8A-4147-A177-3AD203B41FA5}">
                      <a16:colId xmlns="" xmlns:a16="http://schemas.microsoft.com/office/drawing/2014/main" val="104008307"/>
                    </a:ext>
                  </a:extLst>
                </a:gridCol>
              </a:tblGrid>
              <a:tr h="255961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100" u="none" strike="noStrike" dirty="0">
                          <a:effectLst/>
                        </a:rPr>
                        <a:t>序号</a:t>
                      </a:r>
                      <a:endParaRPr lang="zh-CN" altLang="en-US" sz="11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6" marR="5446" marT="5446" marB="32676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100" u="none" strike="noStrike">
                          <a:effectLst/>
                        </a:rPr>
                        <a:t>提交答卷时间</a:t>
                      </a:r>
                      <a:endParaRPr lang="zh-CN" altLang="en-US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6" marR="5446" marT="5446" marB="32676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100" u="none" strike="noStrike">
                          <a:effectLst/>
                        </a:rPr>
                        <a:t>来源</a:t>
                      </a:r>
                      <a:endParaRPr lang="zh-CN" altLang="en-US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6" marR="5446" marT="5446" marB="32676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100" u="none" strike="noStrike">
                          <a:effectLst/>
                        </a:rPr>
                        <a:t>来源详情</a:t>
                      </a:r>
                      <a:endParaRPr lang="zh-CN" altLang="en-US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6" marR="5446" marT="5446" marB="32676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100" u="none" strike="noStrike" dirty="0">
                          <a:effectLst/>
                        </a:rPr>
                        <a:t>答案文本</a:t>
                      </a:r>
                      <a:endParaRPr lang="zh-CN" altLang="en-US" sz="11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6" marR="5446" marT="5446" marB="32676" anchor="b"/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6" marR="5446" marT="5446" marB="32676" anchor="b"/>
                </a:tc>
                <a:extLst>
                  <a:ext uri="{0D108BD9-81ED-4DB2-BD59-A6C34878D82A}">
                    <a16:rowId xmlns="" xmlns:a16="http://schemas.microsoft.com/office/drawing/2014/main" val="64463131"/>
                  </a:ext>
                </a:extLst>
              </a:tr>
              <a:tr h="255961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100" u="none" strike="noStrike" dirty="0">
                          <a:effectLst/>
                        </a:rPr>
                        <a:t>3</a:t>
                      </a:r>
                      <a:endParaRPr lang="en-US" altLang="zh-CN" sz="11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6" marR="5446" marT="5446" marB="32676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100" u="none" strike="noStrike">
                          <a:effectLst/>
                        </a:rPr>
                        <a:t>2017/4/3 19:34:48</a:t>
                      </a:r>
                      <a:endParaRPr lang="en-US" altLang="zh-CN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6" marR="5446" marT="5446" marB="32676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100" u="none" strike="noStrike" dirty="0">
                          <a:effectLst/>
                        </a:rPr>
                        <a:t>手机提交</a:t>
                      </a:r>
                      <a:endParaRPr lang="zh-CN" altLang="en-US" sz="11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6" marR="5446" marT="5446" marB="32676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100" u="none" strike="noStrike" dirty="0">
                          <a:effectLst/>
                        </a:rPr>
                        <a:t>直接访问</a:t>
                      </a:r>
                      <a:endParaRPr lang="zh-CN" altLang="en-US" sz="11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6" marR="5446" marT="5446" marB="32676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小新闻 身边的新闻</a:t>
                      </a:r>
                      <a:endParaRPr lang="zh-CN" altLang="en-US" sz="1100" b="0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6" marR="5446" marT="5446" marB="32676" anchor="b"/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6" marR="5446" marT="5446" marB="32676" anchor="b"/>
                </a:tc>
                <a:extLst>
                  <a:ext uri="{0D108BD9-81ED-4DB2-BD59-A6C34878D82A}">
                    <a16:rowId xmlns="" xmlns:a16="http://schemas.microsoft.com/office/drawing/2014/main" val="40559350"/>
                  </a:ext>
                </a:extLst>
              </a:tr>
              <a:tr h="255961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100" u="none" strike="noStrike">
                          <a:effectLst/>
                        </a:rPr>
                        <a:t>5</a:t>
                      </a:r>
                      <a:endParaRPr lang="en-US" altLang="zh-CN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6" marR="5446" marT="5446" marB="32676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100" u="none" strike="noStrike" dirty="0">
                          <a:effectLst/>
                        </a:rPr>
                        <a:t>2017/4/3 19:41:48</a:t>
                      </a:r>
                      <a:endParaRPr lang="en-US" altLang="zh-CN" sz="11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6" marR="5446" marT="5446" marB="32676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100" u="none" strike="noStrike">
                          <a:effectLst/>
                        </a:rPr>
                        <a:t>链接</a:t>
                      </a:r>
                      <a:endParaRPr lang="zh-CN" altLang="en-US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6" marR="5446" marT="5446" marB="32676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100" u="none" strike="noStrike">
                          <a:effectLst/>
                        </a:rPr>
                        <a:t>直接访问</a:t>
                      </a:r>
                      <a:endParaRPr lang="zh-CN" altLang="en-US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6" marR="5446" marT="5446" marB="32676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100" u="none" strike="noStrike" dirty="0">
                          <a:effectLst/>
                        </a:rPr>
                        <a:t>没想法</a:t>
                      </a:r>
                      <a:endParaRPr lang="zh-CN" altLang="en-US" sz="11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6" marR="5446" marT="5446" marB="32676" anchor="b"/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6" marR="5446" marT="5446" marB="32676" anchor="b"/>
                </a:tc>
                <a:extLst>
                  <a:ext uri="{0D108BD9-81ED-4DB2-BD59-A6C34878D82A}">
                    <a16:rowId xmlns="" xmlns:a16="http://schemas.microsoft.com/office/drawing/2014/main" val="291822533"/>
                  </a:ext>
                </a:extLst>
              </a:tr>
              <a:tr h="255961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100" u="none" strike="noStrike">
                          <a:effectLst/>
                        </a:rPr>
                        <a:t>9</a:t>
                      </a:r>
                      <a:endParaRPr lang="en-US" altLang="zh-CN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6" marR="5446" marT="5446" marB="32676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100" u="none" strike="noStrike">
                          <a:effectLst/>
                        </a:rPr>
                        <a:t>2017/4/3 21:02:02</a:t>
                      </a:r>
                      <a:endParaRPr lang="en-US" altLang="zh-CN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6" marR="5446" marT="5446" marB="32676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100" u="none" strike="noStrike">
                          <a:effectLst/>
                        </a:rPr>
                        <a:t>手机提交</a:t>
                      </a:r>
                      <a:endParaRPr lang="zh-CN" altLang="en-US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6" marR="5446" marT="5446" marB="32676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100" u="none" strike="noStrike">
                          <a:effectLst/>
                        </a:rPr>
                        <a:t>直接访问</a:t>
                      </a:r>
                      <a:endParaRPr lang="zh-CN" altLang="en-US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6" marR="5446" marT="5446" marB="32676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Q</a:t>
                      </a:r>
                      <a:r>
                        <a:rPr lang="zh-CN" altLang="en-US" sz="1100" u="none" strike="noStrike" dirty="0">
                          <a:effectLst/>
                        </a:rPr>
                        <a:t>币充值</a:t>
                      </a:r>
                      <a:endParaRPr lang="zh-CN" altLang="en-US" sz="11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6" marR="5446" marT="5446" marB="32676" anchor="b"/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6" marR="5446" marT="5446" marB="32676" anchor="b"/>
                </a:tc>
                <a:extLst>
                  <a:ext uri="{0D108BD9-81ED-4DB2-BD59-A6C34878D82A}">
                    <a16:rowId xmlns="" xmlns:a16="http://schemas.microsoft.com/office/drawing/2014/main" val="3010042985"/>
                  </a:ext>
                </a:extLst>
              </a:tr>
              <a:tr h="255961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100" u="none" strike="noStrike">
                          <a:effectLst/>
                        </a:rPr>
                        <a:t>10</a:t>
                      </a:r>
                      <a:endParaRPr lang="en-US" altLang="zh-CN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6" marR="5446" marT="5446" marB="32676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100" u="none" strike="noStrike" dirty="0">
                          <a:effectLst/>
                        </a:rPr>
                        <a:t>2017/4/3 21:08:23</a:t>
                      </a:r>
                      <a:endParaRPr lang="en-US" altLang="zh-CN" sz="11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6" marR="5446" marT="5446" marB="32676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100" u="none" strike="noStrike" dirty="0">
                          <a:effectLst/>
                        </a:rPr>
                        <a:t>手机提交</a:t>
                      </a:r>
                      <a:endParaRPr lang="zh-CN" altLang="en-US" sz="11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6" marR="5446" marT="5446" marB="32676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100" u="none" strike="noStrike">
                          <a:effectLst/>
                        </a:rPr>
                        <a:t>微信</a:t>
                      </a:r>
                      <a:endParaRPr lang="zh-CN" altLang="en-US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6" marR="5446" marT="5446" marB="32676" anchor="b"/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zh-CN" altLang="en-US" sz="1100" u="none" strike="noStrike">
                          <a:solidFill>
                            <a:srgbClr val="FF0000"/>
                          </a:solidFill>
                          <a:effectLst/>
                        </a:rPr>
                        <a:t>加一个奕吉的个人行程是最好的</a:t>
                      </a:r>
                      <a:r>
                        <a:rPr lang="en-US" altLang="zh-CN" sz="1100" u="none" strike="noStrike">
                          <a:solidFill>
                            <a:srgbClr val="FF0000"/>
                          </a:solidFill>
                          <a:effectLst/>
                        </a:rPr>
                        <a:t>.</a:t>
                      </a:r>
                      <a:endParaRPr lang="en-US" altLang="zh-CN" sz="1100" b="0" i="0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6" marR="5446" marT="5446" marB="32676" anchor="b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520410535"/>
                  </a:ext>
                </a:extLst>
              </a:tr>
              <a:tr h="255961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100" u="none" strike="noStrike">
                          <a:effectLst/>
                        </a:rPr>
                        <a:t>11</a:t>
                      </a:r>
                      <a:endParaRPr lang="en-US" altLang="zh-CN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6" marR="5446" marT="5446" marB="32676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100" u="none" strike="noStrike">
                          <a:effectLst/>
                        </a:rPr>
                        <a:t>2017/4/3 21:27:44</a:t>
                      </a:r>
                      <a:endParaRPr lang="en-US" altLang="zh-CN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6" marR="5446" marT="5446" marB="32676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100" u="none" strike="noStrike">
                          <a:effectLst/>
                        </a:rPr>
                        <a:t>手机提交</a:t>
                      </a:r>
                      <a:endParaRPr lang="zh-CN" altLang="en-US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6" marR="5446" marT="5446" marB="32676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100" u="none" strike="noStrike" dirty="0">
                          <a:effectLst/>
                        </a:rPr>
                        <a:t>微信</a:t>
                      </a:r>
                      <a:endParaRPr lang="zh-CN" altLang="en-US" sz="11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6" marR="5446" marT="5446" marB="32676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讨论区？</a:t>
                      </a:r>
                      <a:endParaRPr lang="zh-CN" altLang="en-US" sz="1100" b="0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6" marR="5446" marT="5446" marB="32676" anchor="b"/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6" marR="5446" marT="5446" marB="32676" anchor="b"/>
                </a:tc>
                <a:extLst>
                  <a:ext uri="{0D108BD9-81ED-4DB2-BD59-A6C34878D82A}">
                    <a16:rowId xmlns="" xmlns:a16="http://schemas.microsoft.com/office/drawing/2014/main" val="1959793309"/>
                  </a:ext>
                </a:extLst>
              </a:tr>
              <a:tr h="255961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100" u="none" strike="noStrike">
                          <a:effectLst/>
                        </a:rPr>
                        <a:t>12</a:t>
                      </a:r>
                      <a:endParaRPr lang="en-US" altLang="zh-CN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6" marR="5446" marT="5446" marB="32676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100" u="none" strike="noStrike">
                          <a:effectLst/>
                        </a:rPr>
                        <a:t>2017/4/3 21:28:58</a:t>
                      </a:r>
                      <a:endParaRPr lang="en-US" altLang="zh-CN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6" marR="5446" marT="5446" marB="32676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100" u="none" strike="noStrike">
                          <a:effectLst/>
                        </a:rPr>
                        <a:t>手机提交</a:t>
                      </a:r>
                      <a:endParaRPr lang="zh-CN" altLang="en-US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6" marR="5446" marT="5446" marB="32676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100" u="none" strike="noStrike" dirty="0">
                          <a:effectLst/>
                        </a:rPr>
                        <a:t>直接访问</a:t>
                      </a:r>
                      <a:endParaRPr lang="zh-CN" altLang="en-US" sz="11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6" marR="5446" marT="5446" marB="32676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100" u="none" strike="noStrike" dirty="0">
                          <a:effectLst/>
                        </a:rPr>
                        <a:t>不知道</a:t>
                      </a:r>
                      <a:endParaRPr lang="zh-CN" altLang="en-US" sz="11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6" marR="5446" marT="5446" marB="32676" anchor="b"/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6" marR="5446" marT="5446" marB="32676" anchor="b"/>
                </a:tc>
                <a:extLst>
                  <a:ext uri="{0D108BD9-81ED-4DB2-BD59-A6C34878D82A}">
                    <a16:rowId xmlns="" xmlns:a16="http://schemas.microsoft.com/office/drawing/2014/main" val="3423816816"/>
                  </a:ext>
                </a:extLst>
              </a:tr>
              <a:tr h="255961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100" u="none" strike="noStrike">
                          <a:effectLst/>
                        </a:rPr>
                        <a:t>13</a:t>
                      </a:r>
                      <a:endParaRPr lang="en-US" altLang="zh-CN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6" marR="5446" marT="5446" marB="32676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100" u="none" strike="noStrike">
                          <a:effectLst/>
                        </a:rPr>
                        <a:t>2017/4/4 10:18:34</a:t>
                      </a:r>
                      <a:endParaRPr lang="en-US" altLang="zh-CN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6" marR="5446" marT="5446" marB="32676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100" u="none" strike="noStrike">
                          <a:effectLst/>
                        </a:rPr>
                        <a:t>手机提交</a:t>
                      </a:r>
                      <a:endParaRPr lang="zh-CN" altLang="en-US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6" marR="5446" marT="5446" marB="32676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100" u="none" strike="noStrike">
                          <a:effectLst/>
                        </a:rPr>
                        <a:t>微信</a:t>
                      </a:r>
                      <a:endParaRPr lang="zh-CN" altLang="en-US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6" marR="5446" marT="5446" marB="32676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信息通知功能</a:t>
                      </a:r>
                      <a:endParaRPr lang="zh-CN" altLang="en-US" sz="1100" b="0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6" marR="5446" marT="5446" marB="32676" anchor="b"/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6" marR="5446" marT="5446" marB="32676" anchor="b"/>
                </a:tc>
                <a:extLst>
                  <a:ext uri="{0D108BD9-81ED-4DB2-BD59-A6C34878D82A}">
                    <a16:rowId xmlns="" xmlns:a16="http://schemas.microsoft.com/office/drawing/2014/main" val="1597210750"/>
                  </a:ext>
                </a:extLst>
              </a:tr>
              <a:tr h="255961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100" u="none" strike="noStrike">
                          <a:effectLst/>
                        </a:rPr>
                        <a:t>14</a:t>
                      </a:r>
                      <a:endParaRPr lang="en-US" altLang="zh-CN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6" marR="5446" marT="5446" marB="32676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100" u="none" strike="noStrike">
                          <a:effectLst/>
                        </a:rPr>
                        <a:t>2017/4/9 15:10:24</a:t>
                      </a:r>
                      <a:endParaRPr lang="en-US" altLang="zh-CN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6" marR="5446" marT="5446" marB="32676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100" u="none" strike="noStrike">
                          <a:effectLst/>
                        </a:rPr>
                        <a:t>链接</a:t>
                      </a:r>
                      <a:endParaRPr lang="zh-CN" altLang="en-US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6" marR="5446" marT="5446" marB="32676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100" u="none" strike="noStrike">
                          <a:effectLst/>
                        </a:rPr>
                        <a:t>直接访问</a:t>
                      </a:r>
                      <a:endParaRPr lang="zh-CN" altLang="en-US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6" marR="5446" marT="5446" marB="32676" anchor="b"/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zh-CN" altLang="en-US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普通同学也可以发布身边的微新闻</a:t>
                      </a:r>
                      <a:endParaRPr lang="zh-CN" altLang="en-US" sz="1100" b="0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6" marR="5446" marT="5446" marB="32676" anchor="b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7193028"/>
                  </a:ext>
                </a:extLst>
              </a:tr>
              <a:tr h="255961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100" u="none" strike="noStrike">
                          <a:effectLst/>
                        </a:rPr>
                        <a:t>15</a:t>
                      </a:r>
                      <a:endParaRPr lang="en-US" altLang="zh-CN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6" marR="5446" marT="5446" marB="32676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100" u="none" strike="noStrike">
                          <a:effectLst/>
                        </a:rPr>
                        <a:t>2017/4/9 15:12:24</a:t>
                      </a:r>
                      <a:endParaRPr lang="en-US" altLang="zh-CN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6" marR="5446" marT="5446" marB="32676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100" u="none" strike="noStrike">
                          <a:effectLst/>
                        </a:rPr>
                        <a:t>链接</a:t>
                      </a:r>
                      <a:endParaRPr lang="zh-CN" altLang="en-US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6" marR="5446" marT="5446" marB="32676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100" u="none" strike="noStrike">
                          <a:effectLst/>
                        </a:rPr>
                        <a:t>直接访问</a:t>
                      </a:r>
                      <a:endParaRPr lang="zh-CN" altLang="en-US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6" marR="5446" marT="5446" marB="32676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100" u="none" strike="noStrike" dirty="0">
                          <a:effectLst/>
                        </a:rPr>
                        <a:t>没有什么特别的想法</a:t>
                      </a:r>
                      <a:endParaRPr lang="zh-CN" altLang="en-US" sz="11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6" marR="5446" marT="5446" marB="32676" anchor="b"/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6" marR="5446" marT="5446" marB="32676" anchor="b"/>
                </a:tc>
                <a:extLst>
                  <a:ext uri="{0D108BD9-81ED-4DB2-BD59-A6C34878D82A}">
                    <a16:rowId xmlns="" xmlns:a16="http://schemas.microsoft.com/office/drawing/2014/main" val="1422080999"/>
                  </a:ext>
                </a:extLst>
              </a:tr>
              <a:tr h="255961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100" u="none" strike="noStrike">
                          <a:effectLst/>
                        </a:rPr>
                        <a:t>16</a:t>
                      </a:r>
                      <a:endParaRPr lang="en-US" altLang="zh-CN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6" marR="5446" marT="5446" marB="32676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100" u="none" strike="noStrike">
                          <a:effectLst/>
                        </a:rPr>
                        <a:t>2017/4/9 15:14:53</a:t>
                      </a:r>
                      <a:endParaRPr lang="en-US" altLang="zh-CN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6" marR="5446" marT="5446" marB="32676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100" u="none" strike="noStrike">
                          <a:effectLst/>
                        </a:rPr>
                        <a:t>链接</a:t>
                      </a:r>
                      <a:endParaRPr lang="zh-CN" altLang="en-US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6" marR="5446" marT="5446" marB="32676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100" u="none" strike="noStrike">
                          <a:effectLst/>
                        </a:rPr>
                        <a:t>直接访问</a:t>
                      </a:r>
                      <a:endParaRPr lang="zh-CN" altLang="en-US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6" marR="5446" marT="5446" marB="32676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评论吐槽</a:t>
                      </a:r>
                      <a:endParaRPr lang="zh-CN" altLang="en-US" sz="1100" b="0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6" marR="5446" marT="5446" marB="32676" anchor="b"/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6" marR="5446" marT="5446" marB="32676" anchor="b"/>
                </a:tc>
                <a:extLst>
                  <a:ext uri="{0D108BD9-81ED-4DB2-BD59-A6C34878D82A}">
                    <a16:rowId xmlns="" xmlns:a16="http://schemas.microsoft.com/office/drawing/2014/main" val="2844405576"/>
                  </a:ext>
                </a:extLst>
              </a:tr>
              <a:tr h="255961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100" u="none" strike="noStrike">
                          <a:effectLst/>
                        </a:rPr>
                        <a:t>17</a:t>
                      </a:r>
                      <a:endParaRPr lang="en-US" altLang="zh-CN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6" marR="5446" marT="5446" marB="32676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100" u="none" strike="noStrike">
                          <a:effectLst/>
                        </a:rPr>
                        <a:t>2017/4/9 15:14:58</a:t>
                      </a:r>
                      <a:endParaRPr lang="en-US" altLang="zh-CN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6" marR="5446" marT="5446" marB="32676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100" u="none" strike="noStrike">
                          <a:effectLst/>
                        </a:rPr>
                        <a:t>手机提交</a:t>
                      </a:r>
                      <a:endParaRPr lang="zh-CN" altLang="en-US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6" marR="5446" marT="5446" marB="32676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100" u="none" strike="noStrike">
                          <a:effectLst/>
                        </a:rPr>
                        <a:t>微信</a:t>
                      </a:r>
                      <a:endParaRPr lang="zh-CN" altLang="en-US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6" marR="5446" marT="5446" marB="32676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100" u="none" strike="noStrike" dirty="0">
                          <a:effectLst/>
                        </a:rPr>
                        <a:t>不用</a:t>
                      </a:r>
                      <a:endParaRPr lang="zh-CN" altLang="en-US" sz="11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6" marR="5446" marT="5446" marB="32676" anchor="b"/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6" marR="5446" marT="5446" marB="32676" anchor="b"/>
                </a:tc>
                <a:extLst>
                  <a:ext uri="{0D108BD9-81ED-4DB2-BD59-A6C34878D82A}">
                    <a16:rowId xmlns="" xmlns:a16="http://schemas.microsoft.com/office/drawing/2014/main" val="2402637272"/>
                  </a:ext>
                </a:extLst>
              </a:tr>
              <a:tr h="255961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100" u="none" strike="noStrike">
                          <a:effectLst/>
                        </a:rPr>
                        <a:t>18</a:t>
                      </a:r>
                      <a:endParaRPr lang="en-US" altLang="zh-CN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6" marR="5446" marT="5446" marB="32676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100" u="none" strike="noStrike">
                          <a:effectLst/>
                        </a:rPr>
                        <a:t>2017/4/9 15:15:14</a:t>
                      </a:r>
                      <a:endParaRPr lang="en-US" altLang="zh-CN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6" marR="5446" marT="5446" marB="32676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100" u="none" strike="noStrike">
                          <a:effectLst/>
                        </a:rPr>
                        <a:t>手机提交</a:t>
                      </a:r>
                      <a:endParaRPr lang="zh-CN" altLang="en-US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6" marR="5446" marT="5446" marB="32676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100" u="none" strike="noStrike">
                          <a:effectLst/>
                        </a:rPr>
                        <a:t>微信</a:t>
                      </a:r>
                      <a:endParaRPr lang="zh-CN" altLang="en-US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6" marR="5446" marT="5446" marB="32676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100" u="none" strike="noStrike" dirty="0">
                          <a:effectLst/>
                        </a:rPr>
                        <a:t>提高学生的自主性</a:t>
                      </a:r>
                      <a:endParaRPr lang="zh-CN" altLang="en-US" sz="11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6" marR="5446" marT="5446" marB="32676" anchor="b"/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6" marR="5446" marT="5446" marB="32676" anchor="b"/>
                </a:tc>
                <a:extLst>
                  <a:ext uri="{0D108BD9-81ED-4DB2-BD59-A6C34878D82A}">
                    <a16:rowId xmlns="" xmlns:a16="http://schemas.microsoft.com/office/drawing/2014/main" val="2690242199"/>
                  </a:ext>
                </a:extLst>
              </a:tr>
              <a:tr h="255961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100" u="none" strike="noStrike">
                          <a:effectLst/>
                        </a:rPr>
                        <a:t>21</a:t>
                      </a:r>
                      <a:endParaRPr lang="en-US" altLang="zh-CN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6" marR="5446" marT="5446" marB="32676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100" u="none" strike="noStrike">
                          <a:effectLst/>
                        </a:rPr>
                        <a:t>2017/4/9 15:16:04</a:t>
                      </a:r>
                      <a:endParaRPr lang="en-US" altLang="zh-CN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6" marR="5446" marT="5446" marB="32676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100" u="none" strike="noStrike">
                          <a:effectLst/>
                        </a:rPr>
                        <a:t>链接</a:t>
                      </a:r>
                      <a:endParaRPr lang="zh-CN" altLang="en-US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6" marR="5446" marT="5446" marB="32676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100" u="none" strike="noStrike">
                          <a:effectLst/>
                        </a:rPr>
                        <a:t>直接访问</a:t>
                      </a:r>
                      <a:endParaRPr lang="zh-CN" altLang="en-US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6" marR="5446" marT="5446" marB="32676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100" u="none" strike="noStrike" dirty="0">
                          <a:effectLst/>
                        </a:rPr>
                        <a:t>不知道</a:t>
                      </a:r>
                      <a:endParaRPr lang="zh-CN" altLang="en-US" sz="11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6" marR="5446" marT="5446" marB="32676" anchor="b"/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6" marR="5446" marT="5446" marB="32676" anchor="b"/>
                </a:tc>
                <a:extLst>
                  <a:ext uri="{0D108BD9-81ED-4DB2-BD59-A6C34878D82A}">
                    <a16:rowId xmlns="" xmlns:a16="http://schemas.microsoft.com/office/drawing/2014/main" val="235836517"/>
                  </a:ext>
                </a:extLst>
              </a:tr>
              <a:tr h="255961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100" u="none" strike="noStrike">
                          <a:effectLst/>
                        </a:rPr>
                        <a:t>22</a:t>
                      </a:r>
                      <a:endParaRPr lang="en-US" altLang="zh-CN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6" marR="5446" marT="5446" marB="32676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100" u="none" strike="noStrike">
                          <a:effectLst/>
                        </a:rPr>
                        <a:t>2017/4/9 15:16:41</a:t>
                      </a:r>
                      <a:endParaRPr lang="en-US" altLang="zh-CN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6" marR="5446" marT="5446" marB="32676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100" u="none" strike="noStrike">
                          <a:effectLst/>
                        </a:rPr>
                        <a:t>手机提交</a:t>
                      </a:r>
                      <a:endParaRPr lang="zh-CN" altLang="en-US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6" marR="5446" marT="5446" marB="32676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100" u="none" strike="noStrike">
                          <a:effectLst/>
                        </a:rPr>
                        <a:t>微信</a:t>
                      </a:r>
                      <a:endParaRPr lang="zh-CN" altLang="en-US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6" marR="5446" marT="5446" marB="32676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学生的活动</a:t>
                      </a:r>
                      <a:endParaRPr lang="zh-CN" altLang="en-US" sz="1100" b="0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6" marR="5446" marT="5446" marB="32676" anchor="b"/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6" marR="5446" marT="5446" marB="32676" anchor="b"/>
                </a:tc>
                <a:extLst>
                  <a:ext uri="{0D108BD9-81ED-4DB2-BD59-A6C34878D82A}">
                    <a16:rowId xmlns="" xmlns:a16="http://schemas.microsoft.com/office/drawing/2014/main" val="3111532192"/>
                  </a:ext>
                </a:extLst>
              </a:tr>
              <a:tr h="255961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100" u="none" strike="noStrike">
                          <a:effectLst/>
                        </a:rPr>
                        <a:t>26</a:t>
                      </a:r>
                      <a:endParaRPr lang="en-US" altLang="zh-CN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6" marR="5446" marT="5446" marB="32676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100" u="none" strike="noStrike">
                          <a:effectLst/>
                        </a:rPr>
                        <a:t>2017/4/9 15:18:55</a:t>
                      </a:r>
                      <a:endParaRPr lang="en-US" altLang="zh-CN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6" marR="5446" marT="5446" marB="32676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100" u="none" strike="noStrike">
                          <a:effectLst/>
                        </a:rPr>
                        <a:t>链接</a:t>
                      </a:r>
                      <a:endParaRPr lang="zh-CN" altLang="en-US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6" marR="5446" marT="5446" marB="32676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100" u="none" strike="noStrike">
                          <a:effectLst/>
                        </a:rPr>
                        <a:t>直接访问</a:t>
                      </a:r>
                      <a:endParaRPr lang="zh-CN" altLang="en-US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6" marR="5446" marT="5446" marB="32676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100" u="none" strike="noStrike" dirty="0">
                          <a:effectLst/>
                        </a:rPr>
                        <a:t>没啥想法</a:t>
                      </a:r>
                      <a:endParaRPr lang="zh-CN" altLang="en-US" sz="11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6" marR="5446" marT="5446" marB="32676" anchor="b"/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6" marR="5446" marT="5446" marB="32676" anchor="b"/>
                </a:tc>
                <a:extLst>
                  <a:ext uri="{0D108BD9-81ED-4DB2-BD59-A6C34878D82A}">
                    <a16:rowId xmlns="" xmlns:a16="http://schemas.microsoft.com/office/drawing/2014/main" val="4130291448"/>
                  </a:ext>
                </a:extLst>
              </a:tr>
              <a:tr h="255961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100" u="none" strike="noStrike">
                          <a:effectLst/>
                        </a:rPr>
                        <a:t>27</a:t>
                      </a:r>
                      <a:endParaRPr lang="en-US" altLang="zh-CN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6" marR="5446" marT="5446" marB="32676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100" u="none" strike="noStrike">
                          <a:effectLst/>
                        </a:rPr>
                        <a:t>2017/4/9 15:19:33</a:t>
                      </a:r>
                      <a:endParaRPr lang="en-US" altLang="zh-CN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6" marR="5446" marT="5446" marB="32676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100" u="none" strike="noStrike">
                          <a:effectLst/>
                        </a:rPr>
                        <a:t>手机提交</a:t>
                      </a:r>
                      <a:endParaRPr lang="zh-CN" altLang="en-US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6" marR="5446" marT="5446" marB="32676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100" u="none" strike="noStrike">
                          <a:effectLst/>
                        </a:rPr>
                        <a:t>微信</a:t>
                      </a:r>
                      <a:endParaRPr lang="zh-CN" altLang="en-US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6" marR="5446" marT="5446" marB="32676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100" u="none" strike="noStrike" dirty="0">
                          <a:effectLst/>
                        </a:rPr>
                        <a:t>校园资讯</a:t>
                      </a:r>
                      <a:endParaRPr lang="zh-CN" altLang="en-US" sz="11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6" marR="5446" marT="5446" marB="32676" anchor="b"/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7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6" marR="5446" marT="5446" marB="32676" anchor="b"/>
                </a:tc>
                <a:extLst>
                  <a:ext uri="{0D108BD9-81ED-4DB2-BD59-A6C34878D82A}">
                    <a16:rowId xmlns="" xmlns:a16="http://schemas.microsoft.com/office/drawing/2014/main" val="3451116976"/>
                  </a:ext>
                </a:extLst>
              </a:tr>
            </a:tbl>
          </a:graphicData>
        </a:graphic>
      </p:graphicFrame>
      <p:sp>
        <p:nvSpPr>
          <p:cNvPr id="35" name="矩形 34">
            <a:extLst>
              <a:ext uri="{FF2B5EF4-FFF2-40B4-BE49-F238E27FC236}">
                <a16:creationId xmlns="" xmlns:a16="http://schemas.microsoft.com/office/drawing/2014/main" id="{0D51ECB5-7296-45C7-8D58-02B3CB59F18E}"/>
              </a:ext>
            </a:extLst>
          </p:cNvPr>
          <p:cNvSpPr/>
          <p:nvPr/>
        </p:nvSpPr>
        <p:spPr>
          <a:xfrm>
            <a:off x="25227" y="-8878"/>
            <a:ext cx="9144000" cy="541538"/>
          </a:xfrm>
          <a:prstGeom prst="rect">
            <a:avLst/>
          </a:prstGeom>
          <a:solidFill>
            <a:srgbClr val="E74E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6" name="矩形 35">
            <a:extLst>
              <a:ext uri="{FF2B5EF4-FFF2-40B4-BE49-F238E27FC236}">
                <a16:creationId xmlns="" xmlns:a16="http://schemas.microsoft.com/office/drawing/2014/main" id="{8B7D57CE-EB7C-4EE2-8F88-C6956364424A}"/>
              </a:ext>
            </a:extLst>
          </p:cNvPr>
          <p:cNvSpPr/>
          <p:nvPr/>
        </p:nvSpPr>
        <p:spPr>
          <a:xfrm>
            <a:off x="1260619" y="98857"/>
            <a:ext cx="993121" cy="3354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7" name="文本框 36">
            <a:extLst>
              <a:ext uri="{FF2B5EF4-FFF2-40B4-BE49-F238E27FC236}">
                <a16:creationId xmlns="" xmlns:a16="http://schemas.microsoft.com/office/drawing/2014/main" id="{D728AE83-2607-437D-BE04-B238B2DD7E91}"/>
              </a:ext>
            </a:extLst>
          </p:cNvPr>
          <p:cNvSpPr txBox="1"/>
          <p:nvPr/>
        </p:nvSpPr>
        <p:spPr>
          <a:xfrm>
            <a:off x="1218334" y="92794"/>
            <a:ext cx="1547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rgbClr val="6666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需求分析</a:t>
            </a:r>
            <a:endParaRPr lang="zh-HK" altLang="en-US" sz="1600" dirty="0"/>
          </a:p>
        </p:txBody>
      </p:sp>
      <p:sp>
        <p:nvSpPr>
          <p:cNvPr id="38" name="文本框 37">
            <a:extLst>
              <a:ext uri="{FF2B5EF4-FFF2-40B4-BE49-F238E27FC236}">
                <a16:creationId xmlns="" xmlns:a16="http://schemas.microsoft.com/office/drawing/2014/main" id="{4725E51B-A194-4959-BA0E-8526AFA031BA}"/>
              </a:ext>
            </a:extLst>
          </p:cNvPr>
          <p:cNvSpPr txBox="1"/>
          <p:nvPr/>
        </p:nvSpPr>
        <p:spPr>
          <a:xfrm>
            <a:off x="-24006" y="87921"/>
            <a:ext cx="14402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可行性分析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="" xmlns:a16="http://schemas.microsoft.com/office/drawing/2014/main" id="{12A632AA-E672-4C3A-AA61-23BE27C2110D}"/>
              </a:ext>
            </a:extLst>
          </p:cNvPr>
          <p:cNvSpPr txBox="1"/>
          <p:nvPr/>
        </p:nvSpPr>
        <p:spPr>
          <a:xfrm>
            <a:off x="2283881" y="87921"/>
            <a:ext cx="1295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总体设计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="" xmlns:a16="http://schemas.microsoft.com/office/drawing/2014/main" id="{552B3EC5-DD24-4AE3-AF1B-234E8BFCF24B}"/>
              </a:ext>
            </a:extLst>
          </p:cNvPr>
          <p:cNvSpPr txBox="1"/>
          <p:nvPr/>
        </p:nvSpPr>
        <p:spPr>
          <a:xfrm>
            <a:off x="3323889" y="87921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详细设计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41" name="直接连接符 40">
            <a:extLst>
              <a:ext uri="{FF2B5EF4-FFF2-40B4-BE49-F238E27FC236}">
                <a16:creationId xmlns="" xmlns:a16="http://schemas.microsoft.com/office/drawing/2014/main" id="{50DC616B-E9DA-4247-ACD3-0DAD8D2C0BCC}"/>
              </a:ext>
            </a:extLst>
          </p:cNvPr>
          <p:cNvCxnSpPr/>
          <p:nvPr/>
        </p:nvCxnSpPr>
        <p:spPr>
          <a:xfrm>
            <a:off x="1197416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>
            <a:extLst>
              <a:ext uri="{FF2B5EF4-FFF2-40B4-BE49-F238E27FC236}">
                <a16:creationId xmlns="" xmlns:a16="http://schemas.microsoft.com/office/drawing/2014/main" id="{2806FD71-2C77-447A-A2C6-45BBF957C251}"/>
              </a:ext>
            </a:extLst>
          </p:cNvPr>
          <p:cNvCxnSpPr/>
          <p:nvPr/>
        </p:nvCxnSpPr>
        <p:spPr>
          <a:xfrm>
            <a:off x="2349121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>
            <a:extLst>
              <a:ext uri="{FF2B5EF4-FFF2-40B4-BE49-F238E27FC236}">
                <a16:creationId xmlns="" xmlns:a16="http://schemas.microsoft.com/office/drawing/2014/main" id="{C2D39571-82BD-423B-9B10-9CCAA838134C}"/>
              </a:ext>
            </a:extLst>
          </p:cNvPr>
          <p:cNvCxnSpPr/>
          <p:nvPr/>
        </p:nvCxnSpPr>
        <p:spPr>
          <a:xfrm>
            <a:off x="3366207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文本框 43">
            <a:extLst>
              <a:ext uri="{FF2B5EF4-FFF2-40B4-BE49-F238E27FC236}">
                <a16:creationId xmlns="" xmlns:a16="http://schemas.microsoft.com/office/drawing/2014/main" id="{C2ED44C6-B653-4561-8A80-C25BA77D9402}"/>
              </a:ext>
            </a:extLst>
          </p:cNvPr>
          <p:cNvSpPr txBox="1"/>
          <p:nvPr/>
        </p:nvSpPr>
        <p:spPr>
          <a:xfrm>
            <a:off x="4424983" y="90797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代码规范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="" xmlns:a16="http://schemas.microsoft.com/office/drawing/2014/main" id="{5AFE2FD6-3BF3-43DF-95A7-31C8F34C8809}"/>
              </a:ext>
            </a:extLst>
          </p:cNvPr>
          <p:cNvSpPr txBox="1"/>
          <p:nvPr/>
        </p:nvSpPr>
        <p:spPr>
          <a:xfrm>
            <a:off x="5517858" y="87921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测试文档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46" name="直接连接符 45">
            <a:extLst>
              <a:ext uri="{FF2B5EF4-FFF2-40B4-BE49-F238E27FC236}">
                <a16:creationId xmlns="" xmlns:a16="http://schemas.microsoft.com/office/drawing/2014/main" id="{4D06D80B-7C88-4511-87A3-116C6D001756}"/>
              </a:ext>
            </a:extLst>
          </p:cNvPr>
          <p:cNvCxnSpPr/>
          <p:nvPr/>
        </p:nvCxnSpPr>
        <p:spPr>
          <a:xfrm>
            <a:off x="4422531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>
            <a:extLst>
              <a:ext uri="{FF2B5EF4-FFF2-40B4-BE49-F238E27FC236}">
                <a16:creationId xmlns="" xmlns:a16="http://schemas.microsoft.com/office/drawing/2014/main" id="{4339547D-2DDA-4D8F-9782-59F30C008CD9}"/>
              </a:ext>
            </a:extLst>
          </p:cNvPr>
          <p:cNvCxnSpPr/>
          <p:nvPr/>
        </p:nvCxnSpPr>
        <p:spPr>
          <a:xfrm>
            <a:off x="5524284" y="91032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>
            <a:extLst>
              <a:ext uri="{FF2B5EF4-FFF2-40B4-BE49-F238E27FC236}">
                <a16:creationId xmlns="" xmlns:a16="http://schemas.microsoft.com/office/drawing/2014/main" id="{0C3FFAAC-A47D-4227-B17C-26F41D1BDB7C}"/>
              </a:ext>
            </a:extLst>
          </p:cNvPr>
          <p:cNvCxnSpPr/>
          <p:nvPr/>
        </p:nvCxnSpPr>
        <p:spPr>
          <a:xfrm>
            <a:off x="6644350" y="72322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文本框 48">
            <a:extLst>
              <a:ext uri="{FF2B5EF4-FFF2-40B4-BE49-F238E27FC236}">
                <a16:creationId xmlns="" xmlns:a16="http://schemas.microsoft.com/office/drawing/2014/main" id="{E23E2F6D-E5E0-4EA2-9525-EC044D703BF5}"/>
              </a:ext>
            </a:extLst>
          </p:cNvPr>
          <p:cNvSpPr txBox="1"/>
          <p:nvPr/>
        </p:nvSpPr>
        <p:spPr>
          <a:xfrm>
            <a:off x="6656297" y="98857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用户手册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50" name="直接连接符 49">
            <a:extLst>
              <a:ext uri="{FF2B5EF4-FFF2-40B4-BE49-F238E27FC236}">
                <a16:creationId xmlns="" xmlns:a16="http://schemas.microsoft.com/office/drawing/2014/main" id="{42DB44C3-527F-4F7F-8184-111D932CB42D}"/>
              </a:ext>
            </a:extLst>
          </p:cNvPr>
          <p:cNvCxnSpPr/>
          <p:nvPr/>
        </p:nvCxnSpPr>
        <p:spPr>
          <a:xfrm>
            <a:off x="7789569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文本框 50">
            <a:extLst>
              <a:ext uri="{FF2B5EF4-FFF2-40B4-BE49-F238E27FC236}">
                <a16:creationId xmlns="" xmlns:a16="http://schemas.microsoft.com/office/drawing/2014/main" id="{303158C9-3533-4BE4-80AF-661D1EA62179}"/>
              </a:ext>
            </a:extLst>
          </p:cNvPr>
          <p:cNvSpPr txBox="1"/>
          <p:nvPr/>
        </p:nvSpPr>
        <p:spPr>
          <a:xfrm>
            <a:off x="7868720" y="91800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程序清单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65687783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302116" y="728422"/>
            <a:ext cx="3078126" cy="839380"/>
          </a:xfrm>
          <a:prstGeom prst="roundRect">
            <a:avLst/>
          </a:prstGeom>
          <a:solidFill>
            <a:srgbClr val="E74E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教师用户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代表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72214" y="2227783"/>
            <a:ext cx="823839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spc="300" dirty="0">
                <a:latin typeface="黑体" panose="02010609060101010101" pitchFamily="49" charset="-122"/>
                <a:ea typeface="黑体" panose="02010609060101010101" pitchFamily="49" charset="-122"/>
              </a:rPr>
              <a:t>我们小组采访了魏金岭老师</a:t>
            </a:r>
            <a:r>
              <a:rPr lang="zh-CN" altLang="zh-CN" sz="2000" spc="300" dirty="0">
                <a:latin typeface="黑体" panose="02010609060101010101" pitchFamily="49" charset="-122"/>
                <a:ea typeface="黑体" panose="02010609060101010101" pitchFamily="49" charset="-122"/>
              </a:rPr>
              <a:t>，</a:t>
            </a:r>
            <a:r>
              <a:rPr lang="zh-CN" altLang="en-US" sz="2000" spc="300" dirty="0">
                <a:latin typeface="黑体" panose="02010609060101010101" pitchFamily="49" charset="-122"/>
                <a:ea typeface="黑体" panose="02010609060101010101" pitchFamily="49" charset="-122"/>
              </a:rPr>
              <a:t>通过对话的方式来了解用户代表的需求，问题的基本内容是与问卷调查中的内容一致的，我们发现有一个校园新闻</a:t>
            </a:r>
            <a:r>
              <a:rPr lang="en-US" altLang="zh-CN" sz="2000" spc="300" dirty="0">
                <a:latin typeface="黑体" panose="02010609060101010101" pitchFamily="49" charset="-122"/>
                <a:ea typeface="黑体" panose="02010609060101010101" pitchFamily="49" charset="-122"/>
              </a:rPr>
              <a:t>APP</a:t>
            </a:r>
            <a:r>
              <a:rPr lang="zh-CN" altLang="en-US" sz="2000" spc="300" dirty="0">
                <a:latin typeface="黑体" panose="02010609060101010101" pitchFamily="49" charset="-122"/>
                <a:ea typeface="黑体" panose="02010609060101010101" pitchFamily="49" charset="-122"/>
              </a:rPr>
              <a:t>来及时了解校园新闻动态是非常有必要的，而且我们推送的内容会注重教学通知，学科竞赛，活动趣闻的方面等。当然，我们会注意</a:t>
            </a:r>
            <a:r>
              <a:rPr lang="en-US" altLang="zh-CN" sz="2000" spc="300" dirty="0">
                <a:latin typeface="黑体" panose="02010609060101010101" pitchFamily="49" charset="-122"/>
                <a:ea typeface="黑体" panose="02010609060101010101" pitchFamily="49" charset="-122"/>
              </a:rPr>
              <a:t>APP</a:t>
            </a:r>
            <a:r>
              <a:rPr lang="zh-CN" altLang="en-US" sz="2000" spc="300" dirty="0">
                <a:latin typeface="黑体" panose="02010609060101010101" pitchFamily="49" charset="-122"/>
                <a:ea typeface="黑体" panose="02010609060101010101" pitchFamily="49" charset="-122"/>
              </a:rPr>
              <a:t>占用内存的问题，优化代码结构等来减少</a:t>
            </a:r>
            <a:r>
              <a:rPr lang="en-US" altLang="zh-CN" sz="2000" spc="300" dirty="0">
                <a:latin typeface="黑体" panose="02010609060101010101" pitchFamily="49" charset="-122"/>
                <a:ea typeface="黑体" panose="02010609060101010101" pitchFamily="49" charset="-122"/>
              </a:rPr>
              <a:t>APP</a:t>
            </a:r>
            <a:r>
              <a:rPr lang="zh-CN" altLang="en-US" sz="2000" spc="300" dirty="0">
                <a:latin typeface="黑体" panose="02010609060101010101" pitchFamily="49" charset="-122"/>
                <a:ea typeface="黑体" panose="02010609060101010101" pitchFamily="49" charset="-122"/>
              </a:rPr>
              <a:t>占用内存的。同时我们会确保用户信息的隐私性，通过加密算法来确保用户的私人信息，同时，我们不会不经过用户同意后台采集用户的地理位置，调用用户的摄像头等。</a:t>
            </a:r>
          </a:p>
        </p:txBody>
      </p:sp>
      <p:sp>
        <p:nvSpPr>
          <p:cNvPr id="36" name="矩形 35">
            <a:extLst>
              <a:ext uri="{FF2B5EF4-FFF2-40B4-BE49-F238E27FC236}">
                <a16:creationId xmlns="" xmlns:a16="http://schemas.microsoft.com/office/drawing/2014/main" id="{552C5C89-2C94-4633-AA8E-EE55ABE1BDB7}"/>
              </a:ext>
            </a:extLst>
          </p:cNvPr>
          <p:cNvSpPr/>
          <p:nvPr/>
        </p:nvSpPr>
        <p:spPr>
          <a:xfrm>
            <a:off x="25227" y="-8878"/>
            <a:ext cx="9144000" cy="541538"/>
          </a:xfrm>
          <a:prstGeom prst="rect">
            <a:avLst/>
          </a:prstGeom>
          <a:solidFill>
            <a:srgbClr val="E74E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7" name="矩形 36">
            <a:extLst>
              <a:ext uri="{FF2B5EF4-FFF2-40B4-BE49-F238E27FC236}">
                <a16:creationId xmlns="" xmlns:a16="http://schemas.microsoft.com/office/drawing/2014/main" id="{BF400EB0-2811-4712-B196-32CA386D56B0}"/>
              </a:ext>
            </a:extLst>
          </p:cNvPr>
          <p:cNvSpPr/>
          <p:nvPr/>
        </p:nvSpPr>
        <p:spPr>
          <a:xfrm>
            <a:off x="1260619" y="98857"/>
            <a:ext cx="993121" cy="3354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8" name="文本框 37">
            <a:extLst>
              <a:ext uri="{FF2B5EF4-FFF2-40B4-BE49-F238E27FC236}">
                <a16:creationId xmlns="" xmlns:a16="http://schemas.microsoft.com/office/drawing/2014/main" id="{E11B8912-1D9D-4C89-A154-4E487D4CEB95}"/>
              </a:ext>
            </a:extLst>
          </p:cNvPr>
          <p:cNvSpPr txBox="1"/>
          <p:nvPr/>
        </p:nvSpPr>
        <p:spPr>
          <a:xfrm>
            <a:off x="1218334" y="92794"/>
            <a:ext cx="1547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rgbClr val="6666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需求分析</a:t>
            </a:r>
            <a:endParaRPr lang="zh-HK" altLang="en-US" sz="1600" dirty="0"/>
          </a:p>
        </p:txBody>
      </p:sp>
      <p:sp>
        <p:nvSpPr>
          <p:cNvPr id="39" name="文本框 38">
            <a:extLst>
              <a:ext uri="{FF2B5EF4-FFF2-40B4-BE49-F238E27FC236}">
                <a16:creationId xmlns="" xmlns:a16="http://schemas.microsoft.com/office/drawing/2014/main" id="{1B25C685-37FB-458C-8A4E-E61BF97594AD}"/>
              </a:ext>
            </a:extLst>
          </p:cNvPr>
          <p:cNvSpPr txBox="1"/>
          <p:nvPr/>
        </p:nvSpPr>
        <p:spPr>
          <a:xfrm>
            <a:off x="-24006" y="87921"/>
            <a:ext cx="14402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可行性分析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="" xmlns:a16="http://schemas.microsoft.com/office/drawing/2014/main" id="{200E5A20-706A-41E1-B8B5-FB1BC4EB85CE}"/>
              </a:ext>
            </a:extLst>
          </p:cNvPr>
          <p:cNvSpPr txBox="1"/>
          <p:nvPr/>
        </p:nvSpPr>
        <p:spPr>
          <a:xfrm>
            <a:off x="2283881" y="87921"/>
            <a:ext cx="1295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总体设计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="" xmlns:a16="http://schemas.microsoft.com/office/drawing/2014/main" id="{3EA4A52A-1190-4CA2-A430-8DE59A60E579}"/>
              </a:ext>
            </a:extLst>
          </p:cNvPr>
          <p:cNvSpPr txBox="1"/>
          <p:nvPr/>
        </p:nvSpPr>
        <p:spPr>
          <a:xfrm>
            <a:off x="3323889" y="87921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详细设计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42" name="直接连接符 41">
            <a:extLst>
              <a:ext uri="{FF2B5EF4-FFF2-40B4-BE49-F238E27FC236}">
                <a16:creationId xmlns="" xmlns:a16="http://schemas.microsoft.com/office/drawing/2014/main" id="{3E442D88-A409-4052-B926-4A7D44F12C60}"/>
              </a:ext>
            </a:extLst>
          </p:cNvPr>
          <p:cNvCxnSpPr/>
          <p:nvPr/>
        </p:nvCxnSpPr>
        <p:spPr>
          <a:xfrm>
            <a:off x="1197416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>
            <a:extLst>
              <a:ext uri="{FF2B5EF4-FFF2-40B4-BE49-F238E27FC236}">
                <a16:creationId xmlns="" xmlns:a16="http://schemas.microsoft.com/office/drawing/2014/main" id="{DA6540ED-13E8-4837-A2C1-08D92FF899C9}"/>
              </a:ext>
            </a:extLst>
          </p:cNvPr>
          <p:cNvCxnSpPr/>
          <p:nvPr/>
        </p:nvCxnSpPr>
        <p:spPr>
          <a:xfrm>
            <a:off x="2349121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>
            <a:extLst>
              <a:ext uri="{FF2B5EF4-FFF2-40B4-BE49-F238E27FC236}">
                <a16:creationId xmlns="" xmlns:a16="http://schemas.microsoft.com/office/drawing/2014/main" id="{A31BA6AA-2058-4AD8-84E5-66EFDCEAD01B}"/>
              </a:ext>
            </a:extLst>
          </p:cNvPr>
          <p:cNvCxnSpPr/>
          <p:nvPr/>
        </p:nvCxnSpPr>
        <p:spPr>
          <a:xfrm>
            <a:off x="3366207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文本框 44">
            <a:extLst>
              <a:ext uri="{FF2B5EF4-FFF2-40B4-BE49-F238E27FC236}">
                <a16:creationId xmlns="" xmlns:a16="http://schemas.microsoft.com/office/drawing/2014/main" id="{8C9FBB48-3291-4255-945C-FF205699A862}"/>
              </a:ext>
            </a:extLst>
          </p:cNvPr>
          <p:cNvSpPr txBox="1"/>
          <p:nvPr/>
        </p:nvSpPr>
        <p:spPr>
          <a:xfrm>
            <a:off x="4424983" y="90797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代码规范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="" xmlns:a16="http://schemas.microsoft.com/office/drawing/2014/main" id="{25A82836-2B38-45D7-96C0-F3D2083ED848}"/>
              </a:ext>
            </a:extLst>
          </p:cNvPr>
          <p:cNvSpPr txBox="1"/>
          <p:nvPr/>
        </p:nvSpPr>
        <p:spPr>
          <a:xfrm>
            <a:off x="5517858" y="87921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测试文档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47" name="直接连接符 46">
            <a:extLst>
              <a:ext uri="{FF2B5EF4-FFF2-40B4-BE49-F238E27FC236}">
                <a16:creationId xmlns="" xmlns:a16="http://schemas.microsoft.com/office/drawing/2014/main" id="{1A654B8C-2187-4A4C-9A7B-1F1D9601D43A}"/>
              </a:ext>
            </a:extLst>
          </p:cNvPr>
          <p:cNvCxnSpPr/>
          <p:nvPr/>
        </p:nvCxnSpPr>
        <p:spPr>
          <a:xfrm>
            <a:off x="4422531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>
            <a:extLst>
              <a:ext uri="{FF2B5EF4-FFF2-40B4-BE49-F238E27FC236}">
                <a16:creationId xmlns="" xmlns:a16="http://schemas.microsoft.com/office/drawing/2014/main" id="{680D62E6-EC45-4993-9287-0AAE96152F4A}"/>
              </a:ext>
            </a:extLst>
          </p:cNvPr>
          <p:cNvCxnSpPr/>
          <p:nvPr/>
        </p:nvCxnSpPr>
        <p:spPr>
          <a:xfrm>
            <a:off x="5524284" y="91032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>
            <a:extLst>
              <a:ext uri="{FF2B5EF4-FFF2-40B4-BE49-F238E27FC236}">
                <a16:creationId xmlns="" xmlns:a16="http://schemas.microsoft.com/office/drawing/2014/main" id="{155AB319-8360-44DD-B686-F2FC51640ABC}"/>
              </a:ext>
            </a:extLst>
          </p:cNvPr>
          <p:cNvCxnSpPr/>
          <p:nvPr/>
        </p:nvCxnSpPr>
        <p:spPr>
          <a:xfrm>
            <a:off x="6644350" y="72322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文本框 49">
            <a:extLst>
              <a:ext uri="{FF2B5EF4-FFF2-40B4-BE49-F238E27FC236}">
                <a16:creationId xmlns="" xmlns:a16="http://schemas.microsoft.com/office/drawing/2014/main" id="{E2269B5A-AE5D-4A7F-B344-A584D6CA5F4F}"/>
              </a:ext>
            </a:extLst>
          </p:cNvPr>
          <p:cNvSpPr txBox="1"/>
          <p:nvPr/>
        </p:nvSpPr>
        <p:spPr>
          <a:xfrm>
            <a:off x="6656297" y="98857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用户手册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51" name="直接连接符 50">
            <a:extLst>
              <a:ext uri="{FF2B5EF4-FFF2-40B4-BE49-F238E27FC236}">
                <a16:creationId xmlns="" xmlns:a16="http://schemas.microsoft.com/office/drawing/2014/main" id="{C2765DF7-8D99-46A1-AFDF-2E4DFAACDCEB}"/>
              </a:ext>
            </a:extLst>
          </p:cNvPr>
          <p:cNvCxnSpPr/>
          <p:nvPr/>
        </p:nvCxnSpPr>
        <p:spPr>
          <a:xfrm>
            <a:off x="7789569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文本框 51">
            <a:extLst>
              <a:ext uri="{FF2B5EF4-FFF2-40B4-BE49-F238E27FC236}">
                <a16:creationId xmlns="" xmlns:a16="http://schemas.microsoft.com/office/drawing/2014/main" id="{EAAF5784-C90E-4850-B0E0-17DCF1BDB5E3}"/>
              </a:ext>
            </a:extLst>
          </p:cNvPr>
          <p:cNvSpPr txBox="1"/>
          <p:nvPr/>
        </p:nvSpPr>
        <p:spPr>
          <a:xfrm>
            <a:off x="7868720" y="91800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程序清单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60964587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302116" y="728422"/>
            <a:ext cx="3078126" cy="839380"/>
          </a:xfrm>
          <a:prstGeom prst="roundRect">
            <a:avLst/>
          </a:prstGeom>
          <a:solidFill>
            <a:srgbClr val="E74E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学生</a:t>
            </a:r>
            <a:r>
              <a:rPr lang="zh-CN" altLang="en-US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用户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代表</a:t>
            </a:r>
          </a:p>
        </p:txBody>
      </p:sp>
      <p:sp>
        <p:nvSpPr>
          <p:cNvPr id="36" name="矩形 35">
            <a:extLst>
              <a:ext uri="{FF2B5EF4-FFF2-40B4-BE49-F238E27FC236}">
                <a16:creationId xmlns="" xmlns:a16="http://schemas.microsoft.com/office/drawing/2014/main" id="{552C5C89-2C94-4633-AA8E-EE55ABE1BDB7}"/>
              </a:ext>
            </a:extLst>
          </p:cNvPr>
          <p:cNvSpPr/>
          <p:nvPr/>
        </p:nvSpPr>
        <p:spPr>
          <a:xfrm>
            <a:off x="25227" y="-8878"/>
            <a:ext cx="9144000" cy="541538"/>
          </a:xfrm>
          <a:prstGeom prst="rect">
            <a:avLst/>
          </a:prstGeom>
          <a:solidFill>
            <a:srgbClr val="E74E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7" name="矩形 36">
            <a:extLst>
              <a:ext uri="{FF2B5EF4-FFF2-40B4-BE49-F238E27FC236}">
                <a16:creationId xmlns="" xmlns:a16="http://schemas.microsoft.com/office/drawing/2014/main" id="{BF400EB0-2811-4712-B196-32CA386D56B0}"/>
              </a:ext>
            </a:extLst>
          </p:cNvPr>
          <p:cNvSpPr/>
          <p:nvPr/>
        </p:nvSpPr>
        <p:spPr>
          <a:xfrm>
            <a:off x="1260619" y="98857"/>
            <a:ext cx="993121" cy="3354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8" name="文本框 37">
            <a:extLst>
              <a:ext uri="{FF2B5EF4-FFF2-40B4-BE49-F238E27FC236}">
                <a16:creationId xmlns="" xmlns:a16="http://schemas.microsoft.com/office/drawing/2014/main" id="{E11B8912-1D9D-4C89-A154-4E487D4CEB95}"/>
              </a:ext>
            </a:extLst>
          </p:cNvPr>
          <p:cNvSpPr txBox="1"/>
          <p:nvPr/>
        </p:nvSpPr>
        <p:spPr>
          <a:xfrm>
            <a:off x="1218334" y="92794"/>
            <a:ext cx="1547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rgbClr val="6666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需求分析</a:t>
            </a:r>
            <a:endParaRPr lang="zh-HK" altLang="en-US" sz="1600" dirty="0"/>
          </a:p>
        </p:txBody>
      </p:sp>
      <p:sp>
        <p:nvSpPr>
          <p:cNvPr id="39" name="文本框 38">
            <a:extLst>
              <a:ext uri="{FF2B5EF4-FFF2-40B4-BE49-F238E27FC236}">
                <a16:creationId xmlns="" xmlns:a16="http://schemas.microsoft.com/office/drawing/2014/main" id="{1B25C685-37FB-458C-8A4E-E61BF97594AD}"/>
              </a:ext>
            </a:extLst>
          </p:cNvPr>
          <p:cNvSpPr txBox="1"/>
          <p:nvPr/>
        </p:nvSpPr>
        <p:spPr>
          <a:xfrm>
            <a:off x="-24006" y="87921"/>
            <a:ext cx="14402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可行性分析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="" xmlns:a16="http://schemas.microsoft.com/office/drawing/2014/main" id="{200E5A20-706A-41E1-B8B5-FB1BC4EB85CE}"/>
              </a:ext>
            </a:extLst>
          </p:cNvPr>
          <p:cNvSpPr txBox="1"/>
          <p:nvPr/>
        </p:nvSpPr>
        <p:spPr>
          <a:xfrm>
            <a:off x="2283881" y="87921"/>
            <a:ext cx="1295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总体设计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="" xmlns:a16="http://schemas.microsoft.com/office/drawing/2014/main" id="{3EA4A52A-1190-4CA2-A430-8DE59A60E579}"/>
              </a:ext>
            </a:extLst>
          </p:cNvPr>
          <p:cNvSpPr txBox="1"/>
          <p:nvPr/>
        </p:nvSpPr>
        <p:spPr>
          <a:xfrm>
            <a:off x="3323889" y="87921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详细设计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42" name="直接连接符 41">
            <a:extLst>
              <a:ext uri="{FF2B5EF4-FFF2-40B4-BE49-F238E27FC236}">
                <a16:creationId xmlns="" xmlns:a16="http://schemas.microsoft.com/office/drawing/2014/main" id="{3E442D88-A409-4052-B926-4A7D44F12C60}"/>
              </a:ext>
            </a:extLst>
          </p:cNvPr>
          <p:cNvCxnSpPr/>
          <p:nvPr/>
        </p:nvCxnSpPr>
        <p:spPr>
          <a:xfrm>
            <a:off x="1197416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>
            <a:extLst>
              <a:ext uri="{FF2B5EF4-FFF2-40B4-BE49-F238E27FC236}">
                <a16:creationId xmlns="" xmlns:a16="http://schemas.microsoft.com/office/drawing/2014/main" id="{DA6540ED-13E8-4837-A2C1-08D92FF899C9}"/>
              </a:ext>
            </a:extLst>
          </p:cNvPr>
          <p:cNvCxnSpPr/>
          <p:nvPr/>
        </p:nvCxnSpPr>
        <p:spPr>
          <a:xfrm>
            <a:off x="2349121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>
            <a:extLst>
              <a:ext uri="{FF2B5EF4-FFF2-40B4-BE49-F238E27FC236}">
                <a16:creationId xmlns="" xmlns:a16="http://schemas.microsoft.com/office/drawing/2014/main" id="{A31BA6AA-2058-4AD8-84E5-66EFDCEAD01B}"/>
              </a:ext>
            </a:extLst>
          </p:cNvPr>
          <p:cNvCxnSpPr/>
          <p:nvPr/>
        </p:nvCxnSpPr>
        <p:spPr>
          <a:xfrm>
            <a:off x="3366207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文本框 44">
            <a:extLst>
              <a:ext uri="{FF2B5EF4-FFF2-40B4-BE49-F238E27FC236}">
                <a16:creationId xmlns="" xmlns:a16="http://schemas.microsoft.com/office/drawing/2014/main" id="{8C9FBB48-3291-4255-945C-FF205699A862}"/>
              </a:ext>
            </a:extLst>
          </p:cNvPr>
          <p:cNvSpPr txBox="1"/>
          <p:nvPr/>
        </p:nvSpPr>
        <p:spPr>
          <a:xfrm>
            <a:off x="4424983" y="90797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代码规范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="" xmlns:a16="http://schemas.microsoft.com/office/drawing/2014/main" id="{25A82836-2B38-45D7-96C0-F3D2083ED848}"/>
              </a:ext>
            </a:extLst>
          </p:cNvPr>
          <p:cNvSpPr txBox="1"/>
          <p:nvPr/>
        </p:nvSpPr>
        <p:spPr>
          <a:xfrm>
            <a:off x="5517858" y="87921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测试文档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47" name="直接连接符 46">
            <a:extLst>
              <a:ext uri="{FF2B5EF4-FFF2-40B4-BE49-F238E27FC236}">
                <a16:creationId xmlns="" xmlns:a16="http://schemas.microsoft.com/office/drawing/2014/main" id="{1A654B8C-2187-4A4C-9A7B-1F1D9601D43A}"/>
              </a:ext>
            </a:extLst>
          </p:cNvPr>
          <p:cNvCxnSpPr/>
          <p:nvPr/>
        </p:nvCxnSpPr>
        <p:spPr>
          <a:xfrm>
            <a:off x="4422531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>
            <a:extLst>
              <a:ext uri="{FF2B5EF4-FFF2-40B4-BE49-F238E27FC236}">
                <a16:creationId xmlns="" xmlns:a16="http://schemas.microsoft.com/office/drawing/2014/main" id="{680D62E6-EC45-4993-9287-0AAE96152F4A}"/>
              </a:ext>
            </a:extLst>
          </p:cNvPr>
          <p:cNvCxnSpPr/>
          <p:nvPr/>
        </p:nvCxnSpPr>
        <p:spPr>
          <a:xfrm>
            <a:off x="5524284" y="91032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>
            <a:extLst>
              <a:ext uri="{FF2B5EF4-FFF2-40B4-BE49-F238E27FC236}">
                <a16:creationId xmlns="" xmlns:a16="http://schemas.microsoft.com/office/drawing/2014/main" id="{155AB319-8360-44DD-B686-F2FC51640ABC}"/>
              </a:ext>
            </a:extLst>
          </p:cNvPr>
          <p:cNvCxnSpPr/>
          <p:nvPr/>
        </p:nvCxnSpPr>
        <p:spPr>
          <a:xfrm>
            <a:off x="6644350" y="72322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文本框 49">
            <a:extLst>
              <a:ext uri="{FF2B5EF4-FFF2-40B4-BE49-F238E27FC236}">
                <a16:creationId xmlns="" xmlns:a16="http://schemas.microsoft.com/office/drawing/2014/main" id="{E2269B5A-AE5D-4A7F-B344-A584D6CA5F4F}"/>
              </a:ext>
            </a:extLst>
          </p:cNvPr>
          <p:cNvSpPr txBox="1"/>
          <p:nvPr/>
        </p:nvSpPr>
        <p:spPr>
          <a:xfrm>
            <a:off x="6656297" y="98857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用户手册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51" name="直接连接符 50">
            <a:extLst>
              <a:ext uri="{FF2B5EF4-FFF2-40B4-BE49-F238E27FC236}">
                <a16:creationId xmlns="" xmlns:a16="http://schemas.microsoft.com/office/drawing/2014/main" id="{C2765DF7-8D99-46A1-AFDF-2E4DFAACDCEB}"/>
              </a:ext>
            </a:extLst>
          </p:cNvPr>
          <p:cNvCxnSpPr/>
          <p:nvPr/>
        </p:nvCxnSpPr>
        <p:spPr>
          <a:xfrm>
            <a:off x="7789569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文本框 51">
            <a:extLst>
              <a:ext uri="{FF2B5EF4-FFF2-40B4-BE49-F238E27FC236}">
                <a16:creationId xmlns="" xmlns:a16="http://schemas.microsoft.com/office/drawing/2014/main" id="{EAAF5784-C90E-4850-B0E0-17DCF1BDB5E3}"/>
              </a:ext>
            </a:extLst>
          </p:cNvPr>
          <p:cNvSpPr txBox="1"/>
          <p:nvPr/>
        </p:nvSpPr>
        <p:spPr>
          <a:xfrm>
            <a:off x="7868720" y="91800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程序清单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42588" y="1716402"/>
            <a:ext cx="776391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pc="300" dirty="0">
                <a:latin typeface="黑体" panose="02010609060101010101" pitchFamily="49" charset="-122"/>
                <a:ea typeface="黑体" panose="02010609060101010101" pitchFamily="49" charset="-122"/>
              </a:rPr>
              <a:t>我们小组采访</a:t>
            </a:r>
            <a:r>
              <a:rPr lang="zh-CN" altLang="en-US" spc="3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了学生代表</a:t>
            </a:r>
            <a:r>
              <a:rPr lang="zh-CN" altLang="zh-CN" spc="3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，</a:t>
            </a:r>
            <a:r>
              <a:rPr lang="zh-CN" altLang="en-US" spc="3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杜潇天同学，我们通过对话的方式来了解学生层的用户需求，从学生角度来讲，一个校园新闻推送的软件可以有哪些功能。他也提出来许多建议，我们可以建立一个后台留言的功能，增加互动性，而且尽量</a:t>
            </a:r>
            <a:r>
              <a:rPr lang="en-US" altLang="zh-CN" spc="3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UI</a:t>
            </a:r>
            <a:r>
              <a:rPr lang="zh-CN" altLang="en-US" spc="3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界面做漂亮。</a:t>
            </a:r>
            <a:endParaRPr lang="zh-CN" altLang="en-US" spc="3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17994211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圆角矩形 18"/>
          <p:cNvSpPr/>
          <p:nvPr/>
        </p:nvSpPr>
        <p:spPr>
          <a:xfrm>
            <a:off x="419563" y="844069"/>
            <a:ext cx="2534855" cy="786035"/>
          </a:xfrm>
          <a:prstGeom prst="roundRect">
            <a:avLst/>
          </a:prstGeom>
          <a:solidFill>
            <a:srgbClr val="E74E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用户界面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="" xmlns:a16="http://schemas.microsoft.com/office/drawing/2014/main" id="{E33C27D4-7437-4126-8432-FFBC6A17CC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563" y="1630104"/>
            <a:ext cx="1796407" cy="346943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="" xmlns:a16="http://schemas.microsoft.com/office/drawing/2014/main" id="{95FB6F84-1491-4782-B1C0-8C702055AD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9121" y="1630104"/>
            <a:ext cx="1860498" cy="347025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="" xmlns:a16="http://schemas.microsoft.com/office/drawing/2014/main" id="{0A230D51-3557-45D5-897B-09E6A8E807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2531" y="1758158"/>
            <a:ext cx="1831692" cy="3438096"/>
          </a:xfrm>
          <a:prstGeom prst="rect">
            <a:avLst/>
          </a:prstGeom>
        </p:spPr>
      </p:pic>
      <p:sp>
        <p:nvSpPr>
          <p:cNvPr id="32" name="矩形 31">
            <a:extLst>
              <a:ext uri="{FF2B5EF4-FFF2-40B4-BE49-F238E27FC236}">
                <a16:creationId xmlns="" xmlns:a16="http://schemas.microsoft.com/office/drawing/2014/main" id="{F4A9680A-302C-45AA-91F3-DBCBC3FF7254}"/>
              </a:ext>
            </a:extLst>
          </p:cNvPr>
          <p:cNvSpPr/>
          <p:nvPr/>
        </p:nvSpPr>
        <p:spPr>
          <a:xfrm>
            <a:off x="25227" y="-8878"/>
            <a:ext cx="9144000" cy="541538"/>
          </a:xfrm>
          <a:prstGeom prst="rect">
            <a:avLst/>
          </a:prstGeom>
          <a:solidFill>
            <a:srgbClr val="E74E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3" name="矩形 32">
            <a:extLst>
              <a:ext uri="{FF2B5EF4-FFF2-40B4-BE49-F238E27FC236}">
                <a16:creationId xmlns="" xmlns:a16="http://schemas.microsoft.com/office/drawing/2014/main" id="{F30393BB-B8C0-4A42-B3BF-E4561DD1F0DC}"/>
              </a:ext>
            </a:extLst>
          </p:cNvPr>
          <p:cNvSpPr/>
          <p:nvPr/>
        </p:nvSpPr>
        <p:spPr>
          <a:xfrm>
            <a:off x="1260619" y="98857"/>
            <a:ext cx="993121" cy="3354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4" name="文本框 33">
            <a:extLst>
              <a:ext uri="{FF2B5EF4-FFF2-40B4-BE49-F238E27FC236}">
                <a16:creationId xmlns="" xmlns:a16="http://schemas.microsoft.com/office/drawing/2014/main" id="{71E5B01C-F321-436B-9213-E796881E2CF7}"/>
              </a:ext>
            </a:extLst>
          </p:cNvPr>
          <p:cNvSpPr txBox="1"/>
          <p:nvPr/>
        </p:nvSpPr>
        <p:spPr>
          <a:xfrm>
            <a:off x="1218334" y="92794"/>
            <a:ext cx="1547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rgbClr val="6666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需求分析</a:t>
            </a:r>
            <a:endParaRPr lang="zh-HK" altLang="en-US" sz="1600" dirty="0"/>
          </a:p>
        </p:txBody>
      </p:sp>
      <p:sp>
        <p:nvSpPr>
          <p:cNvPr id="35" name="文本框 34">
            <a:extLst>
              <a:ext uri="{FF2B5EF4-FFF2-40B4-BE49-F238E27FC236}">
                <a16:creationId xmlns="" xmlns:a16="http://schemas.microsoft.com/office/drawing/2014/main" id="{8EB53164-43DC-4D1B-8CCA-39D02B2BD10B}"/>
              </a:ext>
            </a:extLst>
          </p:cNvPr>
          <p:cNvSpPr txBox="1"/>
          <p:nvPr/>
        </p:nvSpPr>
        <p:spPr>
          <a:xfrm>
            <a:off x="-24006" y="87921"/>
            <a:ext cx="14402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可行性分析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="" xmlns:a16="http://schemas.microsoft.com/office/drawing/2014/main" id="{49A55D1C-0E86-40FA-989F-4A65808B75D6}"/>
              </a:ext>
            </a:extLst>
          </p:cNvPr>
          <p:cNvSpPr txBox="1"/>
          <p:nvPr/>
        </p:nvSpPr>
        <p:spPr>
          <a:xfrm>
            <a:off x="2283881" y="87921"/>
            <a:ext cx="1295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总体设计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="" xmlns:a16="http://schemas.microsoft.com/office/drawing/2014/main" id="{4A1AA135-62B4-4EC2-8E66-FD2BF5577DB3}"/>
              </a:ext>
            </a:extLst>
          </p:cNvPr>
          <p:cNvSpPr txBox="1"/>
          <p:nvPr/>
        </p:nvSpPr>
        <p:spPr>
          <a:xfrm>
            <a:off x="3323889" y="87921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详细设计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38" name="直接连接符 37">
            <a:extLst>
              <a:ext uri="{FF2B5EF4-FFF2-40B4-BE49-F238E27FC236}">
                <a16:creationId xmlns="" xmlns:a16="http://schemas.microsoft.com/office/drawing/2014/main" id="{75CAB5C8-E285-43FF-B2EF-09607A1E050D}"/>
              </a:ext>
            </a:extLst>
          </p:cNvPr>
          <p:cNvCxnSpPr/>
          <p:nvPr/>
        </p:nvCxnSpPr>
        <p:spPr>
          <a:xfrm>
            <a:off x="1197416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>
            <a:extLst>
              <a:ext uri="{FF2B5EF4-FFF2-40B4-BE49-F238E27FC236}">
                <a16:creationId xmlns="" xmlns:a16="http://schemas.microsoft.com/office/drawing/2014/main" id="{2EFECA68-E049-4B33-B56F-C66A5449E6F0}"/>
              </a:ext>
            </a:extLst>
          </p:cNvPr>
          <p:cNvCxnSpPr/>
          <p:nvPr/>
        </p:nvCxnSpPr>
        <p:spPr>
          <a:xfrm>
            <a:off x="2349121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>
            <a:extLst>
              <a:ext uri="{FF2B5EF4-FFF2-40B4-BE49-F238E27FC236}">
                <a16:creationId xmlns="" xmlns:a16="http://schemas.microsoft.com/office/drawing/2014/main" id="{9D285080-FACE-47CD-9473-EDD280F5CE32}"/>
              </a:ext>
            </a:extLst>
          </p:cNvPr>
          <p:cNvCxnSpPr/>
          <p:nvPr/>
        </p:nvCxnSpPr>
        <p:spPr>
          <a:xfrm>
            <a:off x="3366207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本框 40">
            <a:extLst>
              <a:ext uri="{FF2B5EF4-FFF2-40B4-BE49-F238E27FC236}">
                <a16:creationId xmlns="" xmlns:a16="http://schemas.microsoft.com/office/drawing/2014/main" id="{A1FEF392-829F-45F7-82AA-CBE34DE7CB69}"/>
              </a:ext>
            </a:extLst>
          </p:cNvPr>
          <p:cNvSpPr txBox="1"/>
          <p:nvPr/>
        </p:nvSpPr>
        <p:spPr>
          <a:xfrm>
            <a:off x="4424983" y="90797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代码规范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="" xmlns:a16="http://schemas.microsoft.com/office/drawing/2014/main" id="{AA9ED623-F029-434D-A4F9-090477285B75}"/>
              </a:ext>
            </a:extLst>
          </p:cNvPr>
          <p:cNvSpPr txBox="1"/>
          <p:nvPr/>
        </p:nvSpPr>
        <p:spPr>
          <a:xfrm>
            <a:off x="5517858" y="87921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测试文档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43" name="直接连接符 42">
            <a:extLst>
              <a:ext uri="{FF2B5EF4-FFF2-40B4-BE49-F238E27FC236}">
                <a16:creationId xmlns="" xmlns:a16="http://schemas.microsoft.com/office/drawing/2014/main" id="{80603A0E-6E4E-4024-85DD-6577649A42DF}"/>
              </a:ext>
            </a:extLst>
          </p:cNvPr>
          <p:cNvCxnSpPr/>
          <p:nvPr/>
        </p:nvCxnSpPr>
        <p:spPr>
          <a:xfrm>
            <a:off x="4422531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>
            <a:extLst>
              <a:ext uri="{FF2B5EF4-FFF2-40B4-BE49-F238E27FC236}">
                <a16:creationId xmlns="" xmlns:a16="http://schemas.microsoft.com/office/drawing/2014/main" id="{F5689BC8-2315-4337-8724-798D7D84324F}"/>
              </a:ext>
            </a:extLst>
          </p:cNvPr>
          <p:cNvCxnSpPr/>
          <p:nvPr/>
        </p:nvCxnSpPr>
        <p:spPr>
          <a:xfrm>
            <a:off x="5524284" y="91032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>
            <a:extLst>
              <a:ext uri="{FF2B5EF4-FFF2-40B4-BE49-F238E27FC236}">
                <a16:creationId xmlns="" xmlns:a16="http://schemas.microsoft.com/office/drawing/2014/main" id="{7D63C3C7-EC46-4219-8304-2E307110BABA}"/>
              </a:ext>
            </a:extLst>
          </p:cNvPr>
          <p:cNvCxnSpPr/>
          <p:nvPr/>
        </p:nvCxnSpPr>
        <p:spPr>
          <a:xfrm>
            <a:off x="6644350" y="72322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文本框 45">
            <a:extLst>
              <a:ext uri="{FF2B5EF4-FFF2-40B4-BE49-F238E27FC236}">
                <a16:creationId xmlns="" xmlns:a16="http://schemas.microsoft.com/office/drawing/2014/main" id="{45737004-1673-4C6B-A386-DF8370B9198B}"/>
              </a:ext>
            </a:extLst>
          </p:cNvPr>
          <p:cNvSpPr txBox="1"/>
          <p:nvPr/>
        </p:nvSpPr>
        <p:spPr>
          <a:xfrm>
            <a:off x="6656297" y="98857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用户手册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47" name="直接连接符 46">
            <a:extLst>
              <a:ext uri="{FF2B5EF4-FFF2-40B4-BE49-F238E27FC236}">
                <a16:creationId xmlns="" xmlns:a16="http://schemas.microsoft.com/office/drawing/2014/main" id="{9BA2A5AC-710A-48CA-A4F7-395898572510}"/>
              </a:ext>
            </a:extLst>
          </p:cNvPr>
          <p:cNvCxnSpPr/>
          <p:nvPr/>
        </p:nvCxnSpPr>
        <p:spPr>
          <a:xfrm>
            <a:off x="7789569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文本框 47">
            <a:extLst>
              <a:ext uri="{FF2B5EF4-FFF2-40B4-BE49-F238E27FC236}">
                <a16:creationId xmlns="" xmlns:a16="http://schemas.microsoft.com/office/drawing/2014/main" id="{1577C862-AB83-4A08-A236-6CE85F2DAB8E}"/>
              </a:ext>
            </a:extLst>
          </p:cNvPr>
          <p:cNvSpPr txBox="1"/>
          <p:nvPr/>
        </p:nvSpPr>
        <p:spPr>
          <a:xfrm>
            <a:off x="7868720" y="91800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程序清单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69084640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圆角矩形 18"/>
          <p:cNvSpPr/>
          <p:nvPr/>
        </p:nvSpPr>
        <p:spPr>
          <a:xfrm>
            <a:off x="419563" y="844069"/>
            <a:ext cx="2534855" cy="786035"/>
          </a:xfrm>
          <a:prstGeom prst="roundRect">
            <a:avLst/>
          </a:prstGeom>
          <a:solidFill>
            <a:srgbClr val="E74E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用户界面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="" xmlns:a16="http://schemas.microsoft.com/office/drawing/2014/main" id="{FD8EC1E3-5728-4254-98CF-250AE34402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255" y="1630104"/>
            <a:ext cx="1984726" cy="361890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="" xmlns:a16="http://schemas.microsoft.com/office/drawing/2014/main" id="{703EB58E-E49F-4F08-ABB6-CDF104F7AD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1610" y="1584503"/>
            <a:ext cx="1920921" cy="362201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="" xmlns:a16="http://schemas.microsoft.com/office/drawing/2014/main" id="{CC6566CE-7DF1-4A70-BC8D-A8600FFC5F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7514" y="1563255"/>
            <a:ext cx="1984274" cy="3664505"/>
          </a:xfrm>
          <a:prstGeom prst="rect">
            <a:avLst/>
          </a:prstGeom>
        </p:spPr>
      </p:pic>
      <p:sp>
        <p:nvSpPr>
          <p:cNvPr id="32" name="矩形 31">
            <a:extLst>
              <a:ext uri="{FF2B5EF4-FFF2-40B4-BE49-F238E27FC236}">
                <a16:creationId xmlns="" xmlns:a16="http://schemas.microsoft.com/office/drawing/2014/main" id="{E84783C9-9EC5-47DA-B331-A66E48CF2680}"/>
              </a:ext>
            </a:extLst>
          </p:cNvPr>
          <p:cNvSpPr/>
          <p:nvPr/>
        </p:nvSpPr>
        <p:spPr>
          <a:xfrm>
            <a:off x="25227" y="-8878"/>
            <a:ext cx="9144000" cy="541538"/>
          </a:xfrm>
          <a:prstGeom prst="rect">
            <a:avLst/>
          </a:prstGeom>
          <a:solidFill>
            <a:srgbClr val="E74E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3" name="矩形 32">
            <a:extLst>
              <a:ext uri="{FF2B5EF4-FFF2-40B4-BE49-F238E27FC236}">
                <a16:creationId xmlns="" xmlns:a16="http://schemas.microsoft.com/office/drawing/2014/main" id="{F6B2C62B-BABA-4DB2-AA13-04391A9B427B}"/>
              </a:ext>
            </a:extLst>
          </p:cNvPr>
          <p:cNvSpPr/>
          <p:nvPr/>
        </p:nvSpPr>
        <p:spPr>
          <a:xfrm>
            <a:off x="1260619" y="98857"/>
            <a:ext cx="993121" cy="3354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4" name="文本框 33">
            <a:extLst>
              <a:ext uri="{FF2B5EF4-FFF2-40B4-BE49-F238E27FC236}">
                <a16:creationId xmlns="" xmlns:a16="http://schemas.microsoft.com/office/drawing/2014/main" id="{CFED7EFF-B95E-409D-B682-291FE02EC1A9}"/>
              </a:ext>
            </a:extLst>
          </p:cNvPr>
          <p:cNvSpPr txBox="1"/>
          <p:nvPr/>
        </p:nvSpPr>
        <p:spPr>
          <a:xfrm>
            <a:off x="1218334" y="92794"/>
            <a:ext cx="1547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rgbClr val="6666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需求分析</a:t>
            </a:r>
            <a:endParaRPr lang="zh-HK" altLang="en-US" sz="1600" dirty="0"/>
          </a:p>
        </p:txBody>
      </p:sp>
      <p:sp>
        <p:nvSpPr>
          <p:cNvPr id="35" name="文本框 34">
            <a:extLst>
              <a:ext uri="{FF2B5EF4-FFF2-40B4-BE49-F238E27FC236}">
                <a16:creationId xmlns="" xmlns:a16="http://schemas.microsoft.com/office/drawing/2014/main" id="{C33897CE-B203-47BD-9FE8-714059C0F7F0}"/>
              </a:ext>
            </a:extLst>
          </p:cNvPr>
          <p:cNvSpPr txBox="1"/>
          <p:nvPr/>
        </p:nvSpPr>
        <p:spPr>
          <a:xfrm>
            <a:off x="-24006" y="87921"/>
            <a:ext cx="14402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可行性分析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="" xmlns:a16="http://schemas.microsoft.com/office/drawing/2014/main" id="{2798FC16-C8F9-4DCA-BFD0-6E195389D10C}"/>
              </a:ext>
            </a:extLst>
          </p:cNvPr>
          <p:cNvSpPr txBox="1"/>
          <p:nvPr/>
        </p:nvSpPr>
        <p:spPr>
          <a:xfrm>
            <a:off x="2283881" y="87921"/>
            <a:ext cx="1295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总体设计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="" xmlns:a16="http://schemas.microsoft.com/office/drawing/2014/main" id="{71451C31-3E70-47D0-A135-9CBBBBA91627}"/>
              </a:ext>
            </a:extLst>
          </p:cNvPr>
          <p:cNvSpPr txBox="1"/>
          <p:nvPr/>
        </p:nvSpPr>
        <p:spPr>
          <a:xfrm>
            <a:off x="3323889" y="87921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详细设计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38" name="直接连接符 37">
            <a:extLst>
              <a:ext uri="{FF2B5EF4-FFF2-40B4-BE49-F238E27FC236}">
                <a16:creationId xmlns="" xmlns:a16="http://schemas.microsoft.com/office/drawing/2014/main" id="{942B530A-78A0-4C63-BE60-AF966A501624}"/>
              </a:ext>
            </a:extLst>
          </p:cNvPr>
          <p:cNvCxnSpPr/>
          <p:nvPr/>
        </p:nvCxnSpPr>
        <p:spPr>
          <a:xfrm>
            <a:off x="1197416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>
            <a:extLst>
              <a:ext uri="{FF2B5EF4-FFF2-40B4-BE49-F238E27FC236}">
                <a16:creationId xmlns="" xmlns:a16="http://schemas.microsoft.com/office/drawing/2014/main" id="{3AC9553F-C460-4385-BFA1-74AD0D685AF2}"/>
              </a:ext>
            </a:extLst>
          </p:cNvPr>
          <p:cNvCxnSpPr/>
          <p:nvPr/>
        </p:nvCxnSpPr>
        <p:spPr>
          <a:xfrm>
            <a:off x="2349121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>
            <a:extLst>
              <a:ext uri="{FF2B5EF4-FFF2-40B4-BE49-F238E27FC236}">
                <a16:creationId xmlns="" xmlns:a16="http://schemas.microsoft.com/office/drawing/2014/main" id="{67A70B5E-F32E-4B96-8A6B-044CA329A4B3}"/>
              </a:ext>
            </a:extLst>
          </p:cNvPr>
          <p:cNvCxnSpPr/>
          <p:nvPr/>
        </p:nvCxnSpPr>
        <p:spPr>
          <a:xfrm>
            <a:off x="3366207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本框 40">
            <a:extLst>
              <a:ext uri="{FF2B5EF4-FFF2-40B4-BE49-F238E27FC236}">
                <a16:creationId xmlns="" xmlns:a16="http://schemas.microsoft.com/office/drawing/2014/main" id="{03916677-6617-470D-81B2-8A88BDD208F1}"/>
              </a:ext>
            </a:extLst>
          </p:cNvPr>
          <p:cNvSpPr txBox="1"/>
          <p:nvPr/>
        </p:nvSpPr>
        <p:spPr>
          <a:xfrm>
            <a:off x="4424983" y="90797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代码规范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="" xmlns:a16="http://schemas.microsoft.com/office/drawing/2014/main" id="{657FBF2F-53BD-431E-8E75-EE227DF60184}"/>
              </a:ext>
            </a:extLst>
          </p:cNvPr>
          <p:cNvSpPr txBox="1"/>
          <p:nvPr/>
        </p:nvSpPr>
        <p:spPr>
          <a:xfrm>
            <a:off x="5517858" y="87921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测试文档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43" name="直接连接符 42">
            <a:extLst>
              <a:ext uri="{FF2B5EF4-FFF2-40B4-BE49-F238E27FC236}">
                <a16:creationId xmlns="" xmlns:a16="http://schemas.microsoft.com/office/drawing/2014/main" id="{D4F0EE8F-37C7-4DEF-87F6-B07167814B2F}"/>
              </a:ext>
            </a:extLst>
          </p:cNvPr>
          <p:cNvCxnSpPr/>
          <p:nvPr/>
        </p:nvCxnSpPr>
        <p:spPr>
          <a:xfrm>
            <a:off x="4422531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>
            <a:extLst>
              <a:ext uri="{FF2B5EF4-FFF2-40B4-BE49-F238E27FC236}">
                <a16:creationId xmlns="" xmlns:a16="http://schemas.microsoft.com/office/drawing/2014/main" id="{0C64C35A-7920-4299-A57D-AA4B5C900BD5}"/>
              </a:ext>
            </a:extLst>
          </p:cNvPr>
          <p:cNvCxnSpPr/>
          <p:nvPr/>
        </p:nvCxnSpPr>
        <p:spPr>
          <a:xfrm>
            <a:off x="5524284" y="91032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>
            <a:extLst>
              <a:ext uri="{FF2B5EF4-FFF2-40B4-BE49-F238E27FC236}">
                <a16:creationId xmlns="" xmlns:a16="http://schemas.microsoft.com/office/drawing/2014/main" id="{E1CBBD56-8771-4D71-85EF-0272860DC4FA}"/>
              </a:ext>
            </a:extLst>
          </p:cNvPr>
          <p:cNvCxnSpPr/>
          <p:nvPr/>
        </p:nvCxnSpPr>
        <p:spPr>
          <a:xfrm>
            <a:off x="6644350" y="72322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文本框 45">
            <a:extLst>
              <a:ext uri="{FF2B5EF4-FFF2-40B4-BE49-F238E27FC236}">
                <a16:creationId xmlns="" xmlns:a16="http://schemas.microsoft.com/office/drawing/2014/main" id="{418060B7-B37E-4A4F-BC12-A6A1AE677472}"/>
              </a:ext>
            </a:extLst>
          </p:cNvPr>
          <p:cNvSpPr txBox="1"/>
          <p:nvPr/>
        </p:nvSpPr>
        <p:spPr>
          <a:xfrm>
            <a:off x="6656297" y="98857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用户手册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47" name="直接连接符 46">
            <a:extLst>
              <a:ext uri="{FF2B5EF4-FFF2-40B4-BE49-F238E27FC236}">
                <a16:creationId xmlns="" xmlns:a16="http://schemas.microsoft.com/office/drawing/2014/main" id="{8C6CB97E-1DA5-4193-9F4A-D8A6F43AD7BD}"/>
              </a:ext>
            </a:extLst>
          </p:cNvPr>
          <p:cNvCxnSpPr/>
          <p:nvPr/>
        </p:nvCxnSpPr>
        <p:spPr>
          <a:xfrm>
            <a:off x="7789569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文本框 47">
            <a:extLst>
              <a:ext uri="{FF2B5EF4-FFF2-40B4-BE49-F238E27FC236}">
                <a16:creationId xmlns="" xmlns:a16="http://schemas.microsoft.com/office/drawing/2014/main" id="{33A1309C-BEDE-4E1D-8291-135D27BF8D8C}"/>
              </a:ext>
            </a:extLst>
          </p:cNvPr>
          <p:cNvSpPr txBox="1"/>
          <p:nvPr/>
        </p:nvSpPr>
        <p:spPr>
          <a:xfrm>
            <a:off x="7868720" y="91800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程序清单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48773068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圆角矩形 18"/>
          <p:cNvSpPr/>
          <p:nvPr/>
        </p:nvSpPr>
        <p:spPr>
          <a:xfrm>
            <a:off x="419563" y="844069"/>
            <a:ext cx="2534855" cy="786035"/>
          </a:xfrm>
          <a:prstGeom prst="roundRect">
            <a:avLst/>
          </a:prstGeom>
          <a:solidFill>
            <a:srgbClr val="E74E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用户界面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="" xmlns:a16="http://schemas.microsoft.com/office/drawing/2014/main" id="{E23F5FB0-EBC0-4873-AF88-9828D379A5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564" y="1737135"/>
            <a:ext cx="3607771" cy="3371196"/>
          </a:xfrm>
          <a:prstGeom prst="rect">
            <a:avLst/>
          </a:prstGeom>
        </p:spPr>
      </p:pic>
      <p:sp>
        <p:nvSpPr>
          <p:cNvPr id="30" name="矩形 29">
            <a:extLst>
              <a:ext uri="{FF2B5EF4-FFF2-40B4-BE49-F238E27FC236}">
                <a16:creationId xmlns="" xmlns:a16="http://schemas.microsoft.com/office/drawing/2014/main" id="{B137EF06-868B-4CE9-9870-35AFC2B5AE98}"/>
              </a:ext>
            </a:extLst>
          </p:cNvPr>
          <p:cNvSpPr/>
          <p:nvPr/>
        </p:nvSpPr>
        <p:spPr>
          <a:xfrm>
            <a:off x="25227" y="-8878"/>
            <a:ext cx="9144000" cy="541538"/>
          </a:xfrm>
          <a:prstGeom prst="rect">
            <a:avLst/>
          </a:prstGeom>
          <a:solidFill>
            <a:srgbClr val="E74E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1" name="矩形 30">
            <a:extLst>
              <a:ext uri="{FF2B5EF4-FFF2-40B4-BE49-F238E27FC236}">
                <a16:creationId xmlns="" xmlns:a16="http://schemas.microsoft.com/office/drawing/2014/main" id="{4D224561-6C44-4622-B89A-3BF7A32F4ADC}"/>
              </a:ext>
            </a:extLst>
          </p:cNvPr>
          <p:cNvSpPr/>
          <p:nvPr/>
        </p:nvSpPr>
        <p:spPr>
          <a:xfrm>
            <a:off x="1260619" y="98857"/>
            <a:ext cx="993121" cy="3354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2" name="文本框 31">
            <a:extLst>
              <a:ext uri="{FF2B5EF4-FFF2-40B4-BE49-F238E27FC236}">
                <a16:creationId xmlns="" xmlns:a16="http://schemas.microsoft.com/office/drawing/2014/main" id="{A1E55F04-1A6F-4F12-ADD7-58C23DC45BFF}"/>
              </a:ext>
            </a:extLst>
          </p:cNvPr>
          <p:cNvSpPr txBox="1"/>
          <p:nvPr/>
        </p:nvSpPr>
        <p:spPr>
          <a:xfrm>
            <a:off x="1218334" y="92794"/>
            <a:ext cx="1547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rgbClr val="6666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需求分析</a:t>
            </a:r>
            <a:endParaRPr lang="zh-HK" altLang="en-US" sz="1600" dirty="0"/>
          </a:p>
        </p:txBody>
      </p:sp>
      <p:sp>
        <p:nvSpPr>
          <p:cNvPr id="33" name="文本框 32">
            <a:extLst>
              <a:ext uri="{FF2B5EF4-FFF2-40B4-BE49-F238E27FC236}">
                <a16:creationId xmlns="" xmlns:a16="http://schemas.microsoft.com/office/drawing/2014/main" id="{62D7D922-49BA-4659-9594-4B57685E4332}"/>
              </a:ext>
            </a:extLst>
          </p:cNvPr>
          <p:cNvSpPr txBox="1"/>
          <p:nvPr/>
        </p:nvSpPr>
        <p:spPr>
          <a:xfrm>
            <a:off x="-24006" y="87921"/>
            <a:ext cx="14402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可行性分析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="" xmlns:a16="http://schemas.microsoft.com/office/drawing/2014/main" id="{FC86F49B-BA27-41A8-9EAF-1253A51428B1}"/>
              </a:ext>
            </a:extLst>
          </p:cNvPr>
          <p:cNvSpPr txBox="1"/>
          <p:nvPr/>
        </p:nvSpPr>
        <p:spPr>
          <a:xfrm>
            <a:off x="2283881" y="87921"/>
            <a:ext cx="1295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总体设计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="" xmlns:a16="http://schemas.microsoft.com/office/drawing/2014/main" id="{7483CF06-B132-497C-BFCD-1C2197FAD8C3}"/>
              </a:ext>
            </a:extLst>
          </p:cNvPr>
          <p:cNvSpPr txBox="1"/>
          <p:nvPr/>
        </p:nvSpPr>
        <p:spPr>
          <a:xfrm>
            <a:off x="3323889" y="87921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详细设计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36" name="直接连接符 35">
            <a:extLst>
              <a:ext uri="{FF2B5EF4-FFF2-40B4-BE49-F238E27FC236}">
                <a16:creationId xmlns="" xmlns:a16="http://schemas.microsoft.com/office/drawing/2014/main" id="{E7355E38-5E77-4738-BE2E-D67529618A1F}"/>
              </a:ext>
            </a:extLst>
          </p:cNvPr>
          <p:cNvCxnSpPr/>
          <p:nvPr/>
        </p:nvCxnSpPr>
        <p:spPr>
          <a:xfrm>
            <a:off x="1197416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>
            <a:extLst>
              <a:ext uri="{FF2B5EF4-FFF2-40B4-BE49-F238E27FC236}">
                <a16:creationId xmlns="" xmlns:a16="http://schemas.microsoft.com/office/drawing/2014/main" id="{CF9CA502-68CC-4085-BE45-3DA9EC15828D}"/>
              </a:ext>
            </a:extLst>
          </p:cNvPr>
          <p:cNvCxnSpPr/>
          <p:nvPr/>
        </p:nvCxnSpPr>
        <p:spPr>
          <a:xfrm>
            <a:off x="2349121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>
            <a:extLst>
              <a:ext uri="{FF2B5EF4-FFF2-40B4-BE49-F238E27FC236}">
                <a16:creationId xmlns="" xmlns:a16="http://schemas.microsoft.com/office/drawing/2014/main" id="{53C5FD16-1739-4735-BA10-D060A2167EB9}"/>
              </a:ext>
            </a:extLst>
          </p:cNvPr>
          <p:cNvCxnSpPr/>
          <p:nvPr/>
        </p:nvCxnSpPr>
        <p:spPr>
          <a:xfrm>
            <a:off x="3366207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本框 38">
            <a:extLst>
              <a:ext uri="{FF2B5EF4-FFF2-40B4-BE49-F238E27FC236}">
                <a16:creationId xmlns="" xmlns:a16="http://schemas.microsoft.com/office/drawing/2014/main" id="{52407203-5761-407B-9F44-1550EDA47748}"/>
              </a:ext>
            </a:extLst>
          </p:cNvPr>
          <p:cNvSpPr txBox="1"/>
          <p:nvPr/>
        </p:nvSpPr>
        <p:spPr>
          <a:xfrm>
            <a:off x="4424983" y="90797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代码规范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="" xmlns:a16="http://schemas.microsoft.com/office/drawing/2014/main" id="{264093A3-A960-45E7-9C06-90E1BD5E12E9}"/>
              </a:ext>
            </a:extLst>
          </p:cNvPr>
          <p:cNvSpPr txBox="1"/>
          <p:nvPr/>
        </p:nvSpPr>
        <p:spPr>
          <a:xfrm>
            <a:off x="5517858" y="87921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测试文档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41" name="直接连接符 40">
            <a:extLst>
              <a:ext uri="{FF2B5EF4-FFF2-40B4-BE49-F238E27FC236}">
                <a16:creationId xmlns="" xmlns:a16="http://schemas.microsoft.com/office/drawing/2014/main" id="{7C3DF86D-348E-4A76-BD16-69EECB581557}"/>
              </a:ext>
            </a:extLst>
          </p:cNvPr>
          <p:cNvCxnSpPr/>
          <p:nvPr/>
        </p:nvCxnSpPr>
        <p:spPr>
          <a:xfrm>
            <a:off x="4422531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>
            <a:extLst>
              <a:ext uri="{FF2B5EF4-FFF2-40B4-BE49-F238E27FC236}">
                <a16:creationId xmlns="" xmlns:a16="http://schemas.microsoft.com/office/drawing/2014/main" id="{99262317-EAB6-4BC5-86A9-408102D38776}"/>
              </a:ext>
            </a:extLst>
          </p:cNvPr>
          <p:cNvCxnSpPr/>
          <p:nvPr/>
        </p:nvCxnSpPr>
        <p:spPr>
          <a:xfrm>
            <a:off x="5524284" y="91032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>
            <a:extLst>
              <a:ext uri="{FF2B5EF4-FFF2-40B4-BE49-F238E27FC236}">
                <a16:creationId xmlns="" xmlns:a16="http://schemas.microsoft.com/office/drawing/2014/main" id="{78ADFC13-D463-4644-B98D-B587E20DD584}"/>
              </a:ext>
            </a:extLst>
          </p:cNvPr>
          <p:cNvCxnSpPr/>
          <p:nvPr/>
        </p:nvCxnSpPr>
        <p:spPr>
          <a:xfrm>
            <a:off x="6644350" y="72322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文本框 43">
            <a:extLst>
              <a:ext uri="{FF2B5EF4-FFF2-40B4-BE49-F238E27FC236}">
                <a16:creationId xmlns="" xmlns:a16="http://schemas.microsoft.com/office/drawing/2014/main" id="{3EC711B4-FEDA-4F8F-AEAF-42DD95A2FEB1}"/>
              </a:ext>
            </a:extLst>
          </p:cNvPr>
          <p:cNvSpPr txBox="1"/>
          <p:nvPr/>
        </p:nvSpPr>
        <p:spPr>
          <a:xfrm>
            <a:off x="6656297" y="98857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用户手册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45" name="直接连接符 44">
            <a:extLst>
              <a:ext uri="{FF2B5EF4-FFF2-40B4-BE49-F238E27FC236}">
                <a16:creationId xmlns="" xmlns:a16="http://schemas.microsoft.com/office/drawing/2014/main" id="{911CE792-AE35-4BBE-8005-5360E621306C}"/>
              </a:ext>
            </a:extLst>
          </p:cNvPr>
          <p:cNvCxnSpPr/>
          <p:nvPr/>
        </p:nvCxnSpPr>
        <p:spPr>
          <a:xfrm>
            <a:off x="7789569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文本框 45">
            <a:extLst>
              <a:ext uri="{FF2B5EF4-FFF2-40B4-BE49-F238E27FC236}">
                <a16:creationId xmlns="" xmlns:a16="http://schemas.microsoft.com/office/drawing/2014/main" id="{56A478F1-BAED-42B9-80B4-D7C141EE46C9}"/>
              </a:ext>
            </a:extLst>
          </p:cNvPr>
          <p:cNvSpPr txBox="1"/>
          <p:nvPr/>
        </p:nvSpPr>
        <p:spPr>
          <a:xfrm>
            <a:off x="7868720" y="91800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程序清单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8890749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圆角矩形 18"/>
          <p:cNvSpPr/>
          <p:nvPr/>
        </p:nvSpPr>
        <p:spPr>
          <a:xfrm>
            <a:off x="419563" y="844069"/>
            <a:ext cx="2534855" cy="786035"/>
          </a:xfrm>
          <a:prstGeom prst="roundRect">
            <a:avLst/>
          </a:prstGeom>
          <a:solidFill>
            <a:srgbClr val="E74E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用户界面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="" xmlns:a16="http://schemas.microsoft.com/office/drawing/2014/main" id="{58408E28-5723-40F2-B78C-07EDFF1CC4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077" y="1768446"/>
            <a:ext cx="6039329" cy="3797085"/>
          </a:xfrm>
          <a:prstGeom prst="rect">
            <a:avLst/>
          </a:prstGeom>
        </p:spPr>
      </p:pic>
      <p:sp>
        <p:nvSpPr>
          <p:cNvPr id="30" name="矩形 29">
            <a:extLst>
              <a:ext uri="{FF2B5EF4-FFF2-40B4-BE49-F238E27FC236}">
                <a16:creationId xmlns="" xmlns:a16="http://schemas.microsoft.com/office/drawing/2014/main" id="{9AA1F5B6-25C3-48F3-8A5B-BA6890AEE272}"/>
              </a:ext>
            </a:extLst>
          </p:cNvPr>
          <p:cNvSpPr/>
          <p:nvPr/>
        </p:nvSpPr>
        <p:spPr>
          <a:xfrm>
            <a:off x="25227" y="-8878"/>
            <a:ext cx="9144000" cy="541538"/>
          </a:xfrm>
          <a:prstGeom prst="rect">
            <a:avLst/>
          </a:prstGeom>
          <a:solidFill>
            <a:srgbClr val="E74E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1" name="矩形 30">
            <a:extLst>
              <a:ext uri="{FF2B5EF4-FFF2-40B4-BE49-F238E27FC236}">
                <a16:creationId xmlns="" xmlns:a16="http://schemas.microsoft.com/office/drawing/2014/main" id="{F6FE7CEB-996E-41C5-85D0-186B9DCB3E0D}"/>
              </a:ext>
            </a:extLst>
          </p:cNvPr>
          <p:cNvSpPr/>
          <p:nvPr/>
        </p:nvSpPr>
        <p:spPr>
          <a:xfrm>
            <a:off x="1260619" y="98857"/>
            <a:ext cx="993121" cy="3354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2" name="文本框 31">
            <a:extLst>
              <a:ext uri="{FF2B5EF4-FFF2-40B4-BE49-F238E27FC236}">
                <a16:creationId xmlns="" xmlns:a16="http://schemas.microsoft.com/office/drawing/2014/main" id="{9D7AE2B6-89E2-4027-9DE5-A30A27F0E038}"/>
              </a:ext>
            </a:extLst>
          </p:cNvPr>
          <p:cNvSpPr txBox="1"/>
          <p:nvPr/>
        </p:nvSpPr>
        <p:spPr>
          <a:xfrm>
            <a:off x="1218334" y="92794"/>
            <a:ext cx="1547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rgbClr val="6666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需求分析</a:t>
            </a:r>
            <a:endParaRPr lang="zh-HK" altLang="en-US" sz="1600" dirty="0"/>
          </a:p>
        </p:txBody>
      </p:sp>
      <p:sp>
        <p:nvSpPr>
          <p:cNvPr id="33" name="文本框 32">
            <a:extLst>
              <a:ext uri="{FF2B5EF4-FFF2-40B4-BE49-F238E27FC236}">
                <a16:creationId xmlns="" xmlns:a16="http://schemas.microsoft.com/office/drawing/2014/main" id="{98475621-34A6-4F29-8E7A-784BFA573F90}"/>
              </a:ext>
            </a:extLst>
          </p:cNvPr>
          <p:cNvSpPr txBox="1"/>
          <p:nvPr/>
        </p:nvSpPr>
        <p:spPr>
          <a:xfrm>
            <a:off x="-24006" y="87921"/>
            <a:ext cx="14402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可行性分析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="" xmlns:a16="http://schemas.microsoft.com/office/drawing/2014/main" id="{3477C556-FDCA-49A0-87E1-8ACEEDD33125}"/>
              </a:ext>
            </a:extLst>
          </p:cNvPr>
          <p:cNvSpPr txBox="1"/>
          <p:nvPr/>
        </p:nvSpPr>
        <p:spPr>
          <a:xfrm>
            <a:off x="2283881" y="87921"/>
            <a:ext cx="1295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总体设计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="" xmlns:a16="http://schemas.microsoft.com/office/drawing/2014/main" id="{2F2C02B0-407D-4FEF-9FCE-0CF25E76E050}"/>
              </a:ext>
            </a:extLst>
          </p:cNvPr>
          <p:cNvSpPr txBox="1"/>
          <p:nvPr/>
        </p:nvSpPr>
        <p:spPr>
          <a:xfrm>
            <a:off x="3323889" y="87921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详细设计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36" name="直接连接符 35">
            <a:extLst>
              <a:ext uri="{FF2B5EF4-FFF2-40B4-BE49-F238E27FC236}">
                <a16:creationId xmlns="" xmlns:a16="http://schemas.microsoft.com/office/drawing/2014/main" id="{E4090270-6A09-4BED-95AA-51C1ECA3C8A5}"/>
              </a:ext>
            </a:extLst>
          </p:cNvPr>
          <p:cNvCxnSpPr/>
          <p:nvPr/>
        </p:nvCxnSpPr>
        <p:spPr>
          <a:xfrm>
            <a:off x="1197416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>
            <a:extLst>
              <a:ext uri="{FF2B5EF4-FFF2-40B4-BE49-F238E27FC236}">
                <a16:creationId xmlns="" xmlns:a16="http://schemas.microsoft.com/office/drawing/2014/main" id="{9E347FDA-CC88-4C0A-85A0-D6B702F39B23}"/>
              </a:ext>
            </a:extLst>
          </p:cNvPr>
          <p:cNvCxnSpPr/>
          <p:nvPr/>
        </p:nvCxnSpPr>
        <p:spPr>
          <a:xfrm>
            <a:off x="2349121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>
            <a:extLst>
              <a:ext uri="{FF2B5EF4-FFF2-40B4-BE49-F238E27FC236}">
                <a16:creationId xmlns="" xmlns:a16="http://schemas.microsoft.com/office/drawing/2014/main" id="{48F28765-8F86-4CE5-8EFB-A9EC71F225D9}"/>
              </a:ext>
            </a:extLst>
          </p:cNvPr>
          <p:cNvCxnSpPr/>
          <p:nvPr/>
        </p:nvCxnSpPr>
        <p:spPr>
          <a:xfrm>
            <a:off x="3366207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本框 38">
            <a:extLst>
              <a:ext uri="{FF2B5EF4-FFF2-40B4-BE49-F238E27FC236}">
                <a16:creationId xmlns="" xmlns:a16="http://schemas.microsoft.com/office/drawing/2014/main" id="{CF850A6A-813F-435D-A063-3DEB8F7EF2A5}"/>
              </a:ext>
            </a:extLst>
          </p:cNvPr>
          <p:cNvSpPr txBox="1"/>
          <p:nvPr/>
        </p:nvSpPr>
        <p:spPr>
          <a:xfrm>
            <a:off x="4424983" y="90797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代码规范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="" xmlns:a16="http://schemas.microsoft.com/office/drawing/2014/main" id="{09F1E59E-D3A2-4747-B293-6DDDBAC90AC7}"/>
              </a:ext>
            </a:extLst>
          </p:cNvPr>
          <p:cNvSpPr txBox="1"/>
          <p:nvPr/>
        </p:nvSpPr>
        <p:spPr>
          <a:xfrm>
            <a:off x="5517858" y="87921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测试文档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41" name="直接连接符 40">
            <a:extLst>
              <a:ext uri="{FF2B5EF4-FFF2-40B4-BE49-F238E27FC236}">
                <a16:creationId xmlns="" xmlns:a16="http://schemas.microsoft.com/office/drawing/2014/main" id="{633390F8-398C-4697-B793-5C1ADE40C8AC}"/>
              </a:ext>
            </a:extLst>
          </p:cNvPr>
          <p:cNvCxnSpPr/>
          <p:nvPr/>
        </p:nvCxnSpPr>
        <p:spPr>
          <a:xfrm>
            <a:off x="4422531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>
            <a:extLst>
              <a:ext uri="{FF2B5EF4-FFF2-40B4-BE49-F238E27FC236}">
                <a16:creationId xmlns="" xmlns:a16="http://schemas.microsoft.com/office/drawing/2014/main" id="{3935C26E-5A24-4E72-BDF0-FD7E32DA7164}"/>
              </a:ext>
            </a:extLst>
          </p:cNvPr>
          <p:cNvCxnSpPr/>
          <p:nvPr/>
        </p:nvCxnSpPr>
        <p:spPr>
          <a:xfrm>
            <a:off x="5524284" y="91032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>
            <a:extLst>
              <a:ext uri="{FF2B5EF4-FFF2-40B4-BE49-F238E27FC236}">
                <a16:creationId xmlns="" xmlns:a16="http://schemas.microsoft.com/office/drawing/2014/main" id="{91139D92-24DF-4F32-8D38-575264326478}"/>
              </a:ext>
            </a:extLst>
          </p:cNvPr>
          <p:cNvCxnSpPr/>
          <p:nvPr/>
        </p:nvCxnSpPr>
        <p:spPr>
          <a:xfrm>
            <a:off x="6644350" y="72322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文本框 43">
            <a:extLst>
              <a:ext uri="{FF2B5EF4-FFF2-40B4-BE49-F238E27FC236}">
                <a16:creationId xmlns="" xmlns:a16="http://schemas.microsoft.com/office/drawing/2014/main" id="{5D28778B-0F7F-4D12-8D77-AB0B3FEB3BE5}"/>
              </a:ext>
            </a:extLst>
          </p:cNvPr>
          <p:cNvSpPr txBox="1"/>
          <p:nvPr/>
        </p:nvSpPr>
        <p:spPr>
          <a:xfrm>
            <a:off x="6656297" y="98857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用户手册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45" name="直接连接符 44">
            <a:extLst>
              <a:ext uri="{FF2B5EF4-FFF2-40B4-BE49-F238E27FC236}">
                <a16:creationId xmlns="" xmlns:a16="http://schemas.microsoft.com/office/drawing/2014/main" id="{38E69934-2A5B-4FA8-830C-DE12248D8246}"/>
              </a:ext>
            </a:extLst>
          </p:cNvPr>
          <p:cNvCxnSpPr/>
          <p:nvPr/>
        </p:nvCxnSpPr>
        <p:spPr>
          <a:xfrm>
            <a:off x="7789569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文本框 45">
            <a:extLst>
              <a:ext uri="{FF2B5EF4-FFF2-40B4-BE49-F238E27FC236}">
                <a16:creationId xmlns="" xmlns:a16="http://schemas.microsoft.com/office/drawing/2014/main" id="{57A09C25-0934-47F0-AAC0-2F2301697460}"/>
              </a:ext>
            </a:extLst>
          </p:cNvPr>
          <p:cNvSpPr txBox="1"/>
          <p:nvPr/>
        </p:nvSpPr>
        <p:spPr>
          <a:xfrm>
            <a:off x="7868720" y="91800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程序清单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31333615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圆角矩形 18"/>
          <p:cNvSpPr/>
          <p:nvPr/>
        </p:nvSpPr>
        <p:spPr>
          <a:xfrm>
            <a:off x="419562" y="844069"/>
            <a:ext cx="6315345" cy="786035"/>
          </a:xfrm>
          <a:prstGeom prst="roundRect">
            <a:avLst/>
          </a:prstGeom>
          <a:solidFill>
            <a:srgbClr val="E74E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后台管理员界面（修改后的）</a:t>
            </a: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="" xmlns:a16="http://schemas.microsoft.com/office/drawing/2014/main" id="{9AA1F5B6-25C3-48F3-8A5B-BA6890AEE272}"/>
              </a:ext>
            </a:extLst>
          </p:cNvPr>
          <p:cNvSpPr/>
          <p:nvPr/>
        </p:nvSpPr>
        <p:spPr>
          <a:xfrm>
            <a:off x="25227" y="-8878"/>
            <a:ext cx="9144000" cy="541538"/>
          </a:xfrm>
          <a:prstGeom prst="rect">
            <a:avLst/>
          </a:prstGeom>
          <a:solidFill>
            <a:srgbClr val="E74E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1" name="矩形 30">
            <a:extLst>
              <a:ext uri="{FF2B5EF4-FFF2-40B4-BE49-F238E27FC236}">
                <a16:creationId xmlns="" xmlns:a16="http://schemas.microsoft.com/office/drawing/2014/main" id="{F6FE7CEB-996E-41C5-85D0-186B9DCB3E0D}"/>
              </a:ext>
            </a:extLst>
          </p:cNvPr>
          <p:cNvSpPr/>
          <p:nvPr/>
        </p:nvSpPr>
        <p:spPr>
          <a:xfrm>
            <a:off x="1260619" y="98857"/>
            <a:ext cx="993121" cy="3354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2" name="文本框 31">
            <a:extLst>
              <a:ext uri="{FF2B5EF4-FFF2-40B4-BE49-F238E27FC236}">
                <a16:creationId xmlns="" xmlns:a16="http://schemas.microsoft.com/office/drawing/2014/main" id="{9D7AE2B6-89E2-4027-9DE5-A30A27F0E038}"/>
              </a:ext>
            </a:extLst>
          </p:cNvPr>
          <p:cNvSpPr txBox="1"/>
          <p:nvPr/>
        </p:nvSpPr>
        <p:spPr>
          <a:xfrm>
            <a:off x="1218334" y="92794"/>
            <a:ext cx="1547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rgbClr val="6666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需求分析</a:t>
            </a:r>
            <a:endParaRPr lang="zh-HK" altLang="en-US" sz="1600" dirty="0"/>
          </a:p>
        </p:txBody>
      </p:sp>
      <p:sp>
        <p:nvSpPr>
          <p:cNvPr id="33" name="文本框 32">
            <a:extLst>
              <a:ext uri="{FF2B5EF4-FFF2-40B4-BE49-F238E27FC236}">
                <a16:creationId xmlns="" xmlns:a16="http://schemas.microsoft.com/office/drawing/2014/main" id="{98475621-34A6-4F29-8E7A-784BFA573F90}"/>
              </a:ext>
            </a:extLst>
          </p:cNvPr>
          <p:cNvSpPr txBox="1"/>
          <p:nvPr/>
        </p:nvSpPr>
        <p:spPr>
          <a:xfrm>
            <a:off x="-24006" y="87921"/>
            <a:ext cx="14402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可行性分析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="" xmlns:a16="http://schemas.microsoft.com/office/drawing/2014/main" id="{3477C556-FDCA-49A0-87E1-8ACEEDD33125}"/>
              </a:ext>
            </a:extLst>
          </p:cNvPr>
          <p:cNvSpPr txBox="1"/>
          <p:nvPr/>
        </p:nvSpPr>
        <p:spPr>
          <a:xfrm>
            <a:off x="2283881" y="87921"/>
            <a:ext cx="1295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总体设计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="" xmlns:a16="http://schemas.microsoft.com/office/drawing/2014/main" id="{2F2C02B0-407D-4FEF-9FCE-0CF25E76E050}"/>
              </a:ext>
            </a:extLst>
          </p:cNvPr>
          <p:cNvSpPr txBox="1"/>
          <p:nvPr/>
        </p:nvSpPr>
        <p:spPr>
          <a:xfrm>
            <a:off x="3323889" y="87921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详细设计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36" name="直接连接符 35">
            <a:extLst>
              <a:ext uri="{FF2B5EF4-FFF2-40B4-BE49-F238E27FC236}">
                <a16:creationId xmlns="" xmlns:a16="http://schemas.microsoft.com/office/drawing/2014/main" id="{E4090270-6A09-4BED-95AA-51C1ECA3C8A5}"/>
              </a:ext>
            </a:extLst>
          </p:cNvPr>
          <p:cNvCxnSpPr/>
          <p:nvPr/>
        </p:nvCxnSpPr>
        <p:spPr>
          <a:xfrm>
            <a:off x="1197416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>
            <a:extLst>
              <a:ext uri="{FF2B5EF4-FFF2-40B4-BE49-F238E27FC236}">
                <a16:creationId xmlns="" xmlns:a16="http://schemas.microsoft.com/office/drawing/2014/main" id="{9E347FDA-CC88-4C0A-85A0-D6B702F39B23}"/>
              </a:ext>
            </a:extLst>
          </p:cNvPr>
          <p:cNvCxnSpPr/>
          <p:nvPr/>
        </p:nvCxnSpPr>
        <p:spPr>
          <a:xfrm>
            <a:off x="2349121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>
            <a:extLst>
              <a:ext uri="{FF2B5EF4-FFF2-40B4-BE49-F238E27FC236}">
                <a16:creationId xmlns="" xmlns:a16="http://schemas.microsoft.com/office/drawing/2014/main" id="{48F28765-8F86-4CE5-8EFB-A9EC71F225D9}"/>
              </a:ext>
            </a:extLst>
          </p:cNvPr>
          <p:cNvCxnSpPr/>
          <p:nvPr/>
        </p:nvCxnSpPr>
        <p:spPr>
          <a:xfrm>
            <a:off x="3366207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本框 38">
            <a:extLst>
              <a:ext uri="{FF2B5EF4-FFF2-40B4-BE49-F238E27FC236}">
                <a16:creationId xmlns="" xmlns:a16="http://schemas.microsoft.com/office/drawing/2014/main" id="{CF850A6A-813F-435D-A063-3DEB8F7EF2A5}"/>
              </a:ext>
            </a:extLst>
          </p:cNvPr>
          <p:cNvSpPr txBox="1"/>
          <p:nvPr/>
        </p:nvSpPr>
        <p:spPr>
          <a:xfrm>
            <a:off x="4424983" y="90797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代码规范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="" xmlns:a16="http://schemas.microsoft.com/office/drawing/2014/main" id="{09F1E59E-D3A2-4747-B293-6DDDBAC90AC7}"/>
              </a:ext>
            </a:extLst>
          </p:cNvPr>
          <p:cNvSpPr txBox="1"/>
          <p:nvPr/>
        </p:nvSpPr>
        <p:spPr>
          <a:xfrm>
            <a:off x="5517858" y="87921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测试文档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41" name="直接连接符 40">
            <a:extLst>
              <a:ext uri="{FF2B5EF4-FFF2-40B4-BE49-F238E27FC236}">
                <a16:creationId xmlns="" xmlns:a16="http://schemas.microsoft.com/office/drawing/2014/main" id="{633390F8-398C-4697-B793-5C1ADE40C8AC}"/>
              </a:ext>
            </a:extLst>
          </p:cNvPr>
          <p:cNvCxnSpPr/>
          <p:nvPr/>
        </p:nvCxnSpPr>
        <p:spPr>
          <a:xfrm>
            <a:off x="4422531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>
            <a:extLst>
              <a:ext uri="{FF2B5EF4-FFF2-40B4-BE49-F238E27FC236}">
                <a16:creationId xmlns="" xmlns:a16="http://schemas.microsoft.com/office/drawing/2014/main" id="{3935C26E-5A24-4E72-BDF0-FD7E32DA7164}"/>
              </a:ext>
            </a:extLst>
          </p:cNvPr>
          <p:cNvCxnSpPr/>
          <p:nvPr/>
        </p:nvCxnSpPr>
        <p:spPr>
          <a:xfrm>
            <a:off x="5524284" y="91032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>
            <a:extLst>
              <a:ext uri="{FF2B5EF4-FFF2-40B4-BE49-F238E27FC236}">
                <a16:creationId xmlns="" xmlns:a16="http://schemas.microsoft.com/office/drawing/2014/main" id="{91139D92-24DF-4F32-8D38-575264326478}"/>
              </a:ext>
            </a:extLst>
          </p:cNvPr>
          <p:cNvCxnSpPr/>
          <p:nvPr/>
        </p:nvCxnSpPr>
        <p:spPr>
          <a:xfrm>
            <a:off x="6644350" y="72322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文本框 43">
            <a:extLst>
              <a:ext uri="{FF2B5EF4-FFF2-40B4-BE49-F238E27FC236}">
                <a16:creationId xmlns="" xmlns:a16="http://schemas.microsoft.com/office/drawing/2014/main" id="{5D28778B-0F7F-4D12-8D77-AB0B3FEB3BE5}"/>
              </a:ext>
            </a:extLst>
          </p:cNvPr>
          <p:cNvSpPr txBox="1"/>
          <p:nvPr/>
        </p:nvSpPr>
        <p:spPr>
          <a:xfrm>
            <a:off x="6656297" y="98857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用户手册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45" name="直接连接符 44">
            <a:extLst>
              <a:ext uri="{FF2B5EF4-FFF2-40B4-BE49-F238E27FC236}">
                <a16:creationId xmlns="" xmlns:a16="http://schemas.microsoft.com/office/drawing/2014/main" id="{38E69934-2A5B-4FA8-830C-DE12248D8246}"/>
              </a:ext>
            </a:extLst>
          </p:cNvPr>
          <p:cNvCxnSpPr/>
          <p:nvPr/>
        </p:nvCxnSpPr>
        <p:spPr>
          <a:xfrm>
            <a:off x="7789569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文本框 45">
            <a:extLst>
              <a:ext uri="{FF2B5EF4-FFF2-40B4-BE49-F238E27FC236}">
                <a16:creationId xmlns="" xmlns:a16="http://schemas.microsoft.com/office/drawing/2014/main" id="{57A09C25-0934-47F0-AAC0-2F2301697460}"/>
              </a:ext>
            </a:extLst>
          </p:cNvPr>
          <p:cNvSpPr txBox="1"/>
          <p:nvPr/>
        </p:nvSpPr>
        <p:spPr>
          <a:xfrm>
            <a:off x="7868720" y="91800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程序清单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22531" name="Picture 3" descr="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33" t="17766" r="17119" b="4822"/>
          <a:stretch>
            <a:fillRect/>
          </a:stretch>
        </p:blipFill>
        <p:spPr bwMode="auto">
          <a:xfrm>
            <a:off x="363633" y="1902070"/>
            <a:ext cx="6005147" cy="3489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2" name="Picture 4" descr="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64" t="28290" r="20482" b="16377"/>
          <a:stretch>
            <a:fillRect/>
          </a:stretch>
        </p:blipFill>
        <p:spPr bwMode="auto">
          <a:xfrm>
            <a:off x="1143000" y="2576634"/>
            <a:ext cx="6292850" cy="315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3" name="图片 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04" t="9245" r="18517" b="24229"/>
          <a:stretch>
            <a:fillRect/>
          </a:stretch>
        </p:blipFill>
        <p:spPr bwMode="auto">
          <a:xfrm>
            <a:off x="2143979" y="3222137"/>
            <a:ext cx="5246688" cy="2982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4" name="图片 1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99" t="13972" r="19768" b="8777"/>
          <a:stretch>
            <a:fillRect/>
          </a:stretch>
        </p:blipFill>
        <p:spPr bwMode="auto">
          <a:xfrm>
            <a:off x="2923527" y="3326073"/>
            <a:ext cx="4611481" cy="3181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5" name="图片 1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51" t="24400" r="19962" b="9074"/>
          <a:stretch>
            <a:fillRect/>
          </a:stretch>
        </p:blipFill>
        <p:spPr bwMode="auto">
          <a:xfrm>
            <a:off x="4379822" y="3674025"/>
            <a:ext cx="4710170" cy="32601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07810945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5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5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25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25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5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5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25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25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25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25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223297" y="674281"/>
            <a:ext cx="2162907" cy="914400"/>
          </a:xfrm>
          <a:prstGeom prst="roundRect">
            <a:avLst/>
          </a:prstGeom>
          <a:solidFill>
            <a:srgbClr val="E74E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/>
                </a:solidFill>
              </a:rPr>
              <a:t>数据字典</a:t>
            </a:r>
          </a:p>
        </p:txBody>
      </p:sp>
      <p:sp>
        <p:nvSpPr>
          <p:cNvPr id="3" name="文本框 11"/>
          <p:cNvSpPr txBox="1">
            <a:spLocks noChangeArrowheads="1"/>
          </p:cNvSpPr>
          <p:nvPr/>
        </p:nvSpPr>
        <p:spPr bwMode="auto">
          <a:xfrm>
            <a:off x="552572" y="1725918"/>
            <a:ext cx="5081587" cy="1239837"/>
          </a:xfrm>
          <a:prstGeom prst="rect">
            <a:avLst/>
          </a:prstGeom>
          <a:solidFill>
            <a:srgbClr val="FFFFFF"/>
          </a:solidFill>
          <a:ln w="6350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宋体" pitchFamily="2" charset="-122"/>
              </a:rPr>
              <a:t>名字：管理员信息</a:t>
            </a:r>
            <a:endParaRPr kumimoji="0" lang="zh-CN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  <a:cs typeface="宋体" pitchFamily="2" charset="-122"/>
            </a:endParaRP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宋体" pitchFamily="2" charset="-122"/>
              </a:rPr>
              <a:t>别名：</a:t>
            </a:r>
            <a:endParaRPr kumimoji="0" lang="zh-CN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  <a:cs typeface="宋体" pitchFamily="2" charset="-122"/>
            </a:endParaRP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宋体" pitchFamily="2" charset="-122"/>
              </a:rPr>
              <a:t>描述：管理员的信息</a:t>
            </a:r>
            <a:endParaRPr kumimoji="0" lang="zh-CN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  <a:cs typeface="宋体" pitchFamily="2" charset="-122"/>
            </a:endParaRP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宋体" pitchFamily="2" charset="-122"/>
              </a:rPr>
              <a:t>定义：管理员信息</a:t>
            </a:r>
            <a:r>
              <a:rPr kumimoji="0" lang="en-US" altLang="zh-CN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宋体" pitchFamily="2" charset="-122"/>
              </a:rPr>
              <a:t>=</a:t>
            </a:r>
            <a:r>
              <a:rPr kumimoji="0" lang="zh-CN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宋体" pitchFamily="2" charset="-122"/>
              </a:rPr>
              <a:t>管理员编号</a:t>
            </a:r>
            <a:r>
              <a:rPr kumimoji="0" lang="en-US" altLang="zh-CN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宋体" pitchFamily="2" charset="-122"/>
              </a:rPr>
              <a:t>+</a:t>
            </a:r>
            <a:r>
              <a:rPr kumimoji="0" lang="zh-CN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宋体" pitchFamily="2" charset="-122"/>
              </a:rPr>
              <a:t>管理员账号名称</a:t>
            </a:r>
            <a:r>
              <a:rPr kumimoji="0" lang="en-US" altLang="zh-CN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宋体" pitchFamily="2" charset="-122"/>
              </a:rPr>
              <a:t>+</a:t>
            </a:r>
            <a:r>
              <a:rPr kumimoji="0" lang="zh-CN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宋体" pitchFamily="2" charset="-122"/>
              </a:rPr>
              <a:t>管理员</a:t>
            </a:r>
            <a:r>
              <a:rPr kumimoji="0" lang="zh-CN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宋体" pitchFamily="2" charset="-122"/>
              </a:rPr>
              <a:t>处理数据的时间</a:t>
            </a:r>
            <a:r>
              <a:rPr kumimoji="0" lang="en-US" altLang="zh-CN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宋体" pitchFamily="2" charset="-122"/>
              </a:rPr>
              <a:t>+</a:t>
            </a:r>
            <a:endParaRPr kumimoji="0" 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597022" y="3122490"/>
            <a:ext cx="5037137" cy="1203325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宋体" pitchFamily="2" charset="-122"/>
              </a:rPr>
              <a:t>名字：管理员处理数据时间</a:t>
            </a:r>
            <a:endParaRPr kumimoji="0" lang="zh-CN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  <a:cs typeface="宋体" pitchFamily="2" charset="-122"/>
            </a:endParaRP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宋体" pitchFamily="2" charset="-122"/>
              </a:rPr>
              <a:t>别名</a:t>
            </a:r>
            <a:endParaRPr kumimoji="0" lang="zh-CN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  <a:cs typeface="宋体" pitchFamily="2" charset="-122"/>
            </a:endParaRP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宋体" pitchFamily="2" charset="-122"/>
              </a:rPr>
              <a:t>描述：管理员在处理新闻信息，报名信息，二课信息的时间段</a:t>
            </a:r>
            <a:endParaRPr kumimoji="0" lang="zh-CN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  <a:cs typeface="宋体" pitchFamily="2" charset="-122"/>
            </a:endParaRP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宋体" pitchFamily="2" charset="-122"/>
              </a:rPr>
              <a:t>定义：管理员处理数据的时间</a:t>
            </a:r>
            <a:r>
              <a:rPr kumimoji="0" lang="en-US" altLang="zh-CN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宋体" pitchFamily="2" charset="-122"/>
              </a:rPr>
              <a:t>=</a:t>
            </a:r>
            <a:r>
              <a:rPr kumimoji="0" lang="zh-CN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宋体" pitchFamily="2" charset="-122"/>
              </a:rPr>
              <a:t>字母数字串</a:t>
            </a:r>
            <a:endParaRPr kumimoji="0" lang="zh-CN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  <a:cs typeface="宋体" pitchFamily="2" charset="-122"/>
            </a:endParaRP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宋体" pitchFamily="2" charset="-122"/>
              </a:rPr>
              <a:t>位置：管理员信息</a:t>
            </a:r>
            <a:endParaRPr kumimoji="0" 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598385" y="4503127"/>
            <a:ext cx="5067300" cy="1120775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宋体" pitchFamily="2" charset="-122"/>
              </a:rPr>
              <a:t>名字：管理员编号</a:t>
            </a:r>
            <a:endParaRPr kumimoji="0" lang="zh-CN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  <a:cs typeface="宋体" pitchFamily="2" charset="-122"/>
            </a:endParaRP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宋体" pitchFamily="2" charset="-122"/>
              </a:rPr>
              <a:t>别名</a:t>
            </a:r>
            <a:endParaRPr kumimoji="0" lang="zh-CN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  <a:cs typeface="宋体" pitchFamily="2" charset="-122"/>
            </a:endParaRP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宋体" pitchFamily="2" charset="-122"/>
              </a:rPr>
              <a:t>描述：唯一标识管理员中的特定管理员的关键域</a:t>
            </a:r>
            <a:endParaRPr kumimoji="0" lang="zh-CN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  <a:cs typeface="宋体" pitchFamily="2" charset="-122"/>
            </a:endParaRP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宋体" pitchFamily="2" charset="-122"/>
              </a:rPr>
              <a:t>定义：管理员编号</a:t>
            </a:r>
            <a:r>
              <a:rPr kumimoji="0" lang="en-US" altLang="zh-CN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宋体" pitchFamily="2" charset="-122"/>
              </a:rPr>
              <a:t>=1</a:t>
            </a:r>
            <a:r>
              <a:rPr kumimoji="0" lang="en-US" altLang="zh-CN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宋体" pitchFamily="2" charset="-122"/>
              </a:rPr>
              <a:t>{</a:t>
            </a:r>
            <a:r>
              <a:rPr kumimoji="0" lang="zh-CN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宋体" pitchFamily="2" charset="-122"/>
              </a:rPr>
              <a:t>数字编号</a:t>
            </a:r>
            <a:r>
              <a:rPr kumimoji="0" lang="en-US" altLang="zh-CN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宋体" pitchFamily="2" charset="-122"/>
              </a:rPr>
              <a:t>}</a:t>
            </a:r>
            <a:r>
              <a:rPr kumimoji="0" lang="en-US" altLang="zh-CN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宋体" pitchFamily="2" charset="-122"/>
              </a:rPr>
              <a:t>5</a:t>
            </a: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宋体" pitchFamily="2" charset="-122"/>
              </a:rPr>
              <a:t>位置：管理员信息</a:t>
            </a:r>
            <a:endParaRPr kumimoji="0" 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  <p:sp>
        <p:nvSpPr>
          <p:cNvPr id="22" name="文本框 14">
            <a:extLst>
              <a:ext uri="{FF2B5EF4-FFF2-40B4-BE49-F238E27FC236}">
                <a16:creationId xmlns="" xmlns:a16="http://schemas.microsoft.com/office/drawing/2014/main" id="{E0B0F5E1-CEAC-49B0-8501-89515A3344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8921" y="5782285"/>
            <a:ext cx="5113338" cy="876300"/>
          </a:xfrm>
          <a:prstGeom prst="rect">
            <a:avLst/>
          </a:prstGeom>
          <a:solidFill>
            <a:srgbClr val="FFFFFF"/>
          </a:solidFill>
          <a:ln w="6350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名字：新闻信息</a:t>
            </a:r>
            <a:endParaRPr kumimoji="0" lang="zh-CN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等线" panose="02010600030101010101" pitchFamily="2" charset="-122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别名：</a:t>
            </a:r>
            <a:endParaRPr kumimoji="0" lang="zh-CN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等线" panose="02010600030101010101" pitchFamily="2" charset="-122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描述：某新闻的具体内容</a:t>
            </a:r>
            <a:endParaRPr kumimoji="0" lang="zh-CN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等线" panose="02010600030101010101" pitchFamily="2" charset="-122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定义：新闻信息</a:t>
            </a:r>
            <a:r>
              <a:rPr kumimoji="0" lang="en-US" altLang="zh-CN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=</a:t>
            </a:r>
            <a:r>
              <a:rPr kumimoji="0" lang="zh-CN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新闻的标题</a:t>
            </a:r>
            <a:r>
              <a:rPr kumimoji="0" lang="en-US" altLang="zh-CN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+</a:t>
            </a:r>
            <a:r>
              <a:rPr kumimoji="0" lang="zh-CN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新闻链接</a:t>
            </a:r>
            <a:r>
              <a:rPr kumimoji="0" lang="en-US" altLang="zh-CN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+</a:t>
            </a:r>
            <a:r>
              <a:rPr kumimoji="0" lang="zh-CN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新闻编号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4" name="文本框 15">
            <a:extLst>
              <a:ext uri="{FF2B5EF4-FFF2-40B4-BE49-F238E27FC236}">
                <a16:creationId xmlns="" xmlns:a16="http://schemas.microsoft.com/office/drawing/2014/main" id="{69B67809-6EA1-41DA-8AA3-E6D7F19E96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0750" y="575062"/>
            <a:ext cx="5143500" cy="1112838"/>
          </a:xfrm>
          <a:prstGeom prst="rect">
            <a:avLst/>
          </a:prstGeom>
          <a:solidFill>
            <a:srgbClr val="FFFFFF"/>
          </a:solidFill>
          <a:ln w="6350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名字：新闻编号</a:t>
            </a:r>
            <a:endParaRPr kumimoji="0" lang="zh-CN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等线" panose="02010600030101010101" pitchFamily="2" charset="-122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别名：</a:t>
            </a:r>
            <a:endParaRPr kumimoji="0" lang="zh-CN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等线" panose="02010600030101010101" pitchFamily="2" charset="-122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描述：唯一标识新闻的关键域</a:t>
            </a:r>
            <a:endParaRPr kumimoji="0" lang="zh-CN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等线" panose="02010600030101010101" pitchFamily="2" charset="-122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定义：新闻编号</a:t>
            </a:r>
            <a:r>
              <a:rPr kumimoji="0" lang="en-US" altLang="zh-CN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=1{</a:t>
            </a:r>
            <a:r>
              <a:rPr kumimoji="0" lang="zh-CN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数字字符</a:t>
            </a:r>
            <a:r>
              <a:rPr kumimoji="0" lang="en-US" altLang="zh-CN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  <a:t>}</a:t>
            </a:r>
            <a:r>
              <a:rPr kumimoji="0" lang="en-US" altLang="zh-CN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100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位置：新闻信息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6" name="矩形 55">
            <a:extLst>
              <a:ext uri="{FF2B5EF4-FFF2-40B4-BE49-F238E27FC236}">
                <a16:creationId xmlns="" xmlns:a16="http://schemas.microsoft.com/office/drawing/2014/main" id="{F37BD6A9-DF1B-42FA-B5B5-CDC01C37CB5D}"/>
              </a:ext>
            </a:extLst>
          </p:cNvPr>
          <p:cNvSpPr/>
          <p:nvPr/>
        </p:nvSpPr>
        <p:spPr>
          <a:xfrm>
            <a:off x="25227" y="-8878"/>
            <a:ext cx="9144000" cy="541538"/>
          </a:xfrm>
          <a:prstGeom prst="rect">
            <a:avLst/>
          </a:prstGeom>
          <a:solidFill>
            <a:srgbClr val="E74E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57" name="矩形 56">
            <a:extLst>
              <a:ext uri="{FF2B5EF4-FFF2-40B4-BE49-F238E27FC236}">
                <a16:creationId xmlns="" xmlns:a16="http://schemas.microsoft.com/office/drawing/2014/main" id="{FEE7FF4F-7233-418F-AB04-BFEEE5CCBC83}"/>
              </a:ext>
            </a:extLst>
          </p:cNvPr>
          <p:cNvSpPr/>
          <p:nvPr/>
        </p:nvSpPr>
        <p:spPr>
          <a:xfrm>
            <a:off x="1260619" y="98857"/>
            <a:ext cx="993121" cy="3354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58" name="文本框 57">
            <a:extLst>
              <a:ext uri="{FF2B5EF4-FFF2-40B4-BE49-F238E27FC236}">
                <a16:creationId xmlns="" xmlns:a16="http://schemas.microsoft.com/office/drawing/2014/main" id="{2DBD8653-E013-4ED7-AC88-E5E9A16D8CF8}"/>
              </a:ext>
            </a:extLst>
          </p:cNvPr>
          <p:cNvSpPr txBox="1"/>
          <p:nvPr/>
        </p:nvSpPr>
        <p:spPr>
          <a:xfrm>
            <a:off x="1218334" y="92794"/>
            <a:ext cx="1547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rgbClr val="6666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需求分析</a:t>
            </a:r>
            <a:endParaRPr lang="zh-HK" altLang="en-US" sz="1600" dirty="0"/>
          </a:p>
        </p:txBody>
      </p:sp>
      <p:sp>
        <p:nvSpPr>
          <p:cNvPr id="59" name="文本框 58">
            <a:extLst>
              <a:ext uri="{FF2B5EF4-FFF2-40B4-BE49-F238E27FC236}">
                <a16:creationId xmlns="" xmlns:a16="http://schemas.microsoft.com/office/drawing/2014/main" id="{EEF8235F-065D-4AD8-A6C0-4C56C4CA3383}"/>
              </a:ext>
            </a:extLst>
          </p:cNvPr>
          <p:cNvSpPr txBox="1"/>
          <p:nvPr/>
        </p:nvSpPr>
        <p:spPr>
          <a:xfrm>
            <a:off x="-24006" y="87921"/>
            <a:ext cx="14402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可行性分析</a:t>
            </a:r>
          </a:p>
        </p:txBody>
      </p:sp>
      <p:sp>
        <p:nvSpPr>
          <p:cNvPr id="60" name="文本框 59">
            <a:extLst>
              <a:ext uri="{FF2B5EF4-FFF2-40B4-BE49-F238E27FC236}">
                <a16:creationId xmlns="" xmlns:a16="http://schemas.microsoft.com/office/drawing/2014/main" id="{076BA717-6C43-4702-939A-8B503D261C40}"/>
              </a:ext>
            </a:extLst>
          </p:cNvPr>
          <p:cNvSpPr txBox="1"/>
          <p:nvPr/>
        </p:nvSpPr>
        <p:spPr>
          <a:xfrm>
            <a:off x="2283881" y="87921"/>
            <a:ext cx="1295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总体设计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1" name="文本框 60">
            <a:extLst>
              <a:ext uri="{FF2B5EF4-FFF2-40B4-BE49-F238E27FC236}">
                <a16:creationId xmlns="" xmlns:a16="http://schemas.microsoft.com/office/drawing/2014/main" id="{C81CD556-60CA-4B71-9354-70AC1D25940B}"/>
              </a:ext>
            </a:extLst>
          </p:cNvPr>
          <p:cNvSpPr txBox="1"/>
          <p:nvPr/>
        </p:nvSpPr>
        <p:spPr>
          <a:xfrm>
            <a:off x="3323889" y="87921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详细设计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62" name="直接连接符 61">
            <a:extLst>
              <a:ext uri="{FF2B5EF4-FFF2-40B4-BE49-F238E27FC236}">
                <a16:creationId xmlns="" xmlns:a16="http://schemas.microsoft.com/office/drawing/2014/main" id="{B5F27F55-2DAE-456D-BE24-8CE78D649CAD}"/>
              </a:ext>
            </a:extLst>
          </p:cNvPr>
          <p:cNvCxnSpPr/>
          <p:nvPr/>
        </p:nvCxnSpPr>
        <p:spPr>
          <a:xfrm>
            <a:off x="1197416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连接符 62">
            <a:extLst>
              <a:ext uri="{FF2B5EF4-FFF2-40B4-BE49-F238E27FC236}">
                <a16:creationId xmlns="" xmlns:a16="http://schemas.microsoft.com/office/drawing/2014/main" id="{AF00BDA4-3CD0-4805-8068-7ED9DEB405B3}"/>
              </a:ext>
            </a:extLst>
          </p:cNvPr>
          <p:cNvCxnSpPr/>
          <p:nvPr/>
        </p:nvCxnSpPr>
        <p:spPr>
          <a:xfrm>
            <a:off x="2349121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>
            <a:extLst>
              <a:ext uri="{FF2B5EF4-FFF2-40B4-BE49-F238E27FC236}">
                <a16:creationId xmlns="" xmlns:a16="http://schemas.microsoft.com/office/drawing/2014/main" id="{1082828F-68F7-4BDB-A18B-FFF6F3F3625A}"/>
              </a:ext>
            </a:extLst>
          </p:cNvPr>
          <p:cNvCxnSpPr/>
          <p:nvPr/>
        </p:nvCxnSpPr>
        <p:spPr>
          <a:xfrm>
            <a:off x="3366207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文本框 64">
            <a:extLst>
              <a:ext uri="{FF2B5EF4-FFF2-40B4-BE49-F238E27FC236}">
                <a16:creationId xmlns="" xmlns:a16="http://schemas.microsoft.com/office/drawing/2014/main" id="{4F8A67CA-3AE5-4398-89DA-EAEDEEA12CA0}"/>
              </a:ext>
            </a:extLst>
          </p:cNvPr>
          <p:cNvSpPr txBox="1"/>
          <p:nvPr/>
        </p:nvSpPr>
        <p:spPr>
          <a:xfrm>
            <a:off x="4424983" y="90797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代码规范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6" name="文本框 65">
            <a:extLst>
              <a:ext uri="{FF2B5EF4-FFF2-40B4-BE49-F238E27FC236}">
                <a16:creationId xmlns="" xmlns:a16="http://schemas.microsoft.com/office/drawing/2014/main" id="{3482891B-E9DF-4C5A-BA5F-32D462B1576E}"/>
              </a:ext>
            </a:extLst>
          </p:cNvPr>
          <p:cNvSpPr txBox="1"/>
          <p:nvPr/>
        </p:nvSpPr>
        <p:spPr>
          <a:xfrm>
            <a:off x="5517858" y="87921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测试文档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67" name="直接连接符 66">
            <a:extLst>
              <a:ext uri="{FF2B5EF4-FFF2-40B4-BE49-F238E27FC236}">
                <a16:creationId xmlns="" xmlns:a16="http://schemas.microsoft.com/office/drawing/2014/main" id="{5D9CF574-5064-4037-8A34-3B21A4175661}"/>
              </a:ext>
            </a:extLst>
          </p:cNvPr>
          <p:cNvCxnSpPr/>
          <p:nvPr/>
        </p:nvCxnSpPr>
        <p:spPr>
          <a:xfrm>
            <a:off x="4422531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>
            <a:extLst>
              <a:ext uri="{FF2B5EF4-FFF2-40B4-BE49-F238E27FC236}">
                <a16:creationId xmlns="" xmlns:a16="http://schemas.microsoft.com/office/drawing/2014/main" id="{E041C038-5002-4800-8978-CD7734E35523}"/>
              </a:ext>
            </a:extLst>
          </p:cNvPr>
          <p:cNvCxnSpPr/>
          <p:nvPr/>
        </p:nvCxnSpPr>
        <p:spPr>
          <a:xfrm>
            <a:off x="5524284" y="91032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连接符 68">
            <a:extLst>
              <a:ext uri="{FF2B5EF4-FFF2-40B4-BE49-F238E27FC236}">
                <a16:creationId xmlns="" xmlns:a16="http://schemas.microsoft.com/office/drawing/2014/main" id="{B7D1FF2E-70FF-44F8-A0DE-6426C6A65BA9}"/>
              </a:ext>
            </a:extLst>
          </p:cNvPr>
          <p:cNvCxnSpPr/>
          <p:nvPr/>
        </p:nvCxnSpPr>
        <p:spPr>
          <a:xfrm>
            <a:off x="6644350" y="72322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文本框 69">
            <a:extLst>
              <a:ext uri="{FF2B5EF4-FFF2-40B4-BE49-F238E27FC236}">
                <a16:creationId xmlns="" xmlns:a16="http://schemas.microsoft.com/office/drawing/2014/main" id="{51825F7D-B42D-435E-8CE1-3EFA48BD19B4}"/>
              </a:ext>
            </a:extLst>
          </p:cNvPr>
          <p:cNvSpPr txBox="1"/>
          <p:nvPr/>
        </p:nvSpPr>
        <p:spPr>
          <a:xfrm>
            <a:off x="6656297" y="98857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用户手册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71" name="直接连接符 70">
            <a:extLst>
              <a:ext uri="{FF2B5EF4-FFF2-40B4-BE49-F238E27FC236}">
                <a16:creationId xmlns="" xmlns:a16="http://schemas.microsoft.com/office/drawing/2014/main" id="{7472AB59-A2C6-476A-B0CC-FDE8A2C0D30D}"/>
              </a:ext>
            </a:extLst>
          </p:cNvPr>
          <p:cNvCxnSpPr/>
          <p:nvPr/>
        </p:nvCxnSpPr>
        <p:spPr>
          <a:xfrm>
            <a:off x="7789569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文本框 71">
            <a:extLst>
              <a:ext uri="{FF2B5EF4-FFF2-40B4-BE49-F238E27FC236}">
                <a16:creationId xmlns="" xmlns:a16="http://schemas.microsoft.com/office/drawing/2014/main" id="{2BB783CA-5D28-44A1-A8DB-1ECCA081F3DA}"/>
              </a:ext>
            </a:extLst>
          </p:cNvPr>
          <p:cNvSpPr txBox="1"/>
          <p:nvPr/>
        </p:nvSpPr>
        <p:spPr>
          <a:xfrm>
            <a:off x="7868720" y="91800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程序清单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51258493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290412" y="905402"/>
            <a:ext cx="2706886" cy="839380"/>
          </a:xfrm>
          <a:prstGeom prst="roundRect">
            <a:avLst/>
          </a:prstGeom>
          <a:solidFill>
            <a:srgbClr val="E74E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/>
              <a:t>ER</a:t>
            </a:r>
            <a:r>
              <a:rPr lang="zh-CN" altLang="en-US" sz="2400" b="1" dirty="0"/>
              <a:t>图</a:t>
            </a:r>
            <a:endParaRPr lang="zh-CN" altLang="zh-CN" sz="2400" b="1" dirty="0"/>
          </a:p>
        </p:txBody>
      </p:sp>
      <p:sp>
        <p:nvSpPr>
          <p:cNvPr id="48" name="矩形 47">
            <a:extLst>
              <a:ext uri="{FF2B5EF4-FFF2-40B4-BE49-F238E27FC236}">
                <a16:creationId xmlns="" xmlns:a16="http://schemas.microsoft.com/office/drawing/2014/main" id="{69FE995A-7742-4B7A-98F7-6D212720976E}"/>
              </a:ext>
            </a:extLst>
          </p:cNvPr>
          <p:cNvSpPr/>
          <p:nvPr/>
        </p:nvSpPr>
        <p:spPr>
          <a:xfrm>
            <a:off x="25227" y="-8878"/>
            <a:ext cx="9144000" cy="541538"/>
          </a:xfrm>
          <a:prstGeom prst="rect">
            <a:avLst/>
          </a:prstGeom>
          <a:solidFill>
            <a:srgbClr val="E74E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49" name="矩形 48">
            <a:extLst>
              <a:ext uri="{FF2B5EF4-FFF2-40B4-BE49-F238E27FC236}">
                <a16:creationId xmlns="" xmlns:a16="http://schemas.microsoft.com/office/drawing/2014/main" id="{E89932CA-016D-4015-BF80-61ADE018D6CB}"/>
              </a:ext>
            </a:extLst>
          </p:cNvPr>
          <p:cNvSpPr/>
          <p:nvPr/>
        </p:nvSpPr>
        <p:spPr>
          <a:xfrm>
            <a:off x="1260619" y="98857"/>
            <a:ext cx="993121" cy="3354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50" name="文本框 49">
            <a:extLst>
              <a:ext uri="{FF2B5EF4-FFF2-40B4-BE49-F238E27FC236}">
                <a16:creationId xmlns="" xmlns:a16="http://schemas.microsoft.com/office/drawing/2014/main" id="{47D891CA-7753-4F87-817C-CBA958A65EB1}"/>
              </a:ext>
            </a:extLst>
          </p:cNvPr>
          <p:cNvSpPr txBox="1"/>
          <p:nvPr/>
        </p:nvSpPr>
        <p:spPr>
          <a:xfrm>
            <a:off x="1218334" y="92794"/>
            <a:ext cx="1547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rgbClr val="6666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需求分析</a:t>
            </a:r>
            <a:endParaRPr lang="zh-HK" altLang="en-US" sz="1600" dirty="0"/>
          </a:p>
        </p:txBody>
      </p:sp>
      <p:sp>
        <p:nvSpPr>
          <p:cNvPr id="51" name="文本框 50">
            <a:extLst>
              <a:ext uri="{FF2B5EF4-FFF2-40B4-BE49-F238E27FC236}">
                <a16:creationId xmlns="" xmlns:a16="http://schemas.microsoft.com/office/drawing/2014/main" id="{8F26574E-9DED-4969-9533-41873D1D930C}"/>
              </a:ext>
            </a:extLst>
          </p:cNvPr>
          <p:cNvSpPr txBox="1"/>
          <p:nvPr/>
        </p:nvSpPr>
        <p:spPr>
          <a:xfrm>
            <a:off x="-24006" y="87921"/>
            <a:ext cx="14402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可行性分析</a:t>
            </a:r>
          </a:p>
        </p:txBody>
      </p:sp>
      <p:sp>
        <p:nvSpPr>
          <p:cNvPr id="52" name="文本框 51">
            <a:extLst>
              <a:ext uri="{FF2B5EF4-FFF2-40B4-BE49-F238E27FC236}">
                <a16:creationId xmlns="" xmlns:a16="http://schemas.microsoft.com/office/drawing/2014/main" id="{BF71EE7B-DA48-4CB3-8A52-4B1D5C3EC62A}"/>
              </a:ext>
            </a:extLst>
          </p:cNvPr>
          <p:cNvSpPr txBox="1"/>
          <p:nvPr/>
        </p:nvSpPr>
        <p:spPr>
          <a:xfrm>
            <a:off x="2283881" y="87921"/>
            <a:ext cx="1295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总体设计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3" name="文本框 52">
            <a:extLst>
              <a:ext uri="{FF2B5EF4-FFF2-40B4-BE49-F238E27FC236}">
                <a16:creationId xmlns="" xmlns:a16="http://schemas.microsoft.com/office/drawing/2014/main" id="{CF9505D7-1FC9-4D8E-AF81-B7B2B7EF7421}"/>
              </a:ext>
            </a:extLst>
          </p:cNvPr>
          <p:cNvSpPr txBox="1"/>
          <p:nvPr/>
        </p:nvSpPr>
        <p:spPr>
          <a:xfrm>
            <a:off x="3323889" y="87921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详细设计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54" name="直接连接符 53">
            <a:extLst>
              <a:ext uri="{FF2B5EF4-FFF2-40B4-BE49-F238E27FC236}">
                <a16:creationId xmlns="" xmlns:a16="http://schemas.microsoft.com/office/drawing/2014/main" id="{8498B420-797B-4982-8BAD-37CEB1595658}"/>
              </a:ext>
            </a:extLst>
          </p:cNvPr>
          <p:cNvCxnSpPr/>
          <p:nvPr/>
        </p:nvCxnSpPr>
        <p:spPr>
          <a:xfrm>
            <a:off x="1197416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>
            <a:extLst>
              <a:ext uri="{FF2B5EF4-FFF2-40B4-BE49-F238E27FC236}">
                <a16:creationId xmlns="" xmlns:a16="http://schemas.microsoft.com/office/drawing/2014/main" id="{CD38A732-CC41-47E0-A473-0BACF59E6965}"/>
              </a:ext>
            </a:extLst>
          </p:cNvPr>
          <p:cNvCxnSpPr/>
          <p:nvPr/>
        </p:nvCxnSpPr>
        <p:spPr>
          <a:xfrm>
            <a:off x="2349121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连接符 55">
            <a:extLst>
              <a:ext uri="{FF2B5EF4-FFF2-40B4-BE49-F238E27FC236}">
                <a16:creationId xmlns="" xmlns:a16="http://schemas.microsoft.com/office/drawing/2014/main" id="{461EEEAA-718A-4F86-B6E0-355D8718E721}"/>
              </a:ext>
            </a:extLst>
          </p:cNvPr>
          <p:cNvCxnSpPr/>
          <p:nvPr/>
        </p:nvCxnSpPr>
        <p:spPr>
          <a:xfrm>
            <a:off x="3366207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文本框 56">
            <a:extLst>
              <a:ext uri="{FF2B5EF4-FFF2-40B4-BE49-F238E27FC236}">
                <a16:creationId xmlns="" xmlns:a16="http://schemas.microsoft.com/office/drawing/2014/main" id="{3C770365-60AF-475D-8C77-001DF0B11B7D}"/>
              </a:ext>
            </a:extLst>
          </p:cNvPr>
          <p:cNvSpPr txBox="1"/>
          <p:nvPr/>
        </p:nvSpPr>
        <p:spPr>
          <a:xfrm>
            <a:off x="4424983" y="90797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代码规范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8" name="文本框 57">
            <a:extLst>
              <a:ext uri="{FF2B5EF4-FFF2-40B4-BE49-F238E27FC236}">
                <a16:creationId xmlns="" xmlns:a16="http://schemas.microsoft.com/office/drawing/2014/main" id="{E7389610-7D8A-45FE-93A0-5734131C4319}"/>
              </a:ext>
            </a:extLst>
          </p:cNvPr>
          <p:cNvSpPr txBox="1"/>
          <p:nvPr/>
        </p:nvSpPr>
        <p:spPr>
          <a:xfrm>
            <a:off x="5517858" y="87921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测试文档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59" name="直接连接符 58">
            <a:extLst>
              <a:ext uri="{FF2B5EF4-FFF2-40B4-BE49-F238E27FC236}">
                <a16:creationId xmlns="" xmlns:a16="http://schemas.microsoft.com/office/drawing/2014/main" id="{4EF3326D-2FA6-4948-9A3D-42242DC4FE0F}"/>
              </a:ext>
            </a:extLst>
          </p:cNvPr>
          <p:cNvCxnSpPr/>
          <p:nvPr/>
        </p:nvCxnSpPr>
        <p:spPr>
          <a:xfrm>
            <a:off x="4422531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>
            <a:extLst>
              <a:ext uri="{FF2B5EF4-FFF2-40B4-BE49-F238E27FC236}">
                <a16:creationId xmlns="" xmlns:a16="http://schemas.microsoft.com/office/drawing/2014/main" id="{62C66E1E-B112-4428-96AC-E37E7158ECD1}"/>
              </a:ext>
            </a:extLst>
          </p:cNvPr>
          <p:cNvCxnSpPr/>
          <p:nvPr/>
        </p:nvCxnSpPr>
        <p:spPr>
          <a:xfrm>
            <a:off x="5524284" y="91032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连接符 60">
            <a:extLst>
              <a:ext uri="{FF2B5EF4-FFF2-40B4-BE49-F238E27FC236}">
                <a16:creationId xmlns="" xmlns:a16="http://schemas.microsoft.com/office/drawing/2014/main" id="{EF282EA8-CFE0-4163-9FAE-DE3FD16CFBCA}"/>
              </a:ext>
            </a:extLst>
          </p:cNvPr>
          <p:cNvCxnSpPr/>
          <p:nvPr/>
        </p:nvCxnSpPr>
        <p:spPr>
          <a:xfrm>
            <a:off x="6644350" y="72322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文本框 61">
            <a:extLst>
              <a:ext uri="{FF2B5EF4-FFF2-40B4-BE49-F238E27FC236}">
                <a16:creationId xmlns="" xmlns:a16="http://schemas.microsoft.com/office/drawing/2014/main" id="{8C5D9BEF-7733-4277-8D4F-61197272BA17}"/>
              </a:ext>
            </a:extLst>
          </p:cNvPr>
          <p:cNvSpPr txBox="1"/>
          <p:nvPr/>
        </p:nvSpPr>
        <p:spPr>
          <a:xfrm>
            <a:off x="6656297" y="98857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用户手册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63" name="直接连接符 62">
            <a:extLst>
              <a:ext uri="{FF2B5EF4-FFF2-40B4-BE49-F238E27FC236}">
                <a16:creationId xmlns="" xmlns:a16="http://schemas.microsoft.com/office/drawing/2014/main" id="{E2BBCF48-1CA0-474D-B406-3CD3E2729417}"/>
              </a:ext>
            </a:extLst>
          </p:cNvPr>
          <p:cNvCxnSpPr/>
          <p:nvPr/>
        </p:nvCxnSpPr>
        <p:spPr>
          <a:xfrm>
            <a:off x="7789569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文本框 63">
            <a:extLst>
              <a:ext uri="{FF2B5EF4-FFF2-40B4-BE49-F238E27FC236}">
                <a16:creationId xmlns="" xmlns:a16="http://schemas.microsoft.com/office/drawing/2014/main" id="{1391A4BE-9726-4531-871C-93A4D347FECB}"/>
              </a:ext>
            </a:extLst>
          </p:cNvPr>
          <p:cNvSpPr txBox="1"/>
          <p:nvPr/>
        </p:nvSpPr>
        <p:spPr>
          <a:xfrm>
            <a:off x="7868720" y="91800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程序清单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5122" name="图片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76" t="18253" r="24559" b="12044"/>
          <a:stretch>
            <a:fillRect/>
          </a:stretch>
        </p:blipFill>
        <p:spPr bwMode="auto">
          <a:xfrm>
            <a:off x="1028774" y="1811216"/>
            <a:ext cx="7492814" cy="50467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71049600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1559719" y="2568507"/>
            <a:ext cx="6024563" cy="1720986"/>
            <a:chOff x="1184275" y="2717410"/>
            <a:chExt cx="6024563" cy="1720986"/>
          </a:xfrm>
        </p:grpSpPr>
        <p:grpSp>
          <p:nvGrpSpPr>
            <p:cNvPr id="10" name="Group 4"/>
            <p:cNvGrpSpPr>
              <a:grpSpLocks noChangeAspect="1"/>
            </p:cNvGrpSpPr>
            <p:nvPr/>
          </p:nvGrpSpPr>
          <p:grpSpPr bwMode="auto">
            <a:xfrm>
              <a:off x="1184275" y="2717410"/>
              <a:ext cx="1847850" cy="1720986"/>
              <a:chOff x="1164" y="687"/>
              <a:chExt cx="3219" cy="2998"/>
            </a:xfrm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1" name="Freeform 6"/>
              <p:cNvSpPr>
                <a:spLocks/>
              </p:cNvSpPr>
              <p:nvPr/>
            </p:nvSpPr>
            <p:spPr bwMode="auto">
              <a:xfrm>
                <a:off x="1164" y="687"/>
                <a:ext cx="3219" cy="2998"/>
              </a:xfrm>
              <a:custGeom>
                <a:avLst/>
                <a:gdLst>
                  <a:gd name="T0" fmla="*/ 96 w 1360"/>
                  <a:gd name="T1" fmla="*/ 404 h 1266"/>
                  <a:gd name="T2" fmla="*/ 96 w 1360"/>
                  <a:gd name="T3" fmla="*/ 527 h 1266"/>
                  <a:gd name="T4" fmla="*/ 105 w 1360"/>
                  <a:gd name="T5" fmla="*/ 537 h 1266"/>
                  <a:gd name="T6" fmla="*/ 123 w 1360"/>
                  <a:gd name="T7" fmla="*/ 616 h 1266"/>
                  <a:gd name="T8" fmla="*/ 119 w 1360"/>
                  <a:gd name="T9" fmla="*/ 629 h 1266"/>
                  <a:gd name="T10" fmla="*/ 147 w 1360"/>
                  <a:gd name="T11" fmla="*/ 940 h 1266"/>
                  <a:gd name="T12" fmla="*/ 169 w 1360"/>
                  <a:gd name="T13" fmla="*/ 1194 h 1266"/>
                  <a:gd name="T14" fmla="*/ 175 w 1360"/>
                  <a:gd name="T15" fmla="*/ 1266 h 1266"/>
                  <a:gd name="T16" fmla="*/ 0 w 1360"/>
                  <a:gd name="T17" fmla="*/ 1266 h 1266"/>
                  <a:gd name="T18" fmla="*/ 6 w 1360"/>
                  <a:gd name="T19" fmla="*/ 1197 h 1266"/>
                  <a:gd name="T20" fmla="*/ 38 w 1360"/>
                  <a:gd name="T21" fmla="*/ 811 h 1266"/>
                  <a:gd name="T22" fmla="*/ 54 w 1360"/>
                  <a:gd name="T23" fmla="*/ 629 h 1266"/>
                  <a:gd name="T24" fmla="*/ 50 w 1360"/>
                  <a:gd name="T25" fmla="*/ 613 h 1266"/>
                  <a:gd name="T26" fmla="*/ 71 w 1360"/>
                  <a:gd name="T27" fmla="*/ 537 h 1266"/>
                  <a:gd name="T28" fmla="*/ 79 w 1360"/>
                  <a:gd name="T29" fmla="*/ 525 h 1266"/>
                  <a:gd name="T30" fmla="*/ 79 w 1360"/>
                  <a:gd name="T31" fmla="*/ 407 h 1266"/>
                  <a:gd name="T32" fmla="*/ 70 w 1360"/>
                  <a:gd name="T33" fmla="*/ 392 h 1266"/>
                  <a:gd name="T34" fmla="*/ 31 w 1360"/>
                  <a:gd name="T35" fmla="*/ 374 h 1266"/>
                  <a:gd name="T36" fmla="*/ 44 w 1360"/>
                  <a:gd name="T37" fmla="*/ 366 h 1266"/>
                  <a:gd name="T38" fmla="*/ 624 w 1360"/>
                  <a:gd name="T39" fmla="*/ 44 h 1266"/>
                  <a:gd name="T40" fmla="*/ 692 w 1360"/>
                  <a:gd name="T41" fmla="*/ 5 h 1266"/>
                  <a:gd name="T42" fmla="*/ 718 w 1360"/>
                  <a:gd name="T43" fmla="*/ 5 h 1266"/>
                  <a:gd name="T44" fmla="*/ 1255 w 1360"/>
                  <a:gd name="T45" fmla="*/ 275 h 1266"/>
                  <a:gd name="T46" fmla="*/ 1360 w 1360"/>
                  <a:gd name="T47" fmla="*/ 328 h 1266"/>
                  <a:gd name="T48" fmla="*/ 1302 w 1360"/>
                  <a:gd name="T49" fmla="*/ 360 h 1266"/>
                  <a:gd name="T50" fmla="*/ 723 w 1360"/>
                  <a:gd name="T51" fmla="*/ 666 h 1266"/>
                  <a:gd name="T52" fmla="*/ 688 w 1360"/>
                  <a:gd name="T53" fmla="*/ 668 h 1266"/>
                  <a:gd name="T54" fmla="*/ 112 w 1360"/>
                  <a:gd name="T55" fmla="*/ 411 h 1266"/>
                  <a:gd name="T56" fmla="*/ 96 w 1360"/>
                  <a:gd name="T57" fmla="*/ 404 h 12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60" h="1266">
                    <a:moveTo>
                      <a:pt x="96" y="404"/>
                    </a:moveTo>
                    <a:cubicBezTo>
                      <a:pt x="96" y="447"/>
                      <a:pt x="96" y="487"/>
                      <a:pt x="96" y="527"/>
                    </a:cubicBezTo>
                    <a:cubicBezTo>
                      <a:pt x="96" y="531"/>
                      <a:pt x="101" y="535"/>
                      <a:pt x="105" y="537"/>
                    </a:cubicBezTo>
                    <a:cubicBezTo>
                      <a:pt x="136" y="555"/>
                      <a:pt x="144" y="585"/>
                      <a:pt x="123" y="616"/>
                    </a:cubicBezTo>
                    <a:cubicBezTo>
                      <a:pt x="121" y="620"/>
                      <a:pt x="119" y="625"/>
                      <a:pt x="119" y="629"/>
                    </a:cubicBezTo>
                    <a:cubicBezTo>
                      <a:pt x="128" y="733"/>
                      <a:pt x="138" y="836"/>
                      <a:pt x="147" y="940"/>
                    </a:cubicBezTo>
                    <a:cubicBezTo>
                      <a:pt x="154" y="1024"/>
                      <a:pt x="162" y="1109"/>
                      <a:pt x="169" y="1194"/>
                    </a:cubicBezTo>
                    <a:cubicBezTo>
                      <a:pt x="171" y="1217"/>
                      <a:pt x="173" y="1239"/>
                      <a:pt x="175" y="1266"/>
                    </a:cubicBezTo>
                    <a:cubicBezTo>
                      <a:pt x="117" y="1266"/>
                      <a:pt x="60" y="1266"/>
                      <a:pt x="0" y="1266"/>
                    </a:cubicBezTo>
                    <a:cubicBezTo>
                      <a:pt x="2" y="1244"/>
                      <a:pt x="4" y="1220"/>
                      <a:pt x="6" y="1197"/>
                    </a:cubicBezTo>
                    <a:cubicBezTo>
                      <a:pt x="16" y="1068"/>
                      <a:pt x="27" y="940"/>
                      <a:pt x="38" y="811"/>
                    </a:cubicBezTo>
                    <a:cubicBezTo>
                      <a:pt x="43" y="750"/>
                      <a:pt x="49" y="690"/>
                      <a:pt x="54" y="629"/>
                    </a:cubicBezTo>
                    <a:cubicBezTo>
                      <a:pt x="54" y="624"/>
                      <a:pt x="52" y="617"/>
                      <a:pt x="50" y="613"/>
                    </a:cubicBezTo>
                    <a:cubicBezTo>
                      <a:pt x="32" y="583"/>
                      <a:pt x="40" y="553"/>
                      <a:pt x="71" y="537"/>
                    </a:cubicBezTo>
                    <a:cubicBezTo>
                      <a:pt x="75" y="535"/>
                      <a:pt x="79" y="529"/>
                      <a:pt x="79" y="525"/>
                    </a:cubicBezTo>
                    <a:cubicBezTo>
                      <a:pt x="79" y="486"/>
                      <a:pt x="80" y="446"/>
                      <a:pt x="79" y="407"/>
                    </a:cubicBezTo>
                    <a:cubicBezTo>
                      <a:pt x="79" y="402"/>
                      <a:pt x="74" y="395"/>
                      <a:pt x="70" y="392"/>
                    </a:cubicBezTo>
                    <a:cubicBezTo>
                      <a:pt x="58" y="386"/>
                      <a:pt x="45" y="381"/>
                      <a:pt x="31" y="374"/>
                    </a:cubicBezTo>
                    <a:cubicBezTo>
                      <a:pt x="36" y="371"/>
                      <a:pt x="40" y="368"/>
                      <a:pt x="44" y="366"/>
                    </a:cubicBezTo>
                    <a:cubicBezTo>
                      <a:pt x="237" y="259"/>
                      <a:pt x="431" y="151"/>
                      <a:pt x="624" y="44"/>
                    </a:cubicBezTo>
                    <a:cubicBezTo>
                      <a:pt x="647" y="31"/>
                      <a:pt x="670" y="19"/>
                      <a:pt x="692" y="5"/>
                    </a:cubicBezTo>
                    <a:cubicBezTo>
                      <a:pt x="702" y="0"/>
                      <a:pt x="709" y="1"/>
                      <a:pt x="718" y="5"/>
                    </a:cubicBezTo>
                    <a:cubicBezTo>
                      <a:pt x="897" y="96"/>
                      <a:pt x="1076" y="185"/>
                      <a:pt x="1255" y="275"/>
                    </a:cubicBezTo>
                    <a:cubicBezTo>
                      <a:pt x="1289" y="293"/>
                      <a:pt x="1324" y="310"/>
                      <a:pt x="1360" y="328"/>
                    </a:cubicBezTo>
                    <a:cubicBezTo>
                      <a:pt x="1339" y="340"/>
                      <a:pt x="1320" y="350"/>
                      <a:pt x="1302" y="360"/>
                    </a:cubicBezTo>
                    <a:cubicBezTo>
                      <a:pt x="1109" y="462"/>
                      <a:pt x="916" y="564"/>
                      <a:pt x="723" y="666"/>
                    </a:cubicBezTo>
                    <a:cubicBezTo>
                      <a:pt x="711" y="672"/>
                      <a:pt x="701" y="674"/>
                      <a:pt x="688" y="668"/>
                    </a:cubicBezTo>
                    <a:cubicBezTo>
                      <a:pt x="496" y="582"/>
                      <a:pt x="304" y="496"/>
                      <a:pt x="112" y="411"/>
                    </a:cubicBezTo>
                    <a:cubicBezTo>
                      <a:pt x="108" y="409"/>
                      <a:pt x="103" y="407"/>
                      <a:pt x="96" y="40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/>
              </a:p>
            </p:txBody>
          </p:sp>
          <p:sp>
            <p:nvSpPr>
              <p:cNvPr id="12" name="Freeform 7"/>
              <p:cNvSpPr>
                <a:spLocks/>
              </p:cNvSpPr>
              <p:nvPr/>
            </p:nvSpPr>
            <p:spPr bwMode="auto">
              <a:xfrm>
                <a:off x="1829" y="1959"/>
                <a:ext cx="2000" cy="947"/>
              </a:xfrm>
              <a:custGeom>
                <a:avLst/>
                <a:gdLst>
                  <a:gd name="T0" fmla="*/ 0 w 845"/>
                  <a:gd name="T1" fmla="*/ 147 h 400"/>
                  <a:gd name="T2" fmla="*/ 78 w 845"/>
                  <a:gd name="T3" fmla="*/ 32 h 400"/>
                  <a:gd name="T4" fmla="*/ 96 w 845"/>
                  <a:gd name="T5" fmla="*/ 28 h 400"/>
                  <a:gd name="T6" fmla="*/ 262 w 845"/>
                  <a:gd name="T7" fmla="*/ 101 h 400"/>
                  <a:gd name="T8" fmla="*/ 417 w 845"/>
                  <a:gd name="T9" fmla="*/ 170 h 400"/>
                  <a:gd name="T10" fmla="*/ 434 w 845"/>
                  <a:gd name="T11" fmla="*/ 167 h 400"/>
                  <a:gd name="T12" fmla="*/ 724 w 845"/>
                  <a:gd name="T13" fmla="*/ 13 h 400"/>
                  <a:gd name="T14" fmla="*/ 749 w 845"/>
                  <a:gd name="T15" fmla="*/ 0 h 400"/>
                  <a:gd name="T16" fmla="*/ 845 w 845"/>
                  <a:gd name="T17" fmla="*/ 143 h 400"/>
                  <a:gd name="T18" fmla="*/ 743 w 845"/>
                  <a:gd name="T19" fmla="*/ 207 h 400"/>
                  <a:gd name="T20" fmla="*/ 448 w 845"/>
                  <a:gd name="T21" fmla="*/ 393 h 400"/>
                  <a:gd name="T22" fmla="*/ 421 w 845"/>
                  <a:gd name="T23" fmla="*/ 394 h 400"/>
                  <a:gd name="T24" fmla="*/ 8 w 845"/>
                  <a:gd name="T25" fmla="*/ 153 h 400"/>
                  <a:gd name="T26" fmla="*/ 0 w 845"/>
                  <a:gd name="T27" fmla="*/ 147 h 4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45" h="400">
                    <a:moveTo>
                      <a:pt x="0" y="147"/>
                    </a:moveTo>
                    <a:cubicBezTo>
                      <a:pt x="27" y="108"/>
                      <a:pt x="53" y="70"/>
                      <a:pt x="78" y="32"/>
                    </a:cubicBezTo>
                    <a:cubicBezTo>
                      <a:pt x="84" y="24"/>
                      <a:pt x="89" y="25"/>
                      <a:pt x="96" y="28"/>
                    </a:cubicBezTo>
                    <a:cubicBezTo>
                      <a:pt x="151" y="53"/>
                      <a:pt x="206" y="77"/>
                      <a:pt x="262" y="101"/>
                    </a:cubicBezTo>
                    <a:cubicBezTo>
                      <a:pt x="313" y="124"/>
                      <a:pt x="365" y="147"/>
                      <a:pt x="417" y="170"/>
                    </a:cubicBezTo>
                    <a:cubicBezTo>
                      <a:pt x="421" y="172"/>
                      <a:pt x="429" y="170"/>
                      <a:pt x="434" y="167"/>
                    </a:cubicBezTo>
                    <a:cubicBezTo>
                      <a:pt x="531" y="116"/>
                      <a:pt x="627" y="65"/>
                      <a:pt x="724" y="13"/>
                    </a:cubicBezTo>
                    <a:cubicBezTo>
                      <a:pt x="732" y="9"/>
                      <a:pt x="740" y="5"/>
                      <a:pt x="749" y="0"/>
                    </a:cubicBezTo>
                    <a:cubicBezTo>
                      <a:pt x="781" y="48"/>
                      <a:pt x="813" y="95"/>
                      <a:pt x="845" y="143"/>
                    </a:cubicBezTo>
                    <a:cubicBezTo>
                      <a:pt x="811" y="165"/>
                      <a:pt x="777" y="186"/>
                      <a:pt x="743" y="207"/>
                    </a:cubicBezTo>
                    <a:cubicBezTo>
                      <a:pt x="645" y="269"/>
                      <a:pt x="546" y="331"/>
                      <a:pt x="448" y="393"/>
                    </a:cubicBezTo>
                    <a:cubicBezTo>
                      <a:pt x="438" y="399"/>
                      <a:pt x="431" y="400"/>
                      <a:pt x="421" y="394"/>
                    </a:cubicBezTo>
                    <a:cubicBezTo>
                      <a:pt x="284" y="313"/>
                      <a:pt x="146" y="233"/>
                      <a:pt x="8" y="153"/>
                    </a:cubicBezTo>
                    <a:cubicBezTo>
                      <a:pt x="6" y="151"/>
                      <a:pt x="3" y="149"/>
                      <a:pt x="0" y="1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/>
              </a:p>
            </p:txBody>
          </p:sp>
        </p:grpSp>
        <p:sp>
          <p:nvSpPr>
            <p:cNvPr id="13" name="文本框 12"/>
            <p:cNvSpPr txBox="1"/>
            <p:nvPr/>
          </p:nvSpPr>
          <p:spPr>
            <a:xfrm>
              <a:off x="3187700" y="2847430"/>
              <a:ext cx="402113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7200" b="1" spc="3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项目简介</a:t>
              </a:r>
              <a:endParaRPr lang="zh-HK" altLang="en-US" sz="7200" b="1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18175742"/>
      </p:ext>
    </p:extLst>
  </p:cSld>
  <p:clrMapOvr>
    <a:masterClrMapping/>
  </p:clrMapOvr>
  <p:transition>
    <p:wip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290412" y="905402"/>
            <a:ext cx="2706886" cy="839380"/>
          </a:xfrm>
          <a:prstGeom prst="roundRect">
            <a:avLst/>
          </a:prstGeom>
          <a:solidFill>
            <a:srgbClr val="E74E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 smtClean="0"/>
              <a:t>功能性需求</a:t>
            </a:r>
            <a:endParaRPr lang="zh-CN" altLang="zh-CN" sz="2400" b="1" dirty="0"/>
          </a:p>
        </p:txBody>
      </p:sp>
      <p:sp>
        <p:nvSpPr>
          <p:cNvPr id="48" name="矩形 47">
            <a:extLst>
              <a:ext uri="{FF2B5EF4-FFF2-40B4-BE49-F238E27FC236}">
                <a16:creationId xmlns="" xmlns:a16="http://schemas.microsoft.com/office/drawing/2014/main" id="{69FE995A-7742-4B7A-98F7-6D212720976E}"/>
              </a:ext>
            </a:extLst>
          </p:cNvPr>
          <p:cNvSpPr/>
          <p:nvPr/>
        </p:nvSpPr>
        <p:spPr>
          <a:xfrm>
            <a:off x="25227" y="-8878"/>
            <a:ext cx="9144000" cy="541538"/>
          </a:xfrm>
          <a:prstGeom prst="rect">
            <a:avLst/>
          </a:prstGeom>
          <a:solidFill>
            <a:srgbClr val="E74E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49" name="矩形 48">
            <a:extLst>
              <a:ext uri="{FF2B5EF4-FFF2-40B4-BE49-F238E27FC236}">
                <a16:creationId xmlns="" xmlns:a16="http://schemas.microsoft.com/office/drawing/2014/main" id="{E89932CA-016D-4015-BF80-61ADE018D6CB}"/>
              </a:ext>
            </a:extLst>
          </p:cNvPr>
          <p:cNvSpPr/>
          <p:nvPr/>
        </p:nvSpPr>
        <p:spPr>
          <a:xfrm>
            <a:off x="1260619" y="98857"/>
            <a:ext cx="993121" cy="3354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50" name="文本框 49">
            <a:extLst>
              <a:ext uri="{FF2B5EF4-FFF2-40B4-BE49-F238E27FC236}">
                <a16:creationId xmlns="" xmlns:a16="http://schemas.microsoft.com/office/drawing/2014/main" id="{47D891CA-7753-4F87-817C-CBA958A65EB1}"/>
              </a:ext>
            </a:extLst>
          </p:cNvPr>
          <p:cNvSpPr txBox="1"/>
          <p:nvPr/>
        </p:nvSpPr>
        <p:spPr>
          <a:xfrm>
            <a:off x="1218334" y="92794"/>
            <a:ext cx="1547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rgbClr val="6666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需求分析</a:t>
            </a:r>
            <a:endParaRPr lang="zh-HK" altLang="en-US" sz="1600" dirty="0"/>
          </a:p>
        </p:txBody>
      </p:sp>
      <p:sp>
        <p:nvSpPr>
          <p:cNvPr id="51" name="文本框 50">
            <a:extLst>
              <a:ext uri="{FF2B5EF4-FFF2-40B4-BE49-F238E27FC236}">
                <a16:creationId xmlns="" xmlns:a16="http://schemas.microsoft.com/office/drawing/2014/main" id="{8F26574E-9DED-4969-9533-41873D1D930C}"/>
              </a:ext>
            </a:extLst>
          </p:cNvPr>
          <p:cNvSpPr txBox="1"/>
          <p:nvPr/>
        </p:nvSpPr>
        <p:spPr>
          <a:xfrm>
            <a:off x="-24006" y="87921"/>
            <a:ext cx="14402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可行性分析</a:t>
            </a:r>
          </a:p>
        </p:txBody>
      </p:sp>
      <p:sp>
        <p:nvSpPr>
          <p:cNvPr id="52" name="文本框 51">
            <a:extLst>
              <a:ext uri="{FF2B5EF4-FFF2-40B4-BE49-F238E27FC236}">
                <a16:creationId xmlns="" xmlns:a16="http://schemas.microsoft.com/office/drawing/2014/main" id="{BF71EE7B-DA48-4CB3-8A52-4B1D5C3EC62A}"/>
              </a:ext>
            </a:extLst>
          </p:cNvPr>
          <p:cNvSpPr txBox="1"/>
          <p:nvPr/>
        </p:nvSpPr>
        <p:spPr>
          <a:xfrm>
            <a:off x="2283881" y="87921"/>
            <a:ext cx="1295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总体设计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3" name="文本框 52">
            <a:extLst>
              <a:ext uri="{FF2B5EF4-FFF2-40B4-BE49-F238E27FC236}">
                <a16:creationId xmlns="" xmlns:a16="http://schemas.microsoft.com/office/drawing/2014/main" id="{CF9505D7-1FC9-4D8E-AF81-B7B2B7EF7421}"/>
              </a:ext>
            </a:extLst>
          </p:cNvPr>
          <p:cNvSpPr txBox="1"/>
          <p:nvPr/>
        </p:nvSpPr>
        <p:spPr>
          <a:xfrm>
            <a:off x="3323889" y="87921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详细设计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54" name="直接连接符 53">
            <a:extLst>
              <a:ext uri="{FF2B5EF4-FFF2-40B4-BE49-F238E27FC236}">
                <a16:creationId xmlns="" xmlns:a16="http://schemas.microsoft.com/office/drawing/2014/main" id="{8498B420-797B-4982-8BAD-37CEB1595658}"/>
              </a:ext>
            </a:extLst>
          </p:cNvPr>
          <p:cNvCxnSpPr/>
          <p:nvPr/>
        </p:nvCxnSpPr>
        <p:spPr>
          <a:xfrm>
            <a:off x="1197416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>
            <a:extLst>
              <a:ext uri="{FF2B5EF4-FFF2-40B4-BE49-F238E27FC236}">
                <a16:creationId xmlns="" xmlns:a16="http://schemas.microsoft.com/office/drawing/2014/main" id="{CD38A732-CC41-47E0-A473-0BACF59E6965}"/>
              </a:ext>
            </a:extLst>
          </p:cNvPr>
          <p:cNvCxnSpPr/>
          <p:nvPr/>
        </p:nvCxnSpPr>
        <p:spPr>
          <a:xfrm>
            <a:off x="2349121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连接符 55">
            <a:extLst>
              <a:ext uri="{FF2B5EF4-FFF2-40B4-BE49-F238E27FC236}">
                <a16:creationId xmlns="" xmlns:a16="http://schemas.microsoft.com/office/drawing/2014/main" id="{461EEEAA-718A-4F86-B6E0-355D8718E721}"/>
              </a:ext>
            </a:extLst>
          </p:cNvPr>
          <p:cNvCxnSpPr/>
          <p:nvPr/>
        </p:nvCxnSpPr>
        <p:spPr>
          <a:xfrm>
            <a:off x="3366207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文本框 56">
            <a:extLst>
              <a:ext uri="{FF2B5EF4-FFF2-40B4-BE49-F238E27FC236}">
                <a16:creationId xmlns="" xmlns:a16="http://schemas.microsoft.com/office/drawing/2014/main" id="{3C770365-60AF-475D-8C77-001DF0B11B7D}"/>
              </a:ext>
            </a:extLst>
          </p:cNvPr>
          <p:cNvSpPr txBox="1"/>
          <p:nvPr/>
        </p:nvSpPr>
        <p:spPr>
          <a:xfrm>
            <a:off x="4424983" y="90797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代码规范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8" name="文本框 57">
            <a:extLst>
              <a:ext uri="{FF2B5EF4-FFF2-40B4-BE49-F238E27FC236}">
                <a16:creationId xmlns="" xmlns:a16="http://schemas.microsoft.com/office/drawing/2014/main" id="{E7389610-7D8A-45FE-93A0-5734131C4319}"/>
              </a:ext>
            </a:extLst>
          </p:cNvPr>
          <p:cNvSpPr txBox="1"/>
          <p:nvPr/>
        </p:nvSpPr>
        <p:spPr>
          <a:xfrm>
            <a:off x="5517858" y="87921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测试文档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59" name="直接连接符 58">
            <a:extLst>
              <a:ext uri="{FF2B5EF4-FFF2-40B4-BE49-F238E27FC236}">
                <a16:creationId xmlns="" xmlns:a16="http://schemas.microsoft.com/office/drawing/2014/main" id="{4EF3326D-2FA6-4948-9A3D-42242DC4FE0F}"/>
              </a:ext>
            </a:extLst>
          </p:cNvPr>
          <p:cNvCxnSpPr/>
          <p:nvPr/>
        </p:nvCxnSpPr>
        <p:spPr>
          <a:xfrm>
            <a:off x="4422531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>
            <a:extLst>
              <a:ext uri="{FF2B5EF4-FFF2-40B4-BE49-F238E27FC236}">
                <a16:creationId xmlns="" xmlns:a16="http://schemas.microsoft.com/office/drawing/2014/main" id="{62C66E1E-B112-4428-96AC-E37E7158ECD1}"/>
              </a:ext>
            </a:extLst>
          </p:cNvPr>
          <p:cNvCxnSpPr/>
          <p:nvPr/>
        </p:nvCxnSpPr>
        <p:spPr>
          <a:xfrm>
            <a:off x="5524284" y="91032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连接符 60">
            <a:extLst>
              <a:ext uri="{FF2B5EF4-FFF2-40B4-BE49-F238E27FC236}">
                <a16:creationId xmlns="" xmlns:a16="http://schemas.microsoft.com/office/drawing/2014/main" id="{EF282EA8-CFE0-4163-9FAE-DE3FD16CFBCA}"/>
              </a:ext>
            </a:extLst>
          </p:cNvPr>
          <p:cNvCxnSpPr/>
          <p:nvPr/>
        </p:nvCxnSpPr>
        <p:spPr>
          <a:xfrm>
            <a:off x="6644350" y="72322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文本框 61">
            <a:extLst>
              <a:ext uri="{FF2B5EF4-FFF2-40B4-BE49-F238E27FC236}">
                <a16:creationId xmlns="" xmlns:a16="http://schemas.microsoft.com/office/drawing/2014/main" id="{8C5D9BEF-7733-4277-8D4F-61197272BA17}"/>
              </a:ext>
            </a:extLst>
          </p:cNvPr>
          <p:cNvSpPr txBox="1"/>
          <p:nvPr/>
        </p:nvSpPr>
        <p:spPr>
          <a:xfrm>
            <a:off x="6656297" y="98857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用户手册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63" name="直接连接符 62">
            <a:extLst>
              <a:ext uri="{FF2B5EF4-FFF2-40B4-BE49-F238E27FC236}">
                <a16:creationId xmlns="" xmlns:a16="http://schemas.microsoft.com/office/drawing/2014/main" id="{E2BBCF48-1CA0-474D-B406-3CD3E2729417}"/>
              </a:ext>
            </a:extLst>
          </p:cNvPr>
          <p:cNvCxnSpPr/>
          <p:nvPr/>
        </p:nvCxnSpPr>
        <p:spPr>
          <a:xfrm>
            <a:off x="7789569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文本框 63">
            <a:extLst>
              <a:ext uri="{FF2B5EF4-FFF2-40B4-BE49-F238E27FC236}">
                <a16:creationId xmlns="" xmlns:a16="http://schemas.microsoft.com/office/drawing/2014/main" id="{1391A4BE-9726-4531-871C-93A4D347FECB}"/>
              </a:ext>
            </a:extLst>
          </p:cNvPr>
          <p:cNvSpPr txBox="1"/>
          <p:nvPr/>
        </p:nvSpPr>
        <p:spPr>
          <a:xfrm>
            <a:off x="7868720" y="91800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程序清单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62708" y="2259623"/>
            <a:ext cx="785153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dirty="0"/>
              <a:t>对于用户来说最基本的查看新闻的功能能够实现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endParaRPr lang="zh-CN" altLang="zh-CN" dirty="0"/>
          </a:p>
          <a:p>
            <a:r>
              <a:rPr lang="zh-CN" altLang="zh-CN" dirty="0" smtClean="0"/>
              <a:t>对于</a:t>
            </a:r>
            <a:r>
              <a:rPr lang="zh-CN" altLang="zh-CN" dirty="0"/>
              <a:t>管理员来说最基本的登录，新建文章，修改新闻，查看新闻，管理员账号修改等功能。</a:t>
            </a:r>
          </a:p>
          <a:p>
            <a:endParaRPr lang="zh-CN" altLang="en-US" dirty="0"/>
          </a:p>
        </p:txBody>
      </p:sp>
      <p:sp>
        <p:nvSpPr>
          <p:cNvPr id="22" name="圆角矩形 21"/>
          <p:cNvSpPr/>
          <p:nvPr/>
        </p:nvSpPr>
        <p:spPr>
          <a:xfrm>
            <a:off x="191101" y="4012018"/>
            <a:ext cx="2706886" cy="839380"/>
          </a:xfrm>
          <a:prstGeom prst="roundRect">
            <a:avLst/>
          </a:prstGeom>
          <a:solidFill>
            <a:srgbClr val="E74E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 smtClean="0"/>
              <a:t>非功能性需求</a:t>
            </a:r>
            <a:endParaRPr lang="zh-CN" altLang="zh-CN" sz="2400" b="1" dirty="0"/>
          </a:p>
        </p:txBody>
      </p:sp>
      <p:sp>
        <p:nvSpPr>
          <p:cNvPr id="5" name="矩形 4"/>
          <p:cNvSpPr/>
          <p:nvPr/>
        </p:nvSpPr>
        <p:spPr>
          <a:xfrm>
            <a:off x="711297" y="5040060"/>
            <a:ext cx="759743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dirty="0"/>
              <a:t>对于用户来说界面要较为简洁明了，易于使用，整个</a:t>
            </a:r>
            <a:r>
              <a:rPr lang="en-US" altLang="zh-CN" dirty="0"/>
              <a:t>APP</a:t>
            </a:r>
            <a:r>
              <a:rPr lang="zh-CN" altLang="zh-CN" dirty="0"/>
              <a:t>的占用内存较低，信息的准确与快速；</a:t>
            </a:r>
            <a:endParaRPr lang="en-US" altLang="zh-CN" dirty="0"/>
          </a:p>
          <a:p>
            <a:endParaRPr lang="zh-CN" altLang="zh-CN" dirty="0"/>
          </a:p>
          <a:p>
            <a:r>
              <a:rPr lang="zh-CN" altLang="zh-CN" dirty="0"/>
              <a:t>对于管理员来说界面简洁明了，能够有更多功能的模块实现。</a:t>
            </a:r>
          </a:p>
        </p:txBody>
      </p:sp>
    </p:spTree>
    <p:extLst>
      <p:ext uri="{BB962C8B-B14F-4D97-AF65-F5344CB8AC3E}">
        <p14:creationId xmlns:p14="http://schemas.microsoft.com/office/powerpoint/2010/main" val="3822998211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1559719" y="2568507"/>
            <a:ext cx="6024563" cy="1720986"/>
            <a:chOff x="1184275" y="2717410"/>
            <a:chExt cx="6024563" cy="1720986"/>
          </a:xfrm>
        </p:grpSpPr>
        <p:grpSp>
          <p:nvGrpSpPr>
            <p:cNvPr id="10" name="Group 4"/>
            <p:cNvGrpSpPr>
              <a:grpSpLocks noChangeAspect="1"/>
            </p:cNvGrpSpPr>
            <p:nvPr/>
          </p:nvGrpSpPr>
          <p:grpSpPr bwMode="auto">
            <a:xfrm>
              <a:off x="1184275" y="2717410"/>
              <a:ext cx="1847850" cy="1720986"/>
              <a:chOff x="1164" y="687"/>
              <a:chExt cx="3219" cy="2998"/>
            </a:xfrm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1" name="Freeform 6"/>
              <p:cNvSpPr>
                <a:spLocks/>
              </p:cNvSpPr>
              <p:nvPr/>
            </p:nvSpPr>
            <p:spPr bwMode="auto">
              <a:xfrm>
                <a:off x="1164" y="687"/>
                <a:ext cx="3219" cy="2998"/>
              </a:xfrm>
              <a:custGeom>
                <a:avLst/>
                <a:gdLst>
                  <a:gd name="T0" fmla="*/ 96 w 1360"/>
                  <a:gd name="T1" fmla="*/ 404 h 1266"/>
                  <a:gd name="T2" fmla="*/ 96 w 1360"/>
                  <a:gd name="T3" fmla="*/ 527 h 1266"/>
                  <a:gd name="T4" fmla="*/ 105 w 1360"/>
                  <a:gd name="T5" fmla="*/ 537 h 1266"/>
                  <a:gd name="T6" fmla="*/ 123 w 1360"/>
                  <a:gd name="T7" fmla="*/ 616 h 1266"/>
                  <a:gd name="T8" fmla="*/ 119 w 1360"/>
                  <a:gd name="T9" fmla="*/ 629 h 1266"/>
                  <a:gd name="T10" fmla="*/ 147 w 1360"/>
                  <a:gd name="T11" fmla="*/ 940 h 1266"/>
                  <a:gd name="T12" fmla="*/ 169 w 1360"/>
                  <a:gd name="T13" fmla="*/ 1194 h 1266"/>
                  <a:gd name="T14" fmla="*/ 175 w 1360"/>
                  <a:gd name="T15" fmla="*/ 1266 h 1266"/>
                  <a:gd name="T16" fmla="*/ 0 w 1360"/>
                  <a:gd name="T17" fmla="*/ 1266 h 1266"/>
                  <a:gd name="T18" fmla="*/ 6 w 1360"/>
                  <a:gd name="T19" fmla="*/ 1197 h 1266"/>
                  <a:gd name="T20" fmla="*/ 38 w 1360"/>
                  <a:gd name="T21" fmla="*/ 811 h 1266"/>
                  <a:gd name="T22" fmla="*/ 54 w 1360"/>
                  <a:gd name="T23" fmla="*/ 629 h 1266"/>
                  <a:gd name="T24" fmla="*/ 50 w 1360"/>
                  <a:gd name="T25" fmla="*/ 613 h 1266"/>
                  <a:gd name="T26" fmla="*/ 71 w 1360"/>
                  <a:gd name="T27" fmla="*/ 537 h 1266"/>
                  <a:gd name="T28" fmla="*/ 79 w 1360"/>
                  <a:gd name="T29" fmla="*/ 525 h 1266"/>
                  <a:gd name="T30" fmla="*/ 79 w 1360"/>
                  <a:gd name="T31" fmla="*/ 407 h 1266"/>
                  <a:gd name="T32" fmla="*/ 70 w 1360"/>
                  <a:gd name="T33" fmla="*/ 392 h 1266"/>
                  <a:gd name="T34" fmla="*/ 31 w 1360"/>
                  <a:gd name="T35" fmla="*/ 374 h 1266"/>
                  <a:gd name="T36" fmla="*/ 44 w 1360"/>
                  <a:gd name="T37" fmla="*/ 366 h 1266"/>
                  <a:gd name="T38" fmla="*/ 624 w 1360"/>
                  <a:gd name="T39" fmla="*/ 44 h 1266"/>
                  <a:gd name="T40" fmla="*/ 692 w 1360"/>
                  <a:gd name="T41" fmla="*/ 5 h 1266"/>
                  <a:gd name="T42" fmla="*/ 718 w 1360"/>
                  <a:gd name="T43" fmla="*/ 5 h 1266"/>
                  <a:gd name="T44" fmla="*/ 1255 w 1360"/>
                  <a:gd name="T45" fmla="*/ 275 h 1266"/>
                  <a:gd name="T46" fmla="*/ 1360 w 1360"/>
                  <a:gd name="T47" fmla="*/ 328 h 1266"/>
                  <a:gd name="T48" fmla="*/ 1302 w 1360"/>
                  <a:gd name="T49" fmla="*/ 360 h 1266"/>
                  <a:gd name="T50" fmla="*/ 723 w 1360"/>
                  <a:gd name="T51" fmla="*/ 666 h 1266"/>
                  <a:gd name="T52" fmla="*/ 688 w 1360"/>
                  <a:gd name="T53" fmla="*/ 668 h 1266"/>
                  <a:gd name="T54" fmla="*/ 112 w 1360"/>
                  <a:gd name="T55" fmla="*/ 411 h 1266"/>
                  <a:gd name="T56" fmla="*/ 96 w 1360"/>
                  <a:gd name="T57" fmla="*/ 404 h 12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60" h="1266">
                    <a:moveTo>
                      <a:pt x="96" y="404"/>
                    </a:moveTo>
                    <a:cubicBezTo>
                      <a:pt x="96" y="447"/>
                      <a:pt x="96" y="487"/>
                      <a:pt x="96" y="527"/>
                    </a:cubicBezTo>
                    <a:cubicBezTo>
                      <a:pt x="96" y="531"/>
                      <a:pt x="101" y="535"/>
                      <a:pt x="105" y="537"/>
                    </a:cubicBezTo>
                    <a:cubicBezTo>
                      <a:pt x="136" y="555"/>
                      <a:pt x="144" y="585"/>
                      <a:pt x="123" y="616"/>
                    </a:cubicBezTo>
                    <a:cubicBezTo>
                      <a:pt x="121" y="620"/>
                      <a:pt x="119" y="625"/>
                      <a:pt x="119" y="629"/>
                    </a:cubicBezTo>
                    <a:cubicBezTo>
                      <a:pt x="128" y="733"/>
                      <a:pt x="138" y="836"/>
                      <a:pt x="147" y="940"/>
                    </a:cubicBezTo>
                    <a:cubicBezTo>
                      <a:pt x="154" y="1024"/>
                      <a:pt x="162" y="1109"/>
                      <a:pt x="169" y="1194"/>
                    </a:cubicBezTo>
                    <a:cubicBezTo>
                      <a:pt x="171" y="1217"/>
                      <a:pt x="173" y="1239"/>
                      <a:pt x="175" y="1266"/>
                    </a:cubicBezTo>
                    <a:cubicBezTo>
                      <a:pt x="117" y="1266"/>
                      <a:pt x="60" y="1266"/>
                      <a:pt x="0" y="1266"/>
                    </a:cubicBezTo>
                    <a:cubicBezTo>
                      <a:pt x="2" y="1244"/>
                      <a:pt x="4" y="1220"/>
                      <a:pt x="6" y="1197"/>
                    </a:cubicBezTo>
                    <a:cubicBezTo>
                      <a:pt x="16" y="1068"/>
                      <a:pt x="27" y="940"/>
                      <a:pt x="38" y="811"/>
                    </a:cubicBezTo>
                    <a:cubicBezTo>
                      <a:pt x="43" y="750"/>
                      <a:pt x="49" y="690"/>
                      <a:pt x="54" y="629"/>
                    </a:cubicBezTo>
                    <a:cubicBezTo>
                      <a:pt x="54" y="624"/>
                      <a:pt x="52" y="617"/>
                      <a:pt x="50" y="613"/>
                    </a:cubicBezTo>
                    <a:cubicBezTo>
                      <a:pt x="32" y="583"/>
                      <a:pt x="40" y="553"/>
                      <a:pt x="71" y="537"/>
                    </a:cubicBezTo>
                    <a:cubicBezTo>
                      <a:pt x="75" y="535"/>
                      <a:pt x="79" y="529"/>
                      <a:pt x="79" y="525"/>
                    </a:cubicBezTo>
                    <a:cubicBezTo>
                      <a:pt x="79" y="486"/>
                      <a:pt x="80" y="446"/>
                      <a:pt x="79" y="407"/>
                    </a:cubicBezTo>
                    <a:cubicBezTo>
                      <a:pt x="79" y="402"/>
                      <a:pt x="74" y="395"/>
                      <a:pt x="70" y="392"/>
                    </a:cubicBezTo>
                    <a:cubicBezTo>
                      <a:pt x="58" y="386"/>
                      <a:pt x="45" y="381"/>
                      <a:pt x="31" y="374"/>
                    </a:cubicBezTo>
                    <a:cubicBezTo>
                      <a:pt x="36" y="371"/>
                      <a:pt x="40" y="368"/>
                      <a:pt x="44" y="366"/>
                    </a:cubicBezTo>
                    <a:cubicBezTo>
                      <a:pt x="237" y="259"/>
                      <a:pt x="431" y="151"/>
                      <a:pt x="624" y="44"/>
                    </a:cubicBezTo>
                    <a:cubicBezTo>
                      <a:pt x="647" y="31"/>
                      <a:pt x="670" y="19"/>
                      <a:pt x="692" y="5"/>
                    </a:cubicBezTo>
                    <a:cubicBezTo>
                      <a:pt x="702" y="0"/>
                      <a:pt x="709" y="1"/>
                      <a:pt x="718" y="5"/>
                    </a:cubicBezTo>
                    <a:cubicBezTo>
                      <a:pt x="897" y="96"/>
                      <a:pt x="1076" y="185"/>
                      <a:pt x="1255" y="275"/>
                    </a:cubicBezTo>
                    <a:cubicBezTo>
                      <a:pt x="1289" y="293"/>
                      <a:pt x="1324" y="310"/>
                      <a:pt x="1360" y="328"/>
                    </a:cubicBezTo>
                    <a:cubicBezTo>
                      <a:pt x="1339" y="340"/>
                      <a:pt x="1320" y="350"/>
                      <a:pt x="1302" y="360"/>
                    </a:cubicBezTo>
                    <a:cubicBezTo>
                      <a:pt x="1109" y="462"/>
                      <a:pt x="916" y="564"/>
                      <a:pt x="723" y="666"/>
                    </a:cubicBezTo>
                    <a:cubicBezTo>
                      <a:pt x="711" y="672"/>
                      <a:pt x="701" y="674"/>
                      <a:pt x="688" y="668"/>
                    </a:cubicBezTo>
                    <a:cubicBezTo>
                      <a:pt x="496" y="582"/>
                      <a:pt x="304" y="496"/>
                      <a:pt x="112" y="411"/>
                    </a:cubicBezTo>
                    <a:cubicBezTo>
                      <a:pt x="108" y="409"/>
                      <a:pt x="103" y="407"/>
                      <a:pt x="96" y="40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/>
              </a:p>
            </p:txBody>
          </p:sp>
          <p:sp>
            <p:nvSpPr>
              <p:cNvPr id="12" name="Freeform 7"/>
              <p:cNvSpPr>
                <a:spLocks/>
              </p:cNvSpPr>
              <p:nvPr/>
            </p:nvSpPr>
            <p:spPr bwMode="auto">
              <a:xfrm>
                <a:off x="1829" y="1959"/>
                <a:ext cx="2000" cy="947"/>
              </a:xfrm>
              <a:custGeom>
                <a:avLst/>
                <a:gdLst>
                  <a:gd name="T0" fmla="*/ 0 w 845"/>
                  <a:gd name="T1" fmla="*/ 147 h 400"/>
                  <a:gd name="T2" fmla="*/ 78 w 845"/>
                  <a:gd name="T3" fmla="*/ 32 h 400"/>
                  <a:gd name="T4" fmla="*/ 96 w 845"/>
                  <a:gd name="T5" fmla="*/ 28 h 400"/>
                  <a:gd name="T6" fmla="*/ 262 w 845"/>
                  <a:gd name="T7" fmla="*/ 101 h 400"/>
                  <a:gd name="T8" fmla="*/ 417 w 845"/>
                  <a:gd name="T9" fmla="*/ 170 h 400"/>
                  <a:gd name="T10" fmla="*/ 434 w 845"/>
                  <a:gd name="T11" fmla="*/ 167 h 400"/>
                  <a:gd name="T12" fmla="*/ 724 w 845"/>
                  <a:gd name="T13" fmla="*/ 13 h 400"/>
                  <a:gd name="T14" fmla="*/ 749 w 845"/>
                  <a:gd name="T15" fmla="*/ 0 h 400"/>
                  <a:gd name="T16" fmla="*/ 845 w 845"/>
                  <a:gd name="T17" fmla="*/ 143 h 400"/>
                  <a:gd name="T18" fmla="*/ 743 w 845"/>
                  <a:gd name="T19" fmla="*/ 207 h 400"/>
                  <a:gd name="T20" fmla="*/ 448 w 845"/>
                  <a:gd name="T21" fmla="*/ 393 h 400"/>
                  <a:gd name="T22" fmla="*/ 421 w 845"/>
                  <a:gd name="T23" fmla="*/ 394 h 400"/>
                  <a:gd name="T24" fmla="*/ 8 w 845"/>
                  <a:gd name="T25" fmla="*/ 153 h 400"/>
                  <a:gd name="T26" fmla="*/ 0 w 845"/>
                  <a:gd name="T27" fmla="*/ 147 h 4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45" h="400">
                    <a:moveTo>
                      <a:pt x="0" y="147"/>
                    </a:moveTo>
                    <a:cubicBezTo>
                      <a:pt x="27" y="108"/>
                      <a:pt x="53" y="70"/>
                      <a:pt x="78" y="32"/>
                    </a:cubicBezTo>
                    <a:cubicBezTo>
                      <a:pt x="84" y="24"/>
                      <a:pt x="89" y="25"/>
                      <a:pt x="96" y="28"/>
                    </a:cubicBezTo>
                    <a:cubicBezTo>
                      <a:pt x="151" y="53"/>
                      <a:pt x="206" y="77"/>
                      <a:pt x="262" y="101"/>
                    </a:cubicBezTo>
                    <a:cubicBezTo>
                      <a:pt x="313" y="124"/>
                      <a:pt x="365" y="147"/>
                      <a:pt x="417" y="170"/>
                    </a:cubicBezTo>
                    <a:cubicBezTo>
                      <a:pt x="421" y="172"/>
                      <a:pt x="429" y="170"/>
                      <a:pt x="434" y="167"/>
                    </a:cubicBezTo>
                    <a:cubicBezTo>
                      <a:pt x="531" y="116"/>
                      <a:pt x="627" y="65"/>
                      <a:pt x="724" y="13"/>
                    </a:cubicBezTo>
                    <a:cubicBezTo>
                      <a:pt x="732" y="9"/>
                      <a:pt x="740" y="5"/>
                      <a:pt x="749" y="0"/>
                    </a:cubicBezTo>
                    <a:cubicBezTo>
                      <a:pt x="781" y="48"/>
                      <a:pt x="813" y="95"/>
                      <a:pt x="845" y="143"/>
                    </a:cubicBezTo>
                    <a:cubicBezTo>
                      <a:pt x="811" y="165"/>
                      <a:pt x="777" y="186"/>
                      <a:pt x="743" y="207"/>
                    </a:cubicBezTo>
                    <a:cubicBezTo>
                      <a:pt x="645" y="269"/>
                      <a:pt x="546" y="331"/>
                      <a:pt x="448" y="393"/>
                    </a:cubicBezTo>
                    <a:cubicBezTo>
                      <a:pt x="438" y="399"/>
                      <a:pt x="431" y="400"/>
                      <a:pt x="421" y="394"/>
                    </a:cubicBezTo>
                    <a:cubicBezTo>
                      <a:pt x="284" y="313"/>
                      <a:pt x="146" y="233"/>
                      <a:pt x="8" y="153"/>
                    </a:cubicBezTo>
                    <a:cubicBezTo>
                      <a:pt x="6" y="151"/>
                      <a:pt x="3" y="149"/>
                      <a:pt x="0" y="1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/>
              </a:p>
            </p:txBody>
          </p:sp>
        </p:grpSp>
        <p:sp>
          <p:nvSpPr>
            <p:cNvPr id="13" name="文本框 12"/>
            <p:cNvSpPr txBox="1"/>
            <p:nvPr/>
          </p:nvSpPr>
          <p:spPr>
            <a:xfrm>
              <a:off x="3187700" y="2847430"/>
              <a:ext cx="402113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7200" b="1" spc="3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总体设计</a:t>
              </a:r>
              <a:endParaRPr lang="zh-HK" altLang="en-US" sz="7200" b="1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90903937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="" xmlns:a16="http://schemas.microsoft.com/office/drawing/2014/main" id="{AA5BAA8A-29A8-4512-AD0F-AA375164739C}"/>
              </a:ext>
            </a:extLst>
          </p:cNvPr>
          <p:cNvSpPr/>
          <p:nvPr/>
        </p:nvSpPr>
        <p:spPr>
          <a:xfrm>
            <a:off x="25227" y="-8878"/>
            <a:ext cx="9144000" cy="541538"/>
          </a:xfrm>
          <a:prstGeom prst="rect">
            <a:avLst/>
          </a:prstGeom>
          <a:solidFill>
            <a:srgbClr val="E74E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9" name="文本框 8">
            <a:extLst>
              <a:ext uri="{FF2B5EF4-FFF2-40B4-BE49-F238E27FC236}">
                <a16:creationId xmlns="" xmlns:a16="http://schemas.microsoft.com/office/drawing/2014/main" id="{E73BF1B5-B583-4832-99E6-E219331329C8}"/>
              </a:ext>
            </a:extLst>
          </p:cNvPr>
          <p:cNvSpPr txBox="1"/>
          <p:nvPr/>
        </p:nvSpPr>
        <p:spPr>
          <a:xfrm>
            <a:off x="1217233" y="96799"/>
            <a:ext cx="12415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需求分析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="" xmlns:a16="http://schemas.microsoft.com/office/drawing/2014/main" id="{FBFE174D-91DB-49BF-B791-594D57D92955}"/>
              </a:ext>
            </a:extLst>
          </p:cNvPr>
          <p:cNvSpPr txBox="1"/>
          <p:nvPr/>
        </p:nvSpPr>
        <p:spPr>
          <a:xfrm>
            <a:off x="3323889" y="87921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详细设计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12" name="直接连接符 11">
            <a:extLst>
              <a:ext uri="{FF2B5EF4-FFF2-40B4-BE49-F238E27FC236}">
                <a16:creationId xmlns="" xmlns:a16="http://schemas.microsoft.com/office/drawing/2014/main" id="{1D13E206-66BD-4615-9221-92D996AABCAB}"/>
              </a:ext>
            </a:extLst>
          </p:cNvPr>
          <p:cNvCxnSpPr/>
          <p:nvPr/>
        </p:nvCxnSpPr>
        <p:spPr>
          <a:xfrm>
            <a:off x="1197416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="" xmlns:a16="http://schemas.microsoft.com/office/drawing/2014/main" id="{B0C259F7-6BFC-427E-AA58-25CFC22DE1D1}"/>
              </a:ext>
            </a:extLst>
          </p:cNvPr>
          <p:cNvCxnSpPr/>
          <p:nvPr/>
        </p:nvCxnSpPr>
        <p:spPr>
          <a:xfrm>
            <a:off x="2313609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="" xmlns:a16="http://schemas.microsoft.com/office/drawing/2014/main" id="{06251D55-D7B5-4F39-86F6-982200A543C9}"/>
              </a:ext>
            </a:extLst>
          </p:cNvPr>
          <p:cNvCxnSpPr/>
          <p:nvPr/>
        </p:nvCxnSpPr>
        <p:spPr>
          <a:xfrm>
            <a:off x="3366207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="" xmlns:a16="http://schemas.microsoft.com/office/drawing/2014/main" id="{6814AD3A-42FC-4E29-A343-97B0D8F8C9E8}"/>
              </a:ext>
            </a:extLst>
          </p:cNvPr>
          <p:cNvSpPr txBox="1"/>
          <p:nvPr/>
        </p:nvSpPr>
        <p:spPr>
          <a:xfrm>
            <a:off x="4424983" y="90797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代码规范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="" xmlns:a16="http://schemas.microsoft.com/office/drawing/2014/main" id="{2553A3B6-CA7B-4350-BC87-9038C9369049}"/>
              </a:ext>
            </a:extLst>
          </p:cNvPr>
          <p:cNvSpPr txBox="1"/>
          <p:nvPr/>
        </p:nvSpPr>
        <p:spPr>
          <a:xfrm>
            <a:off x="5517858" y="87921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测试文档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17" name="直接连接符 16">
            <a:extLst>
              <a:ext uri="{FF2B5EF4-FFF2-40B4-BE49-F238E27FC236}">
                <a16:creationId xmlns="" xmlns:a16="http://schemas.microsoft.com/office/drawing/2014/main" id="{E75D7FAE-2171-411C-A1A5-5567DE8EC8BE}"/>
              </a:ext>
            </a:extLst>
          </p:cNvPr>
          <p:cNvCxnSpPr/>
          <p:nvPr/>
        </p:nvCxnSpPr>
        <p:spPr>
          <a:xfrm>
            <a:off x="4422531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="" xmlns:a16="http://schemas.microsoft.com/office/drawing/2014/main" id="{9611DC04-4753-4F0F-A1C1-5D50CCD01B4D}"/>
              </a:ext>
            </a:extLst>
          </p:cNvPr>
          <p:cNvCxnSpPr/>
          <p:nvPr/>
        </p:nvCxnSpPr>
        <p:spPr>
          <a:xfrm>
            <a:off x="5524284" y="91032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>
            <a:extLst>
              <a:ext uri="{FF2B5EF4-FFF2-40B4-BE49-F238E27FC236}">
                <a16:creationId xmlns="" xmlns:a16="http://schemas.microsoft.com/office/drawing/2014/main" id="{41EF1218-EE02-4838-9C91-AE9AC14D83A7}"/>
              </a:ext>
            </a:extLst>
          </p:cNvPr>
          <p:cNvCxnSpPr/>
          <p:nvPr/>
        </p:nvCxnSpPr>
        <p:spPr>
          <a:xfrm>
            <a:off x="6644350" y="72322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="" xmlns:a16="http://schemas.microsoft.com/office/drawing/2014/main" id="{71E09891-E3D1-4E96-A80C-BA14DA32968D}"/>
              </a:ext>
            </a:extLst>
          </p:cNvPr>
          <p:cNvSpPr txBox="1"/>
          <p:nvPr/>
        </p:nvSpPr>
        <p:spPr>
          <a:xfrm>
            <a:off x="6656297" y="98857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用户手册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21" name="直接连接符 20">
            <a:extLst>
              <a:ext uri="{FF2B5EF4-FFF2-40B4-BE49-F238E27FC236}">
                <a16:creationId xmlns="" xmlns:a16="http://schemas.microsoft.com/office/drawing/2014/main" id="{7E911DD7-8FD6-4FE7-B736-A78335153F3E}"/>
              </a:ext>
            </a:extLst>
          </p:cNvPr>
          <p:cNvCxnSpPr/>
          <p:nvPr/>
        </p:nvCxnSpPr>
        <p:spPr>
          <a:xfrm>
            <a:off x="7789569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="" xmlns:a16="http://schemas.microsoft.com/office/drawing/2014/main" id="{A43FF118-D346-40D0-8405-109E48163BDC}"/>
              </a:ext>
            </a:extLst>
          </p:cNvPr>
          <p:cNvSpPr txBox="1"/>
          <p:nvPr/>
        </p:nvSpPr>
        <p:spPr>
          <a:xfrm>
            <a:off x="7868720" y="91800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程序清单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="" xmlns:a16="http://schemas.microsoft.com/office/drawing/2014/main" id="{3106DD30-03B1-4A17-B191-084EDAFF9A73}"/>
              </a:ext>
            </a:extLst>
          </p:cNvPr>
          <p:cNvSpPr txBox="1"/>
          <p:nvPr/>
        </p:nvSpPr>
        <p:spPr>
          <a:xfrm>
            <a:off x="-24006" y="87921"/>
            <a:ext cx="14402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可行性分析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="" xmlns:a16="http://schemas.microsoft.com/office/drawing/2014/main" id="{9CEF5D3B-D27C-4EB0-8039-B5B4AFB1FC55}"/>
              </a:ext>
            </a:extLst>
          </p:cNvPr>
          <p:cNvSpPr/>
          <p:nvPr/>
        </p:nvSpPr>
        <p:spPr>
          <a:xfrm>
            <a:off x="2348469" y="101901"/>
            <a:ext cx="993121" cy="3354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5" name="文本框 24">
            <a:extLst>
              <a:ext uri="{FF2B5EF4-FFF2-40B4-BE49-F238E27FC236}">
                <a16:creationId xmlns="" xmlns:a16="http://schemas.microsoft.com/office/drawing/2014/main" id="{48B80EAA-95FF-410B-925F-A6469987BED7}"/>
              </a:ext>
            </a:extLst>
          </p:cNvPr>
          <p:cNvSpPr txBox="1"/>
          <p:nvPr/>
        </p:nvSpPr>
        <p:spPr>
          <a:xfrm>
            <a:off x="2317351" y="128775"/>
            <a:ext cx="1547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rgbClr val="6666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总体设计</a:t>
            </a:r>
            <a:endParaRPr lang="zh-HK" altLang="en-US" sz="1600" dirty="0"/>
          </a:p>
        </p:txBody>
      </p:sp>
      <p:sp>
        <p:nvSpPr>
          <p:cNvPr id="28" name="圆角矩形 30">
            <a:extLst>
              <a:ext uri="{FF2B5EF4-FFF2-40B4-BE49-F238E27FC236}">
                <a16:creationId xmlns="" xmlns:a16="http://schemas.microsoft.com/office/drawing/2014/main" id="{27922E44-E23A-45B7-837A-76407F7AE6D8}"/>
              </a:ext>
            </a:extLst>
          </p:cNvPr>
          <p:cNvSpPr/>
          <p:nvPr/>
        </p:nvSpPr>
        <p:spPr>
          <a:xfrm>
            <a:off x="506541" y="638337"/>
            <a:ext cx="2338488" cy="622209"/>
          </a:xfrm>
          <a:prstGeom prst="roundRect">
            <a:avLst/>
          </a:prstGeom>
          <a:solidFill>
            <a:srgbClr val="E74E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HIPO</a:t>
            </a:r>
            <a:r>
              <a:rPr lang="zh-CN" altLang="en-US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图</a:t>
            </a: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11266" name="Picture 2" descr="QQ截图2017052116435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27" y="1367815"/>
            <a:ext cx="5926016" cy="382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7" name="Picture 3" descr="QQ截图2017052116000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6207" y="4608391"/>
            <a:ext cx="5837238" cy="2117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11356953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="" xmlns:a16="http://schemas.microsoft.com/office/drawing/2014/main" id="{AA5BAA8A-29A8-4512-AD0F-AA375164739C}"/>
              </a:ext>
            </a:extLst>
          </p:cNvPr>
          <p:cNvSpPr/>
          <p:nvPr/>
        </p:nvSpPr>
        <p:spPr>
          <a:xfrm>
            <a:off x="25227" y="-8878"/>
            <a:ext cx="9144000" cy="541538"/>
          </a:xfrm>
          <a:prstGeom prst="rect">
            <a:avLst/>
          </a:prstGeom>
          <a:solidFill>
            <a:srgbClr val="E74E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9" name="文本框 8">
            <a:extLst>
              <a:ext uri="{FF2B5EF4-FFF2-40B4-BE49-F238E27FC236}">
                <a16:creationId xmlns="" xmlns:a16="http://schemas.microsoft.com/office/drawing/2014/main" id="{E73BF1B5-B583-4832-99E6-E219331329C8}"/>
              </a:ext>
            </a:extLst>
          </p:cNvPr>
          <p:cNvSpPr txBox="1"/>
          <p:nvPr/>
        </p:nvSpPr>
        <p:spPr>
          <a:xfrm>
            <a:off x="1217233" y="96799"/>
            <a:ext cx="12415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需求分析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="" xmlns:a16="http://schemas.microsoft.com/office/drawing/2014/main" id="{FBFE174D-91DB-49BF-B791-594D57D92955}"/>
              </a:ext>
            </a:extLst>
          </p:cNvPr>
          <p:cNvSpPr txBox="1"/>
          <p:nvPr/>
        </p:nvSpPr>
        <p:spPr>
          <a:xfrm>
            <a:off x="3323889" y="87921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详细设计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12" name="直接连接符 11">
            <a:extLst>
              <a:ext uri="{FF2B5EF4-FFF2-40B4-BE49-F238E27FC236}">
                <a16:creationId xmlns="" xmlns:a16="http://schemas.microsoft.com/office/drawing/2014/main" id="{1D13E206-66BD-4615-9221-92D996AABCAB}"/>
              </a:ext>
            </a:extLst>
          </p:cNvPr>
          <p:cNvCxnSpPr/>
          <p:nvPr/>
        </p:nvCxnSpPr>
        <p:spPr>
          <a:xfrm>
            <a:off x="1197416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="" xmlns:a16="http://schemas.microsoft.com/office/drawing/2014/main" id="{B0C259F7-6BFC-427E-AA58-25CFC22DE1D1}"/>
              </a:ext>
            </a:extLst>
          </p:cNvPr>
          <p:cNvCxnSpPr/>
          <p:nvPr/>
        </p:nvCxnSpPr>
        <p:spPr>
          <a:xfrm>
            <a:off x="2313609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="" xmlns:a16="http://schemas.microsoft.com/office/drawing/2014/main" id="{06251D55-D7B5-4F39-86F6-982200A543C9}"/>
              </a:ext>
            </a:extLst>
          </p:cNvPr>
          <p:cNvCxnSpPr/>
          <p:nvPr/>
        </p:nvCxnSpPr>
        <p:spPr>
          <a:xfrm>
            <a:off x="3366207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="" xmlns:a16="http://schemas.microsoft.com/office/drawing/2014/main" id="{6814AD3A-42FC-4E29-A343-97B0D8F8C9E8}"/>
              </a:ext>
            </a:extLst>
          </p:cNvPr>
          <p:cNvSpPr txBox="1"/>
          <p:nvPr/>
        </p:nvSpPr>
        <p:spPr>
          <a:xfrm>
            <a:off x="4424983" y="90797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代码规范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="" xmlns:a16="http://schemas.microsoft.com/office/drawing/2014/main" id="{2553A3B6-CA7B-4350-BC87-9038C9369049}"/>
              </a:ext>
            </a:extLst>
          </p:cNvPr>
          <p:cNvSpPr txBox="1"/>
          <p:nvPr/>
        </p:nvSpPr>
        <p:spPr>
          <a:xfrm>
            <a:off x="5517858" y="87921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测试文档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17" name="直接连接符 16">
            <a:extLst>
              <a:ext uri="{FF2B5EF4-FFF2-40B4-BE49-F238E27FC236}">
                <a16:creationId xmlns="" xmlns:a16="http://schemas.microsoft.com/office/drawing/2014/main" id="{E75D7FAE-2171-411C-A1A5-5567DE8EC8BE}"/>
              </a:ext>
            </a:extLst>
          </p:cNvPr>
          <p:cNvCxnSpPr/>
          <p:nvPr/>
        </p:nvCxnSpPr>
        <p:spPr>
          <a:xfrm>
            <a:off x="4422531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="" xmlns:a16="http://schemas.microsoft.com/office/drawing/2014/main" id="{9611DC04-4753-4F0F-A1C1-5D50CCD01B4D}"/>
              </a:ext>
            </a:extLst>
          </p:cNvPr>
          <p:cNvCxnSpPr/>
          <p:nvPr/>
        </p:nvCxnSpPr>
        <p:spPr>
          <a:xfrm>
            <a:off x="5524284" y="91032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>
            <a:extLst>
              <a:ext uri="{FF2B5EF4-FFF2-40B4-BE49-F238E27FC236}">
                <a16:creationId xmlns="" xmlns:a16="http://schemas.microsoft.com/office/drawing/2014/main" id="{41EF1218-EE02-4838-9C91-AE9AC14D83A7}"/>
              </a:ext>
            </a:extLst>
          </p:cNvPr>
          <p:cNvCxnSpPr/>
          <p:nvPr/>
        </p:nvCxnSpPr>
        <p:spPr>
          <a:xfrm>
            <a:off x="6644350" y="72322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="" xmlns:a16="http://schemas.microsoft.com/office/drawing/2014/main" id="{71E09891-E3D1-4E96-A80C-BA14DA32968D}"/>
              </a:ext>
            </a:extLst>
          </p:cNvPr>
          <p:cNvSpPr txBox="1"/>
          <p:nvPr/>
        </p:nvSpPr>
        <p:spPr>
          <a:xfrm>
            <a:off x="6656297" y="98857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用户手册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21" name="直接连接符 20">
            <a:extLst>
              <a:ext uri="{FF2B5EF4-FFF2-40B4-BE49-F238E27FC236}">
                <a16:creationId xmlns="" xmlns:a16="http://schemas.microsoft.com/office/drawing/2014/main" id="{7E911DD7-8FD6-4FE7-B736-A78335153F3E}"/>
              </a:ext>
            </a:extLst>
          </p:cNvPr>
          <p:cNvCxnSpPr/>
          <p:nvPr/>
        </p:nvCxnSpPr>
        <p:spPr>
          <a:xfrm>
            <a:off x="7789569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="" xmlns:a16="http://schemas.microsoft.com/office/drawing/2014/main" id="{A43FF118-D346-40D0-8405-109E48163BDC}"/>
              </a:ext>
            </a:extLst>
          </p:cNvPr>
          <p:cNvSpPr txBox="1"/>
          <p:nvPr/>
        </p:nvSpPr>
        <p:spPr>
          <a:xfrm>
            <a:off x="7868720" y="91800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程序清单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="" xmlns:a16="http://schemas.microsoft.com/office/drawing/2014/main" id="{3106DD30-03B1-4A17-B191-084EDAFF9A73}"/>
              </a:ext>
            </a:extLst>
          </p:cNvPr>
          <p:cNvSpPr txBox="1"/>
          <p:nvPr/>
        </p:nvSpPr>
        <p:spPr>
          <a:xfrm>
            <a:off x="-24006" y="87921"/>
            <a:ext cx="14402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可行性分析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="" xmlns:a16="http://schemas.microsoft.com/office/drawing/2014/main" id="{9CEF5D3B-D27C-4EB0-8039-B5B4AFB1FC55}"/>
              </a:ext>
            </a:extLst>
          </p:cNvPr>
          <p:cNvSpPr/>
          <p:nvPr/>
        </p:nvSpPr>
        <p:spPr>
          <a:xfrm>
            <a:off x="2348469" y="101901"/>
            <a:ext cx="993121" cy="3354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5" name="文本框 24">
            <a:extLst>
              <a:ext uri="{FF2B5EF4-FFF2-40B4-BE49-F238E27FC236}">
                <a16:creationId xmlns="" xmlns:a16="http://schemas.microsoft.com/office/drawing/2014/main" id="{48B80EAA-95FF-410B-925F-A6469987BED7}"/>
              </a:ext>
            </a:extLst>
          </p:cNvPr>
          <p:cNvSpPr txBox="1"/>
          <p:nvPr/>
        </p:nvSpPr>
        <p:spPr>
          <a:xfrm>
            <a:off x="2317351" y="128775"/>
            <a:ext cx="1547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rgbClr val="6666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总体设计</a:t>
            </a:r>
            <a:endParaRPr lang="zh-HK" altLang="en-US" sz="1600" dirty="0"/>
          </a:p>
        </p:txBody>
      </p:sp>
      <p:sp>
        <p:nvSpPr>
          <p:cNvPr id="2" name="TextBox 1"/>
          <p:cNvSpPr txBox="1"/>
          <p:nvPr/>
        </p:nvSpPr>
        <p:spPr>
          <a:xfrm>
            <a:off x="360485" y="1011115"/>
            <a:ext cx="2180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数据流</a:t>
            </a:r>
            <a:r>
              <a:rPr lang="en-US" altLang="zh-CN" dirty="0"/>
              <a:t>0</a:t>
            </a:r>
            <a:r>
              <a:rPr lang="zh-CN" altLang="zh-CN" dirty="0"/>
              <a:t>层图</a:t>
            </a:r>
            <a:endParaRPr lang="zh-CN" altLang="en-US" dirty="0"/>
          </a:p>
        </p:txBody>
      </p:sp>
      <p:pic>
        <p:nvPicPr>
          <p:cNvPr id="10243" name="图片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83" t="16586"/>
          <a:stretch>
            <a:fillRect/>
          </a:stretch>
        </p:blipFill>
        <p:spPr bwMode="auto">
          <a:xfrm>
            <a:off x="696138" y="1380447"/>
            <a:ext cx="7675104" cy="51513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93055346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="" xmlns:a16="http://schemas.microsoft.com/office/drawing/2014/main" id="{AA5BAA8A-29A8-4512-AD0F-AA375164739C}"/>
              </a:ext>
            </a:extLst>
          </p:cNvPr>
          <p:cNvSpPr/>
          <p:nvPr/>
        </p:nvSpPr>
        <p:spPr>
          <a:xfrm>
            <a:off x="25227" y="-8878"/>
            <a:ext cx="9144000" cy="541538"/>
          </a:xfrm>
          <a:prstGeom prst="rect">
            <a:avLst/>
          </a:prstGeom>
          <a:solidFill>
            <a:srgbClr val="E74E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9" name="文本框 8">
            <a:extLst>
              <a:ext uri="{FF2B5EF4-FFF2-40B4-BE49-F238E27FC236}">
                <a16:creationId xmlns="" xmlns:a16="http://schemas.microsoft.com/office/drawing/2014/main" id="{E73BF1B5-B583-4832-99E6-E219331329C8}"/>
              </a:ext>
            </a:extLst>
          </p:cNvPr>
          <p:cNvSpPr txBox="1"/>
          <p:nvPr/>
        </p:nvSpPr>
        <p:spPr>
          <a:xfrm>
            <a:off x="1217233" y="96799"/>
            <a:ext cx="12415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需求分析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="" xmlns:a16="http://schemas.microsoft.com/office/drawing/2014/main" id="{FBFE174D-91DB-49BF-B791-594D57D92955}"/>
              </a:ext>
            </a:extLst>
          </p:cNvPr>
          <p:cNvSpPr txBox="1"/>
          <p:nvPr/>
        </p:nvSpPr>
        <p:spPr>
          <a:xfrm>
            <a:off x="3323889" y="87921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详细设计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12" name="直接连接符 11">
            <a:extLst>
              <a:ext uri="{FF2B5EF4-FFF2-40B4-BE49-F238E27FC236}">
                <a16:creationId xmlns="" xmlns:a16="http://schemas.microsoft.com/office/drawing/2014/main" id="{1D13E206-66BD-4615-9221-92D996AABCAB}"/>
              </a:ext>
            </a:extLst>
          </p:cNvPr>
          <p:cNvCxnSpPr/>
          <p:nvPr/>
        </p:nvCxnSpPr>
        <p:spPr>
          <a:xfrm>
            <a:off x="1197416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="" xmlns:a16="http://schemas.microsoft.com/office/drawing/2014/main" id="{B0C259F7-6BFC-427E-AA58-25CFC22DE1D1}"/>
              </a:ext>
            </a:extLst>
          </p:cNvPr>
          <p:cNvCxnSpPr/>
          <p:nvPr/>
        </p:nvCxnSpPr>
        <p:spPr>
          <a:xfrm>
            <a:off x="2313609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="" xmlns:a16="http://schemas.microsoft.com/office/drawing/2014/main" id="{06251D55-D7B5-4F39-86F6-982200A543C9}"/>
              </a:ext>
            </a:extLst>
          </p:cNvPr>
          <p:cNvCxnSpPr/>
          <p:nvPr/>
        </p:nvCxnSpPr>
        <p:spPr>
          <a:xfrm>
            <a:off x="3366207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="" xmlns:a16="http://schemas.microsoft.com/office/drawing/2014/main" id="{6814AD3A-42FC-4E29-A343-97B0D8F8C9E8}"/>
              </a:ext>
            </a:extLst>
          </p:cNvPr>
          <p:cNvSpPr txBox="1"/>
          <p:nvPr/>
        </p:nvSpPr>
        <p:spPr>
          <a:xfrm>
            <a:off x="4424983" y="90797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代码规范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="" xmlns:a16="http://schemas.microsoft.com/office/drawing/2014/main" id="{2553A3B6-CA7B-4350-BC87-9038C9369049}"/>
              </a:ext>
            </a:extLst>
          </p:cNvPr>
          <p:cNvSpPr txBox="1"/>
          <p:nvPr/>
        </p:nvSpPr>
        <p:spPr>
          <a:xfrm>
            <a:off x="5517858" y="87921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测试文档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17" name="直接连接符 16">
            <a:extLst>
              <a:ext uri="{FF2B5EF4-FFF2-40B4-BE49-F238E27FC236}">
                <a16:creationId xmlns="" xmlns:a16="http://schemas.microsoft.com/office/drawing/2014/main" id="{E75D7FAE-2171-411C-A1A5-5567DE8EC8BE}"/>
              </a:ext>
            </a:extLst>
          </p:cNvPr>
          <p:cNvCxnSpPr/>
          <p:nvPr/>
        </p:nvCxnSpPr>
        <p:spPr>
          <a:xfrm>
            <a:off x="4422531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="" xmlns:a16="http://schemas.microsoft.com/office/drawing/2014/main" id="{9611DC04-4753-4F0F-A1C1-5D50CCD01B4D}"/>
              </a:ext>
            </a:extLst>
          </p:cNvPr>
          <p:cNvCxnSpPr/>
          <p:nvPr/>
        </p:nvCxnSpPr>
        <p:spPr>
          <a:xfrm>
            <a:off x="5524284" y="91032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>
            <a:extLst>
              <a:ext uri="{FF2B5EF4-FFF2-40B4-BE49-F238E27FC236}">
                <a16:creationId xmlns="" xmlns:a16="http://schemas.microsoft.com/office/drawing/2014/main" id="{41EF1218-EE02-4838-9C91-AE9AC14D83A7}"/>
              </a:ext>
            </a:extLst>
          </p:cNvPr>
          <p:cNvCxnSpPr/>
          <p:nvPr/>
        </p:nvCxnSpPr>
        <p:spPr>
          <a:xfrm>
            <a:off x="6644350" y="72322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="" xmlns:a16="http://schemas.microsoft.com/office/drawing/2014/main" id="{71E09891-E3D1-4E96-A80C-BA14DA32968D}"/>
              </a:ext>
            </a:extLst>
          </p:cNvPr>
          <p:cNvSpPr txBox="1"/>
          <p:nvPr/>
        </p:nvSpPr>
        <p:spPr>
          <a:xfrm>
            <a:off x="6656297" y="98857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用户手册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21" name="直接连接符 20">
            <a:extLst>
              <a:ext uri="{FF2B5EF4-FFF2-40B4-BE49-F238E27FC236}">
                <a16:creationId xmlns="" xmlns:a16="http://schemas.microsoft.com/office/drawing/2014/main" id="{7E911DD7-8FD6-4FE7-B736-A78335153F3E}"/>
              </a:ext>
            </a:extLst>
          </p:cNvPr>
          <p:cNvCxnSpPr/>
          <p:nvPr/>
        </p:nvCxnSpPr>
        <p:spPr>
          <a:xfrm>
            <a:off x="7789569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="" xmlns:a16="http://schemas.microsoft.com/office/drawing/2014/main" id="{A43FF118-D346-40D0-8405-109E48163BDC}"/>
              </a:ext>
            </a:extLst>
          </p:cNvPr>
          <p:cNvSpPr txBox="1"/>
          <p:nvPr/>
        </p:nvSpPr>
        <p:spPr>
          <a:xfrm>
            <a:off x="7868720" y="91800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程序清单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="" xmlns:a16="http://schemas.microsoft.com/office/drawing/2014/main" id="{3106DD30-03B1-4A17-B191-084EDAFF9A73}"/>
              </a:ext>
            </a:extLst>
          </p:cNvPr>
          <p:cNvSpPr txBox="1"/>
          <p:nvPr/>
        </p:nvSpPr>
        <p:spPr>
          <a:xfrm>
            <a:off x="-24006" y="87921"/>
            <a:ext cx="14402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可行性分析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="" xmlns:a16="http://schemas.microsoft.com/office/drawing/2014/main" id="{9CEF5D3B-D27C-4EB0-8039-B5B4AFB1FC55}"/>
              </a:ext>
            </a:extLst>
          </p:cNvPr>
          <p:cNvSpPr/>
          <p:nvPr/>
        </p:nvSpPr>
        <p:spPr>
          <a:xfrm>
            <a:off x="2348469" y="101901"/>
            <a:ext cx="993121" cy="3354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5" name="文本框 24">
            <a:extLst>
              <a:ext uri="{FF2B5EF4-FFF2-40B4-BE49-F238E27FC236}">
                <a16:creationId xmlns="" xmlns:a16="http://schemas.microsoft.com/office/drawing/2014/main" id="{48B80EAA-95FF-410B-925F-A6469987BED7}"/>
              </a:ext>
            </a:extLst>
          </p:cNvPr>
          <p:cNvSpPr txBox="1"/>
          <p:nvPr/>
        </p:nvSpPr>
        <p:spPr>
          <a:xfrm>
            <a:off x="2317351" y="128775"/>
            <a:ext cx="1547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rgbClr val="6666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总体设计</a:t>
            </a:r>
            <a:endParaRPr lang="zh-HK" altLang="en-US" sz="1600" dirty="0"/>
          </a:p>
        </p:txBody>
      </p:sp>
      <p:sp>
        <p:nvSpPr>
          <p:cNvPr id="2" name="TextBox 1"/>
          <p:cNvSpPr txBox="1"/>
          <p:nvPr/>
        </p:nvSpPr>
        <p:spPr>
          <a:xfrm>
            <a:off x="360485" y="1011115"/>
            <a:ext cx="2180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状态转换图：</a:t>
            </a:r>
          </a:p>
        </p:txBody>
      </p:sp>
      <p:pic>
        <p:nvPicPr>
          <p:cNvPr id="24" name="图片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19" t="13487" r="15306" b="6998"/>
          <a:stretch>
            <a:fillRect/>
          </a:stretch>
        </p:blipFill>
        <p:spPr bwMode="auto">
          <a:xfrm>
            <a:off x="3864950" y="532660"/>
            <a:ext cx="5232400" cy="410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4" name="图片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04" t="14001" r="18282" b="16827"/>
          <a:stretch>
            <a:fillRect/>
          </a:stretch>
        </p:blipFill>
        <p:spPr bwMode="auto">
          <a:xfrm>
            <a:off x="25227" y="3948235"/>
            <a:ext cx="5284787" cy="315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16128194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33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3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33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="" xmlns:a16="http://schemas.microsoft.com/office/drawing/2014/main" id="{AA5BAA8A-29A8-4512-AD0F-AA375164739C}"/>
              </a:ext>
            </a:extLst>
          </p:cNvPr>
          <p:cNvSpPr/>
          <p:nvPr/>
        </p:nvSpPr>
        <p:spPr>
          <a:xfrm>
            <a:off x="25227" y="-8878"/>
            <a:ext cx="9144000" cy="541538"/>
          </a:xfrm>
          <a:prstGeom prst="rect">
            <a:avLst/>
          </a:prstGeom>
          <a:solidFill>
            <a:srgbClr val="E74E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9" name="文本框 8">
            <a:extLst>
              <a:ext uri="{FF2B5EF4-FFF2-40B4-BE49-F238E27FC236}">
                <a16:creationId xmlns="" xmlns:a16="http://schemas.microsoft.com/office/drawing/2014/main" id="{E73BF1B5-B583-4832-99E6-E219331329C8}"/>
              </a:ext>
            </a:extLst>
          </p:cNvPr>
          <p:cNvSpPr txBox="1"/>
          <p:nvPr/>
        </p:nvSpPr>
        <p:spPr>
          <a:xfrm>
            <a:off x="1217233" y="96799"/>
            <a:ext cx="12415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需求分析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="" xmlns:a16="http://schemas.microsoft.com/office/drawing/2014/main" id="{FBFE174D-91DB-49BF-B791-594D57D92955}"/>
              </a:ext>
            </a:extLst>
          </p:cNvPr>
          <p:cNvSpPr txBox="1"/>
          <p:nvPr/>
        </p:nvSpPr>
        <p:spPr>
          <a:xfrm>
            <a:off x="3323889" y="87921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详细设计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12" name="直接连接符 11">
            <a:extLst>
              <a:ext uri="{FF2B5EF4-FFF2-40B4-BE49-F238E27FC236}">
                <a16:creationId xmlns="" xmlns:a16="http://schemas.microsoft.com/office/drawing/2014/main" id="{1D13E206-66BD-4615-9221-92D996AABCAB}"/>
              </a:ext>
            </a:extLst>
          </p:cNvPr>
          <p:cNvCxnSpPr/>
          <p:nvPr/>
        </p:nvCxnSpPr>
        <p:spPr>
          <a:xfrm>
            <a:off x="1197416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="" xmlns:a16="http://schemas.microsoft.com/office/drawing/2014/main" id="{B0C259F7-6BFC-427E-AA58-25CFC22DE1D1}"/>
              </a:ext>
            </a:extLst>
          </p:cNvPr>
          <p:cNvCxnSpPr/>
          <p:nvPr/>
        </p:nvCxnSpPr>
        <p:spPr>
          <a:xfrm>
            <a:off x="2313609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="" xmlns:a16="http://schemas.microsoft.com/office/drawing/2014/main" id="{06251D55-D7B5-4F39-86F6-982200A543C9}"/>
              </a:ext>
            </a:extLst>
          </p:cNvPr>
          <p:cNvCxnSpPr/>
          <p:nvPr/>
        </p:nvCxnSpPr>
        <p:spPr>
          <a:xfrm>
            <a:off x="3366207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="" xmlns:a16="http://schemas.microsoft.com/office/drawing/2014/main" id="{6814AD3A-42FC-4E29-A343-97B0D8F8C9E8}"/>
              </a:ext>
            </a:extLst>
          </p:cNvPr>
          <p:cNvSpPr txBox="1"/>
          <p:nvPr/>
        </p:nvSpPr>
        <p:spPr>
          <a:xfrm>
            <a:off x="4424983" y="90797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代码规范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="" xmlns:a16="http://schemas.microsoft.com/office/drawing/2014/main" id="{2553A3B6-CA7B-4350-BC87-9038C9369049}"/>
              </a:ext>
            </a:extLst>
          </p:cNvPr>
          <p:cNvSpPr txBox="1"/>
          <p:nvPr/>
        </p:nvSpPr>
        <p:spPr>
          <a:xfrm>
            <a:off x="5517858" y="87921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测试文档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17" name="直接连接符 16">
            <a:extLst>
              <a:ext uri="{FF2B5EF4-FFF2-40B4-BE49-F238E27FC236}">
                <a16:creationId xmlns="" xmlns:a16="http://schemas.microsoft.com/office/drawing/2014/main" id="{E75D7FAE-2171-411C-A1A5-5567DE8EC8BE}"/>
              </a:ext>
            </a:extLst>
          </p:cNvPr>
          <p:cNvCxnSpPr/>
          <p:nvPr/>
        </p:nvCxnSpPr>
        <p:spPr>
          <a:xfrm>
            <a:off x="4422531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="" xmlns:a16="http://schemas.microsoft.com/office/drawing/2014/main" id="{9611DC04-4753-4F0F-A1C1-5D50CCD01B4D}"/>
              </a:ext>
            </a:extLst>
          </p:cNvPr>
          <p:cNvCxnSpPr/>
          <p:nvPr/>
        </p:nvCxnSpPr>
        <p:spPr>
          <a:xfrm>
            <a:off x="5524284" y="91032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>
            <a:extLst>
              <a:ext uri="{FF2B5EF4-FFF2-40B4-BE49-F238E27FC236}">
                <a16:creationId xmlns="" xmlns:a16="http://schemas.microsoft.com/office/drawing/2014/main" id="{41EF1218-EE02-4838-9C91-AE9AC14D83A7}"/>
              </a:ext>
            </a:extLst>
          </p:cNvPr>
          <p:cNvCxnSpPr/>
          <p:nvPr/>
        </p:nvCxnSpPr>
        <p:spPr>
          <a:xfrm>
            <a:off x="6644350" y="72322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="" xmlns:a16="http://schemas.microsoft.com/office/drawing/2014/main" id="{71E09891-E3D1-4E96-A80C-BA14DA32968D}"/>
              </a:ext>
            </a:extLst>
          </p:cNvPr>
          <p:cNvSpPr txBox="1"/>
          <p:nvPr/>
        </p:nvSpPr>
        <p:spPr>
          <a:xfrm>
            <a:off x="6656297" y="98857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用户手册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21" name="直接连接符 20">
            <a:extLst>
              <a:ext uri="{FF2B5EF4-FFF2-40B4-BE49-F238E27FC236}">
                <a16:creationId xmlns="" xmlns:a16="http://schemas.microsoft.com/office/drawing/2014/main" id="{7E911DD7-8FD6-4FE7-B736-A78335153F3E}"/>
              </a:ext>
            </a:extLst>
          </p:cNvPr>
          <p:cNvCxnSpPr/>
          <p:nvPr/>
        </p:nvCxnSpPr>
        <p:spPr>
          <a:xfrm>
            <a:off x="7789569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="" xmlns:a16="http://schemas.microsoft.com/office/drawing/2014/main" id="{A43FF118-D346-40D0-8405-109E48163BDC}"/>
              </a:ext>
            </a:extLst>
          </p:cNvPr>
          <p:cNvSpPr txBox="1"/>
          <p:nvPr/>
        </p:nvSpPr>
        <p:spPr>
          <a:xfrm>
            <a:off x="7868720" y="91800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程序清单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="" xmlns:a16="http://schemas.microsoft.com/office/drawing/2014/main" id="{3106DD30-03B1-4A17-B191-084EDAFF9A73}"/>
              </a:ext>
            </a:extLst>
          </p:cNvPr>
          <p:cNvSpPr txBox="1"/>
          <p:nvPr/>
        </p:nvSpPr>
        <p:spPr>
          <a:xfrm>
            <a:off x="-24006" y="87921"/>
            <a:ext cx="14402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可行性分析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="" xmlns:a16="http://schemas.microsoft.com/office/drawing/2014/main" id="{9CEF5D3B-D27C-4EB0-8039-B5B4AFB1FC55}"/>
              </a:ext>
            </a:extLst>
          </p:cNvPr>
          <p:cNvSpPr/>
          <p:nvPr/>
        </p:nvSpPr>
        <p:spPr>
          <a:xfrm>
            <a:off x="2348469" y="101901"/>
            <a:ext cx="993121" cy="3354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5" name="文本框 24">
            <a:extLst>
              <a:ext uri="{FF2B5EF4-FFF2-40B4-BE49-F238E27FC236}">
                <a16:creationId xmlns="" xmlns:a16="http://schemas.microsoft.com/office/drawing/2014/main" id="{48B80EAA-95FF-410B-925F-A6469987BED7}"/>
              </a:ext>
            </a:extLst>
          </p:cNvPr>
          <p:cNvSpPr txBox="1"/>
          <p:nvPr/>
        </p:nvSpPr>
        <p:spPr>
          <a:xfrm>
            <a:off x="2317351" y="128775"/>
            <a:ext cx="1547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rgbClr val="6666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总体设计</a:t>
            </a:r>
            <a:endParaRPr lang="zh-HK" altLang="en-US" sz="1600" dirty="0"/>
          </a:p>
        </p:txBody>
      </p:sp>
      <p:pic>
        <p:nvPicPr>
          <p:cNvPr id="27" name="图片 26">
            <a:extLst>
              <a:ext uri="{FF2B5EF4-FFF2-40B4-BE49-F238E27FC236}">
                <a16:creationId xmlns="" xmlns:a16="http://schemas.microsoft.com/office/drawing/2014/main" id="{FA9DEFDD-B62F-4D72-BE5C-A02DB0C3798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922" y="613860"/>
            <a:ext cx="7580295" cy="6463237"/>
          </a:xfrm>
          <a:prstGeom prst="rect">
            <a:avLst/>
          </a:prstGeom>
        </p:spPr>
      </p:pic>
      <p:sp>
        <p:nvSpPr>
          <p:cNvPr id="28" name="圆角矩形 30">
            <a:extLst>
              <a:ext uri="{FF2B5EF4-FFF2-40B4-BE49-F238E27FC236}">
                <a16:creationId xmlns="" xmlns:a16="http://schemas.microsoft.com/office/drawing/2014/main" id="{27922E44-E23A-45B7-837A-76407F7AE6D8}"/>
              </a:ext>
            </a:extLst>
          </p:cNvPr>
          <p:cNvSpPr/>
          <p:nvPr/>
        </p:nvSpPr>
        <p:spPr>
          <a:xfrm>
            <a:off x="506541" y="638337"/>
            <a:ext cx="2338488" cy="622209"/>
          </a:xfrm>
          <a:prstGeom prst="roundRect">
            <a:avLst/>
          </a:prstGeom>
          <a:solidFill>
            <a:srgbClr val="E74E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数据流图</a:t>
            </a:r>
          </a:p>
        </p:txBody>
      </p:sp>
    </p:spTree>
    <p:extLst>
      <p:ext uri="{BB962C8B-B14F-4D97-AF65-F5344CB8AC3E}">
        <p14:creationId xmlns:p14="http://schemas.microsoft.com/office/powerpoint/2010/main" val="275254281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="" xmlns:a16="http://schemas.microsoft.com/office/drawing/2014/main" id="{AE553066-E0FE-4150-BF10-063B1B386F20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9264" y="1772572"/>
            <a:ext cx="9499594" cy="4399824"/>
          </a:xfrm>
          <a:prstGeom prst="rect">
            <a:avLst/>
          </a:prstGeom>
        </p:spPr>
      </p:pic>
      <p:sp>
        <p:nvSpPr>
          <p:cNvPr id="4" name="圆角矩形 3"/>
          <p:cNvSpPr/>
          <p:nvPr/>
        </p:nvSpPr>
        <p:spPr>
          <a:xfrm>
            <a:off x="642104" y="920841"/>
            <a:ext cx="3103419" cy="1022259"/>
          </a:xfrm>
          <a:prstGeom prst="roundRect">
            <a:avLst/>
          </a:prstGeom>
          <a:solidFill>
            <a:srgbClr val="E74E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400" b="1" dirty="0" smtClean="0"/>
              <a:t>精细化后的校园</a:t>
            </a:r>
            <a:r>
              <a:rPr lang="zh-CN" altLang="en-US" sz="2400" b="1" dirty="0"/>
              <a:t>新闻日推送系统</a:t>
            </a:r>
            <a:endParaRPr lang="zh-CN" altLang="zh-CN" sz="2400" b="1" dirty="0"/>
          </a:p>
        </p:txBody>
      </p:sp>
      <p:sp>
        <p:nvSpPr>
          <p:cNvPr id="8" name="矩形 7">
            <a:extLst>
              <a:ext uri="{FF2B5EF4-FFF2-40B4-BE49-F238E27FC236}">
                <a16:creationId xmlns="" xmlns:a16="http://schemas.microsoft.com/office/drawing/2014/main" id="{1CE2D487-2725-4270-B66C-97CF5A53F154}"/>
              </a:ext>
            </a:extLst>
          </p:cNvPr>
          <p:cNvSpPr/>
          <p:nvPr/>
        </p:nvSpPr>
        <p:spPr>
          <a:xfrm>
            <a:off x="25227" y="-8878"/>
            <a:ext cx="9144000" cy="541538"/>
          </a:xfrm>
          <a:prstGeom prst="rect">
            <a:avLst/>
          </a:prstGeom>
          <a:solidFill>
            <a:srgbClr val="E74E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9" name="文本框 8">
            <a:extLst>
              <a:ext uri="{FF2B5EF4-FFF2-40B4-BE49-F238E27FC236}">
                <a16:creationId xmlns="" xmlns:a16="http://schemas.microsoft.com/office/drawing/2014/main" id="{1EDEE951-42C5-46A0-BF17-C82464F994ED}"/>
              </a:ext>
            </a:extLst>
          </p:cNvPr>
          <p:cNvSpPr txBox="1"/>
          <p:nvPr/>
        </p:nvSpPr>
        <p:spPr>
          <a:xfrm>
            <a:off x="1217233" y="96799"/>
            <a:ext cx="12415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需求分析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="" xmlns:a16="http://schemas.microsoft.com/office/drawing/2014/main" id="{CD8B112A-9E74-444F-89AD-B8ABF0FB7FCD}"/>
              </a:ext>
            </a:extLst>
          </p:cNvPr>
          <p:cNvSpPr txBox="1"/>
          <p:nvPr/>
        </p:nvSpPr>
        <p:spPr>
          <a:xfrm>
            <a:off x="3323889" y="87921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详细设计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="" xmlns:a16="http://schemas.microsoft.com/office/drawing/2014/main" id="{30837DFA-5DD5-41D4-A8C9-6C32403FC3AC}"/>
              </a:ext>
            </a:extLst>
          </p:cNvPr>
          <p:cNvCxnSpPr/>
          <p:nvPr/>
        </p:nvCxnSpPr>
        <p:spPr>
          <a:xfrm>
            <a:off x="1197416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="" xmlns:a16="http://schemas.microsoft.com/office/drawing/2014/main" id="{D6E31208-DD62-4A26-B3F9-CCA43DFA964C}"/>
              </a:ext>
            </a:extLst>
          </p:cNvPr>
          <p:cNvCxnSpPr/>
          <p:nvPr/>
        </p:nvCxnSpPr>
        <p:spPr>
          <a:xfrm>
            <a:off x="2313609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="" xmlns:a16="http://schemas.microsoft.com/office/drawing/2014/main" id="{0621FF00-043C-4BD8-ADF5-03C4AB1DCA5E}"/>
              </a:ext>
            </a:extLst>
          </p:cNvPr>
          <p:cNvCxnSpPr/>
          <p:nvPr/>
        </p:nvCxnSpPr>
        <p:spPr>
          <a:xfrm>
            <a:off x="3366207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="" xmlns:a16="http://schemas.microsoft.com/office/drawing/2014/main" id="{DA8A10F6-624E-4CBB-AD17-0A0E365C222E}"/>
              </a:ext>
            </a:extLst>
          </p:cNvPr>
          <p:cNvSpPr txBox="1"/>
          <p:nvPr/>
        </p:nvSpPr>
        <p:spPr>
          <a:xfrm>
            <a:off x="4424983" y="90797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代码规范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="" xmlns:a16="http://schemas.microsoft.com/office/drawing/2014/main" id="{271BB550-FE17-4248-97A8-A2BBBEFCDE46}"/>
              </a:ext>
            </a:extLst>
          </p:cNvPr>
          <p:cNvSpPr txBox="1"/>
          <p:nvPr/>
        </p:nvSpPr>
        <p:spPr>
          <a:xfrm>
            <a:off x="5517858" y="87921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测试文档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16" name="直接连接符 15">
            <a:extLst>
              <a:ext uri="{FF2B5EF4-FFF2-40B4-BE49-F238E27FC236}">
                <a16:creationId xmlns="" xmlns:a16="http://schemas.microsoft.com/office/drawing/2014/main" id="{89141675-7F39-416D-AA10-162758757695}"/>
              </a:ext>
            </a:extLst>
          </p:cNvPr>
          <p:cNvCxnSpPr/>
          <p:nvPr/>
        </p:nvCxnSpPr>
        <p:spPr>
          <a:xfrm>
            <a:off x="4422531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>
            <a:extLst>
              <a:ext uri="{FF2B5EF4-FFF2-40B4-BE49-F238E27FC236}">
                <a16:creationId xmlns="" xmlns:a16="http://schemas.microsoft.com/office/drawing/2014/main" id="{7005EECD-024E-4CCC-99EA-3B6E4762861A}"/>
              </a:ext>
            </a:extLst>
          </p:cNvPr>
          <p:cNvCxnSpPr/>
          <p:nvPr/>
        </p:nvCxnSpPr>
        <p:spPr>
          <a:xfrm>
            <a:off x="5524284" y="91032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="" xmlns:a16="http://schemas.microsoft.com/office/drawing/2014/main" id="{765F0F63-1948-4A07-9DE4-D6527D8C7119}"/>
              </a:ext>
            </a:extLst>
          </p:cNvPr>
          <p:cNvCxnSpPr/>
          <p:nvPr/>
        </p:nvCxnSpPr>
        <p:spPr>
          <a:xfrm>
            <a:off x="6644350" y="72322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="" xmlns:a16="http://schemas.microsoft.com/office/drawing/2014/main" id="{E91DB337-6CE4-4BAD-B1E2-AEDDD56661C9}"/>
              </a:ext>
            </a:extLst>
          </p:cNvPr>
          <p:cNvSpPr txBox="1"/>
          <p:nvPr/>
        </p:nvSpPr>
        <p:spPr>
          <a:xfrm>
            <a:off x="6656297" y="98857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用户手册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20" name="直接连接符 19">
            <a:extLst>
              <a:ext uri="{FF2B5EF4-FFF2-40B4-BE49-F238E27FC236}">
                <a16:creationId xmlns="" xmlns:a16="http://schemas.microsoft.com/office/drawing/2014/main" id="{7C98962B-F7FB-4D0F-B5DC-50F332954064}"/>
              </a:ext>
            </a:extLst>
          </p:cNvPr>
          <p:cNvCxnSpPr/>
          <p:nvPr/>
        </p:nvCxnSpPr>
        <p:spPr>
          <a:xfrm>
            <a:off x="7789569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>
            <a:extLst>
              <a:ext uri="{FF2B5EF4-FFF2-40B4-BE49-F238E27FC236}">
                <a16:creationId xmlns="" xmlns:a16="http://schemas.microsoft.com/office/drawing/2014/main" id="{07908655-9BEE-490C-B207-4CE835234BD9}"/>
              </a:ext>
            </a:extLst>
          </p:cNvPr>
          <p:cNvSpPr txBox="1"/>
          <p:nvPr/>
        </p:nvSpPr>
        <p:spPr>
          <a:xfrm>
            <a:off x="7868720" y="91800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程序清单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="" xmlns:a16="http://schemas.microsoft.com/office/drawing/2014/main" id="{B1864D88-F4D8-4031-B8CF-CC5E1F721A5E}"/>
              </a:ext>
            </a:extLst>
          </p:cNvPr>
          <p:cNvSpPr txBox="1"/>
          <p:nvPr/>
        </p:nvSpPr>
        <p:spPr>
          <a:xfrm>
            <a:off x="-24006" y="87921"/>
            <a:ext cx="14402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可行性分析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="" xmlns:a16="http://schemas.microsoft.com/office/drawing/2014/main" id="{CAF8436A-E734-4C06-9C1B-B96B275D7103}"/>
              </a:ext>
            </a:extLst>
          </p:cNvPr>
          <p:cNvSpPr/>
          <p:nvPr/>
        </p:nvSpPr>
        <p:spPr>
          <a:xfrm>
            <a:off x="2348469" y="101901"/>
            <a:ext cx="993121" cy="3354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4" name="文本框 23">
            <a:extLst>
              <a:ext uri="{FF2B5EF4-FFF2-40B4-BE49-F238E27FC236}">
                <a16:creationId xmlns="" xmlns:a16="http://schemas.microsoft.com/office/drawing/2014/main" id="{345A9ABF-D832-4365-8FC1-E93BD9186BC3}"/>
              </a:ext>
            </a:extLst>
          </p:cNvPr>
          <p:cNvSpPr txBox="1"/>
          <p:nvPr/>
        </p:nvSpPr>
        <p:spPr>
          <a:xfrm>
            <a:off x="2317351" y="128775"/>
            <a:ext cx="1547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rgbClr val="6666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总体设计</a:t>
            </a:r>
            <a:endParaRPr lang="zh-HK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393656095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1559719" y="2568507"/>
            <a:ext cx="6024563" cy="1720986"/>
            <a:chOff x="1184275" y="2717410"/>
            <a:chExt cx="6024563" cy="1720986"/>
          </a:xfrm>
        </p:grpSpPr>
        <p:grpSp>
          <p:nvGrpSpPr>
            <p:cNvPr id="10" name="Group 4"/>
            <p:cNvGrpSpPr>
              <a:grpSpLocks noChangeAspect="1"/>
            </p:cNvGrpSpPr>
            <p:nvPr/>
          </p:nvGrpSpPr>
          <p:grpSpPr bwMode="auto">
            <a:xfrm>
              <a:off x="1184275" y="2717410"/>
              <a:ext cx="1847850" cy="1720986"/>
              <a:chOff x="1164" y="687"/>
              <a:chExt cx="3219" cy="2998"/>
            </a:xfrm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1" name="Freeform 6"/>
              <p:cNvSpPr>
                <a:spLocks/>
              </p:cNvSpPr>
              <p:nvPr/>
            </p:nvSpPr>
            <p:spPr bwMode="auto">
              <a:xfrm>
                <a:off x="1164" y="687"/>
                <a:ext cx="3219" cy="2998"/>
              </a:xfrm>
              <a:custGeom>
                <a:avLst/>
                <a:gdLst>
                  <a:gd name="T0" fmla="*/ 96 w 1360"/>
                  <a:gd name="T1" fmla="*/ 404 h 1266"/>
                  <a:gd name="T2" fmla="*/ 96 w 1360"/>
                  <a:gd name="T3" fmla="*/ 527 h 1266"/>
                  <a:gd name="T4" fmla="*/ 105 w 1360"/>
                  <a:gd name="T5" fmla="*/ 537 h 1266"/>
                  <a:gd name="T6" fmla="*/ 123 w 1360"/>
                  <a:gd name="T7" fmla="*/ 616 h 1266"/>
                  <a:gd name="T8" fmla="*/ 119 w 1360"/>
                  <a:gd name="T9" fmla="*/ 629 h 1266"/>
                  <a:gd name="T10" fmla="*/ 147 w 1360"/>
                  <a:gd name="T11" fmla="*/ 940 h 1266"/>
                  <a:gd name="T12" fmla="*/ 169 w 1360"/>
                  <a:gd name="T13" fmla="*/ 1194 h 1266"/>
                  <a:gd name="T14" fmla="*/ 175 w 1360"/>
                  <a:gd name="T15" fmla="*/ 1266 h 1266"/>
                  <a:gd name="T16" fmla="*/ 0 w 1360"/>
                  <a:gd name="T17" fmla="*/ 1266 h 1266"/>
                  <a:gd name="T18" fmla="*/ 6 w 1360"/>
                  <a:gd name="T19" fmla="*/ 1197 h 1266"/>
                  <a:gd name="T20" fmla="*/ 38 w 1360"/>
                  <a:gd name="T21" fmla="*/ 811 h 1266"/>
                  <a:gd name="T22" fmla="*/ 54 w 1360"/>
                  <a:gd name="T23" fmla="*/ 629 h 1266"/>
                  <a:gd name="T24" fmla="*/ 50 w 1360"/>
                  <a:gd name="T25" fmla="*/ 613 h 1266"/>
                  <a:gd name="T26" fmla="*/ 71 w 1360"/>
                  <a:gd name="T27" fmla="*/ 537 h 1266"/>
                  <a:gd name="T28" fmla="*/ 79 w 1360"/>
                  <a:gd name="T29" fmla="*/ 525 h 1266"/>
                  <a:gd name="T30" fmla="*/ 79 w 1360"/>
                  <a:gd name="T31" fmla="*/ 407 h 1266"/>
                  <a:gd name="T32" fmla="*/ 70 w 1360"/>
                  <a:gd name="T33" fmla="*/ 392 h 1266"/>
                  <a:gd name="T34" fmla="*/ 31 w 1360"/>
                  <a:gd name="T35" fmla="*/ 374 h 1266"/>
                  <a:gd name="T36" fmla="*/ 44 w 1360"/>
                  <a:gd name="T37" fmla="*/ 366 h 1266"/>
                  <a:gd name="T38" fmla="*/ 624 w 1360"/>
                  <a:gd name="T39" fmla="*/ 44 h 1266"/>
                  <a:gd name="T40" fmla="*/ 692 w 1360"/>
                  <a:gd name="T41" fmla="*/ 5 h 1266"/>
                  <a:gd name="T42" fmla="*/ 718 w 1360"/>
                  <a:gd name="T43" fmla="*/ 5 h 1266"/>
                  <a:gd name="T44" fmla="*/ 1255 w 1360"/>
                  <a:gd name="T45" fmla="*/ 275 h 1266"/>
                  <a:gd name="T46" fmla="*/ 1360 w 1360"/>
                  <a:gd name="T47" fmla="*/ 328 h 1266"/>
                  <a:gd name="T48" fmla="*/ 1302 w 1360"/>
                  <a:gd name="T49" fmla="*/ 360 h 1266"/>
                  <a:gd name="T50" fmla="*/ 723 w 1360"/>
                  <a:gd name="T51" fmla="*/ 666 h 1266"/>
                  <a:gd name="T52" fmla="*/ 688 w 1360"/>
                  <a:gd name="T53" fmla="*/ 668 h 1266"/>
                  <a:gd name="T54" fmla="*/ 112 w 1360"/>
                  <a:gd name="T55" fmla="*/ 411 h 1266"/>
                  <a:gd name="T56" fmla="*/ 96 w 1360"/>
                  <a:gd name="T57" fmla="*/ 404 h 12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60" h="1266">
                    <a:moveTo>
                      <a:pt x="96" y="404"/>
                    </a:moveTo>
                    <a:cubicBezTo>
                      <a:pt x="96" y="447"/>
                      <a:pt x="96" y="487"/>
                      <a:pt x="96" y="527"/>
                    </a:cubicBezTo>
                    <a:cubicBezTo>
                      <a:pt x="96" y="531"/>
                      <a:pt x="101" y="535"/>
                      <a:pt x="105" y="537"/>
                    </a:cubicBezTo>
                    <a:cubicBezTo>
                      <a:pt x="136" y="555"/>
                      <a:pt x="144" y="585"/>
                      <a:pt x="123" y="616"/>
                    </a:cubicBezTo>
                    <a:cubicBezTo>
                      <a:pt x="121" y="620"/>
                      <a:pt x="119" y="625"/>
                      <a:pt x="119" y="629"/>
                    </a:cubicBezTo>
                    <a:cubicBezTo>
                      <a:pt x="128" y="733"/>
                      <a:pt x="138" y="836"/>
                      <a:pt x="147" y="940"/>
                    </a:cubicBezTo>
                    <a:cubicBezTo>
                      <a:pt x="154" y="1024"/>
                      <a:pt x="162" y="1109"/>
                      <a:pt x="169" y="1194"/>
                    </a:cubicBezTo>
                    <a:cubicBezTo>
                      <a:pt x="171" y="1217"/>
                      <a:pt x="173" y="1239"/>
                      <a:pt x="175" y="1266"/>
                    </a:cubicBezTo>
                    <a:cubicBezTo>
                      <a:pt x="117" y="1266"/>
                      <a:pt x="60" y="1266"/>
                      <a:pt x="0" y="1266"/>
                    </a:cubicBezTo>
                    <a:cubicBezTo>
                      <a:pt x="2" y="1244"/>
                      <a:pt x="4" y="1220"/>
                      <a:pt x="6" y="1197"/>
                    </a:cubicBezTo>
                    <a:cubicBezTo>
                      <a:pt x="16" y="1068"/>
                      <a:pt x="27" y="940"/>
                      <a:pt x="38" y="811"/>
                    </a:cubicBezTo>
                    <a:cubicBezTo>
                      <a:pt x="43" y="750"/>
                      <a:pt x="49" y="690"/>
                      <a:pt x="54" y="629"/>
                    </a:cubicBezTo>
                    <a:cubicBezTo>
                      <a:pt x="54" y="624"/>
                      <a:pt x="52" y="617"/>
                      <a:pt x="50" y="613"/>
                    </a:cubicBezTo>
                    <a:cubicBezTo>
                      <a:pt x="32" y="583"/>
                      <a:pt x="40" y="553"/>
                      <a:pt x="71" y="537"/>
                    </a:cubicBezTo>
                    <a:cubicBezTo>
                      <a:pt x="75" y="535"/>
                      <a:pt x="79" y="529"/>
                      <a:pt x="79" y="525"/>
                    </a:cubicBezTo>
                    <a:cubicBezTo>
                      <a:pt x="79" y="486"/>
                      <a:pt x="80" y="446"/>
                      <a:pt x="79" y="407"/>
                    </a:cubicBezTo>
                    <a:cubicBezTo>
                      <a:pt x="79" y="402"/>
                      <a:pt x="74" y="395"/>
                      <a:pt x="70" y="392"/>
                    </a:cubicBezTo>
                    <a:cubicBezTo>
                      <a:pt x="58" y="386"/>
                      <a:pt x="45" y="381"/>
                      <a:pt x="31" y="374"/>
                    </a:cubicBezTo>
                    <a:cubicBezTo>
                      <a:pt x="36" y="371"/>
                      <a:pt x="40" y="368"/>
                      <a:pt x="44" y="366"/>
                    </a:cubicBezTo>
                    <a:cubicBezTo>
                      <a:pt x="237" y="259"/>
                      <a:pt x="431" y="151"/>
                      <a:pt x="624" y="44"/>
                    </a:cubicBezTo>
                    <a:cubicBezTo>
                      <a:pt x="647" y="31"/>
                      <a:pt x="670" y="19"/>
                      <a:pt x="692" y="5"/>
                    </a:cubicBezTo>
                    <a:cubicBezTo>
                      <a:pt x="702" y="0"/>
                      <a:pt x="709" y="1"/>
                      <a:pt x="718" y="5"/>
                    </a:cubicBezTo>
                    <a:cubicBezTo>
                      <a:pt x="897" y="96"/>
                      <a:pt x="1076" y="185"/>
                      <a:pt x="1255" y="275"/>
                    </a:cubicBezTo>
                    <a:cubicBezTo>
                      <a:pt x="1289" y="293"/>
                      <a:pt x="1324" y="310"/>
                      <a:pt x="1360" y="328"/>
                    </a:cubicBezTo>
                    <a:cubicBezTo>
                      <a:pt x="1339" y="340"/>
                      <a:pt x="1320" y="350"/>
                      <a:pt x="1302" y="360"/>
                    </a:cubicBezTo>
                    <a:cubicBezTo>
                      <a:pt x="1109" y="462"/>
                      <a:pt x="916" y="564"/>
                      <a:pt x="723" y="666"/>
                    </a:cubicBezTo>
                    <a:cubicBezTo>
                      <a:pt x="711" y="672"/>
                      <a:pt x="701" y="674"/>
                      <a:pt x="688" y="668"/>
                    </a:cubicBezTo>
                    <a:cubicBezTo>
                      <a:pt x="496" y="582"/>
                      <a:pt x="304" y="496"/>
                      <a:pt x="112" y="411"/>
                    </a:cubicBezTo>
                    <a:cubicBezTo>
                      <a:pt x="108" y="409"/>
                      <a:pt x="103" y="407"/>
                      <a:pt x="96" y="40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/>
              </a:p>
            </p:txBody>
          </p:sp>
          <p:sp>
            <p:nvSpPr>
              <p:cNvPr id="12" name="Freeform 7"/>
              <p:cNvSpPr>
                <a:spLocks/>
              </p:cNvSpPr>
              <p:nvPr/>
            </p:nvSpPr>
            <p:spPr bwMode="auto">
              <a:xfrm>
                <a:off x="1829" y="1959"/>
                <a:ext cx="2000" cy="947"/>
              </a:xfrm>
              <a:custGeom>
                <a:avLst/>
                <a:gdLst>
                  <a:gd name="T0" fmla="*/ 0 w 845"/>
                  <a:gd name="T1" fmla="*/ 147 h 400"/>
                  <a:gd name="T2" fmla="*/ 78 w 845"/>
                  <a:gd name="T3" fmla="*/ 32 h 400"/>
                  <a:gd name="T4" fmla="*/ 96 w 845"/>
                  <a:gd name="T5" fmla="*/ 28 h 400"/>
                  <a:gd name="T6" fmla="*/ 262 w 845"/>
                  <a:gd name="T7" fmla="*/ 101 h 400"/>
                  <a:gd name="T8" fmla="*/ 417 w 845"/>
                  <a:gd name="T9" fmla="*/ 170 h 400"/>
                  <a:gd name="T10" fmla="*/ 434 w 845"/>
                  <a:gd name="T11" fmla="*/ 167 h 400"/>
                  <a:gd name="T12" fmla="*/ 724 w 845"/>
                  <a:gd name="T13" fmla="*/ 13 h 400"/>
                  <a:gd name="T14" fmla="*/ 749 w 845"/>
                  <a:gd name="T15" fmla="*/ 0 h 400"/>
                  <a:gd name="T16" fmla="*/ 845 w 845"/>
                  <a:gd name="T17" fmla="*/ 143 h 400"/>
                  <a:gd name="T18" fmla="*/ 743 w 845"/>
                  <a:gd name="T19" fmla="*/ 207 h 400"/>
                  <a:gd name="T20" fmla="*/ 448 w 845"/>
                  <a:gd name="T21" fmla="*/ 393 h 400"/>
                  <a:gd name="T22" fmla="*/ 421 w 845"/>
                  <a:gd name="T23" fmla="*/ 394 h 400"/>
                  <a:gd name="T24" fmla="*/ 8 w 845"/>
                  <a:gd name="T25" fmla="*/ 153 h 400"/>
                  <a:gd name="T26" fmla="*/ 0 w 845"/>
                  <a:gd name="T27" fmla="*/ 147 h 4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45" h="400">
                    <a:moveTo>
                      <a:pt x="0" y="147"/>
                    </a:moveTo>
                    <a:cubicBezTo>
                      <a:pt x="27" y="108"/>
                      <a:pt x="53" y="70"/>
                      <a:pt x="78" y="32"/>
                    </a:cubicBezTo>
                    <a:cubicBezTo>
                      <a:pt x="84" y="24"/>
                      <a:pt x="89" y="25"/>
                      <a:pt x="96" y="28"/>
                    </a:cubicBezTo>
                    <a:cubicBezTo>
                      <a:pt x="151" y="53"/>
                      <a:pt x="206" y="77"/>
                      <a:pt x="262" y="101"/>
                    </a:cubicBezTo>
                    <a:cubicBezTo>
                      <a:pt x="313" y="124"/>
                      <a:pt x="365" y="147"/>
                      <a:pt x="417" y="170"/>
                    </a:cubicBezTo>
                    <a:cubicBezTo>
                      <a:pt x="421" y="172"/>
                      <a:pt x="429" y="170"/>
                      <a:pt x="434" y="167"/>
                    </a:cubicBezTo>
                    <a:cubicBezTo>
                      <a:pt x="531" y="116"/>
                      <a:pt x="627" y="65"/>
                      <a:pt x="724" y="13"/>
                    </a:cubicBezTo>
                    <a:cubicBezTo>
                      <a:pt x="732" y="9"/>
                      <a:pt x="740" y="5"/>
                      <a:pt x="749" y="0"/>
                    </a:cubicBezTo>
                    <a:cubicBezTo>
                      <a:pt x="781" y="48"/>
                      <a:pt x="813" y="95"/>
                      <a:pt x="845" y="143"/>
                    </a:cubicBezTo>
                    <a:cubicBezTo>
                      <a:pt x="811" y="165"/>
                      <a:pt x="777" y="186"/>
                      <a:pt x="743" y="207"/>
                    </a:cubicBezTo>
                    <a:cubicBezTo>
                      <a:pt x="645" y="269"/>
                      <a:pt x="546" y="331"/>
                      <a:pt x="448" y="393"/>
                    </a:cubicBezTo>
                    <a:cubicBezTo>
                      <a:pt x="438" y="399"/>
                      <a:pt x="431" y="400"/>
                      <a:pt x="421" y="394"/>
                    </a:cubicBezTo>
                    <a:cubicBezTo>
                      <a:pt x="284" y="313"/>
                      <a:pt x="146" y="233"/>
                      <a:pt x="8" y="153"/>
                    </a:cubicBezTo>
                    <a:cubicBezTo>
                      <a:pt x="6" y="151"/>
                      <a:pt x="3" y="149"/>
                      <a:pt x="0" y="1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/>
              </a:p>
            </p:txBody>
          </p:sp>
        </p:grpSp>
        <p:sp>
          <p:nvSpPr>
            <p:cNvPr id="13" name="文本框 12"/>
            <p:cNvSpPr txBox="1"/>
            <p:nvPr/>
          </p:nvSpPr>
          <p:spPr>
            <a:xfrm>
              <a:off x="3187700" y="2847430"/>
              <a:ext cx="402113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7200" b="1" spc="3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详细设计</a:t>
              </a:r>
              <a:endParaRPr lang="zh-HK" altLang="en-US" sz="7200" b="1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45686746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圆角矩形 16">
            <a:extLst>
              <a:ext uri="{FF2B5EF4-FFF2-40B4-BE49-F238E27FC236}">
                <a16:creationId xmlns="" xmlns:a16="http://schemas.microsoft.com/office/drawing/2014/main" id="{A2E5B8BA-856F-41A1-863D-935EFC6C279A}"/>
              </a:ext>
            </a:extLst>
          </p:cNvPr>
          <p:cNvSpPr/>
          <p:nvPr/>
        </p:nvSpPr>
        <p:spPr>
          <a:xfrm>
            <a:off x="352671" y="860183"/>
            <a:ext cx="2487244" cy="839380"/>
          </a:xfrm>
          <a:prstGeom prst="roundRect">
            <a:avLst/>
          </a:prstGeom>
          <a:solidFill>
            <a:srgbClr val="E74E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spcAft>
                <a:spcPts val="0"/>
              </a:spcAft>
            </a:pPr>
            <a:r>
              <a:rPr lang="zh-CN" altLang="en-US" sz="2400" b="1" kern="100" dirty="0" smtClean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硬件接口</a:t>
            </a:r>
            <a:endParaRPr lang="zh-CN" altLang="zh-CN" sz="2400" b="1" kern="100" dirty="0">
              <a:solidFill>
                <a:schemeClr val="bg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="" xmlns:a16="http://schemas.microsoft.com/office/drawing/2014/main" id="{F13FC2DA-E0FC-4ABD-AFF7-D8F69DA928A8}"/>
              </a:ext>
            </a:extLst>
          </p:cNvPr>
          <p:cNvSpPr/>
          <p:nvPr/>
        </p:nvSpPr>
        <p:spPr>
          <a:xfrm>
            <a:off x="25227" y="-8878"/>
            <a:ext cx="9144000" cy="541538"/>
          </a:xfrm>
          <a:prstGeom prst="rect">
            <a:avLst/>
          </a:prstGeom>
          <a:solidFill>
            <a:srgbClr val="E74E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0" name="文本框 19">
            <a:extLst>
              <a:ext uri="{FF2B5EF4-FFF2-40B4-BE49-F238E27FC236}">
                <a16:creationId xmlns="" xmlns:a16="http://schemas.microsoft.com/office/drawing/2014/main" id="{E93F339A-8ED9-4776-A32D-664B31E6BE31}"/>
              </a:ext>
            </a:extLst>
          </p:cNvPr>
          <p:cNvSpPr txBox="1"/>
          <p:nvPr/>
        </p:nvSpPr>
        <p:spPr>
          <a:xfrm>
            <a:off x="1217233" y="96799"/>
            <a:ext cx="12415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需求分析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="" xmlns:a16="http://schemas.microsoft.com/office/drawing/2014/main" id="{2394E3A3-F229-40AD-891D-2951FF677A2D}"/>
              </a:ext>
            </a:extLst>
          </p:cNvPr>
          <p:cNvSpPr txBox="1"/>
          <p:nvPr/>
        </p:nvSpPr>
        <p:spPr>
          <a:xfrm>
            <a:off x="2281922" y="98857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总体设计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22" name="直接连接符 21">
            <a:extLst>
              <a:ext uri="{FF2B5EF4-FFF2-40B4-BE49-F238E27FC236}">
                <a16:creationId xmlns="" xmlns:a16="http://schemas.microsoft.com/office/drawing/2014/main" id="{7B897142-F7DD-4C05-A5E7-C0B4E1285D41}"/>
              </a:ext>
            </a:extLst>
          </p:cNvPr>
          <p:cNvCxnSpPr/>
          <p:nvPr/>
        </p:nvCxnSpPr>
        <p:spPr>
          <a:xfrm>
            <a:off x="1197416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>
            <a:extLst>
              <a:ext uri="{FF2B5EF4-FFF2-40B4-BE49-F238E27FC236}">
                <a16:creationId xmlns="" xmlns:a16="http://schemas.microsoft.com/office/drawing/2014/main" id="{E3C2B26A-7F24-4840-866E-0AAAE47C9F91}"/>
              </a:ext>
            </a:extLst>
          </p:cNvPr>
          <p:cNvCxnSpPr/>
          <p:nvPr/>
        </p:nvCxnSpPr>
        <p:spPr>
          <a:xfrm>
            <a:off x="2313609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>
            <a:extLst>
              <a:ext uri="{FF2B5EF4-FFF2-40B4-BE49-F238E27FC236}">
                <a16:creationId xmlns="" xmlns:a16="http://schemas.microsoft.com/office/drawing/2014/main" id="{A1897F82-1699-45E2-87F6-D85EE4685068}"/>
              </a:ext>
            </a:extLst>
          </p:cNvPr>
          <p:cNvCxnSpPr/>
          <p:nvPr/>
        </p:nvCxnSpPr>
        <p:spPr>
          <a:xfrm>
            <a:off x="3366207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>
            <a:extLst>
              <a:ext uri="{FF2B5EF4-FFF2-40B4-BE49-F238E27FC236}">
                <a16:creationId xmlns="" xmlns:a16="http://schemas.microsoft.com/office/drawing/2014/main" id="{D54BF859-69FA-483B-A90A-6E07AAA2586C}"/>
              </a:ext>
            </a:extLst>
          </p:cNvPr>
          <p:cNvSpPr txBox="1"/>
          <p:nvPr/>
        </p:nvSpPr>
        <p:spPr>
          <a:xfrm>
            <a:off x="4424983" y="90797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代码规范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="" xmlns:a16="http://schemas.microsoft.com/office/drawing/2014/main" id="{D3A7DF5D-C31A-4450-A2F1-9419F44A7A1D}"/>
              </a:ext>
            </a:extLst>
          </p:cNvPr>
          <p:cNvSpPr txBox="1"/>
          <p:nvPr/>
        </p:nvSpPr>
        <p:spPr>
          <a:xfrm>
            <a:off x="5517858" y="87921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测试文档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27" name="直接连接符 26">
            <a:extLst>
              <a:ext uri="{FF2B5EF4-FFF2-40B4-BE49-F238E27FC236}">
                <a16:creationId xmlns="" xmlns:a16="http://schemas.microsoft.com/office/drawing/2014/main" id="{BA9590ED-BF93-4FEA-AACE-EC29BDA74F2C}"/>
              </a:ext>
            </a:extLst>
          </p:cNvPr>
          <p:cNvCxnSpPr/>
          <p:nvPr/>
        </p:nvCxnSpPr>
        <p:spPr>
          <a:xfrm>
            <a:off x="4422531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>
            <a:extLst>
              <a:ext uri="{FF2B5EF4-FFF2-40B4-BE49-F238E27FC236}">
                <a16:creationId xmlns="" xmlns:a16="http://schemas.microsoft.com/office/drawing/2014/main" id="{4BC76148-4C80-411F-B4B1-767F56FDB45D}"/>
              </a:ext>
            </a:extLst>
          </p:cNvPr>
          <p:cNvCxnSpPr/>
          <p:nvPr/>
        </p:nvCxnSpPr>
        <p:spPr>
          <a:xfrm>
            <a:off x="5524284" y="91032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>
            <a:extLst>
              <a:ext uri="{FF2B5EF4-FFF2-40B4-BE49-F238E27FC236}">
                <a16:creationId xmlns="" xmlns:a16="http://schemas.microsoft.com/office/drawing/2014/main" id="{8F461026-977E-44C2-A483-06C0FEE33311}"/>
              </a:ext>
            </a:extLst>
          </p:cNvPr>
          <p:cNvCxnSpPr/>
          <p:nvPr/>
        </p:nvCxnSpPr>
        <p:spPr>
          <a:xfrm>
            <a:off x="6644350" y="72322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>
            <a:extLst>
              <a:ext uri="{FF2B5EF4-FFF2-40B4-BE49-F238E27FC236}">
                <a16:creationId xmlns="" xmlns:a16="http://schemas.microsoft.com/office/drawing/2014/main" id="{94885D07-D3A3-42F7-9224-AD07E75721C0}"/>
              </a:ext>
            </a:extLst>
          </p:cNvPr>
          <p:cNvSpPr txBox="1"/>
          <p:nvPr/>
        </p:nvSpPr>
        <p:spPr>
          <a:xfrm>
            <a:off x="6656297" y="98857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用户手册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31" name="直接连接符 30">
            <a:extLst>
              <a:ext uri="{FF2B5EF4-FFF2-40B4-BE49-F238E27FC236}">
                <a16:creationId xmlns="" xmlns:a16="http://schemas.microsoft.com/office/drawing/2014/main" id="{2727E402-9CAC-4469-B1ED-8CD89DB79B64}"/>
              </a:ext>
            </a:extLst>
          </p:cNvPr>
          <p:cNvCxnSpPr/>
          <p:nvPr/>
        </p:nvCxnSpPr>
        <p:spPr>
          <a:xfrm>
            <a:off x="7789569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框 31">
            <a:extLst>
              <a:ext uri="{FF2B5EF4-FFF2-40B4-BE49-F238E27FC236}">
                <a16:creationId xmlns="" xmlns:a16="http://schemas.microsoft.com/office/drawing/2014/main" id="{22236557-C9FE-43C9-9747-479C97B9D05F}"/>
              </a:ext>
            </a:extLst>
          </p:cNvPr>
          <p:cNvSpPr txBox="1"/>
          <p:nvPr/>
        </p:nvSpPr>
        <p:spPr>
          <a:xfrm>
            <a:off x="7868720" y="91800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程序清单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="" xmlns:a16="http://schemas.microsoft.com/office/drawing/2014/main" id="{1B984BAF-15E8-4C80-B4F4-D459A4A6F60B}"/>
              </a:ext>
            </a:extLst>
          </p:cNvPr>
          <p:cNvSpPr txBox="1"/>
          <p:nvPr/>
        </p:nvSpPr>
        <p:spPr>
          <a:xfrm>
            <a:off x="-24006" y="87921"/>
            <a:ext cx="14402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可行性分析</a:t>
            </a:r>
          </a:p>
        </p:txBody>
      </p:sp>
      <p:sp>
        <p:nvSpPr>
          <p:cNvPr id="34" name="矩形 33">
            <a:extLst>
              <a:ext uri="{FF2B5EF4-FFF2-40B4-BE49-F238E27FC236}">
                <a16:creationId xmlns="" xmlns:a16="http://schemas.microsoft.com/office/drawing/2014/main" id="{F8534122-87EE-4813-B2C6-3DE6AD42B15E}"/>
              </a:ext>
            </a:extLst>
          </p:cNvPr>
          <p:cNvSpPr/>
          <p:nvPr/>
        </p:nvSpPr>
        <p:spPr>
          <a:xfrm>
            <a:off x="3396201" y="113830"/>
            <a:ext cx="993121" cy="3354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5" name="文本框 34">
            <a:extLst>
              <a:ext uri="{FF2B5EF4-FFF2-40B4-BE49-F238E27FC236}">
                <a16:creationId xmlns="" xmlns:a16="http://schemas.microsoft.com/office/drawing/2014/main" id="{169D165B-ED2E-4673-8071-A802CC742ABC}"/>
              </a:ext>
            </a:extLst>
          </p:cNvPr>
          <p:cNvSpPr txBox="1"/>
          <p:nvPr/>
        </p:nvSpPr>
        <p:spPr>
          <a:xfrm>
            <a:off x="3320949" y="132510"/>
            <a:ext cx="1547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rgbClr val="6666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详细设计</a:t>
            </a:r>
            <a:endParaRPr lang="zh-HK" altLang="en-US" sz="1600" dirty="0"/>
          </a:p>
        </p:txBody>
      </p:sp>
      <p:sp>
        <p:nvSpPr>
          <p:cNvPr id="3" name="TextBox 2"/>
          <p:cNvSpPr txBox="1"/>
          <p:nvPr/>
        </p:nvSpPr>
        <p:spPr>
          <a:xfrm>
            <a:off x="483577" y="1855177"/>
            <a:ext cx="812409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dirty="0" smtClean="0"/>
          </a:p>
          <a:p>
            <a:r>
              <a:rPr lang="zh-CN" altLang="zh-CN" dirty="0" smtClean="0"/>
              <a:t>移动</a:t>
            </a:r>
            <a:r>
              <a:rPr lang="zh-CN" altLang="zh-CN" dirty="0"/>
              <a:t>终端硬件配置应遵循如下原则：具有高的可靠性，可用性和安全性。</a:t>
            </a:r>
          </a:p>
          <a:p>
            <a:r>
              <a:rPr lang="zh-CN" altLang="zh-CN" dirty="0"/>
              <a:t>终端要有能及时入网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endParaRPr lang="zh-CN" altLang="zh-CN" dirty="0"/>
          </a:p>
          <a:p>
            <a:r>
              <a:rPr lang="zh-CN" altLang="zh-CN" dirty="0" smtClean="0"/>
              <a:t>系统</a:t>
            </a:r>
            <a:r>
              <a:rPr lang="zh-CN" altLang="zh-CN" dirty="0"/>
              <a:t>运行设备要求如下</a:t>
            </a:r>
            <a:r>
              <a:rPr lang="zh-CN" altLang="zh-CN" dirty="0" smtClean="0"/>
              <a:t>：</a:t>
            </a:r>
            <a:endParaRPr lang="en-US" altLang="zh-CN" dirty="0" smtClean="0"/>
          </a:p>
          <a:p>
            <a:endParaRPr lang="zh-CN" altLang="zh-CN" dirty="0"/>
          </a:p>
          <a:p>
            <a:pPr lvl="0"/>
            <a:r>
              <a:rPr lang="zh-CN" altLang="zh-CN" dirty="0"/>
              <a:t>管理员子系统：</a:t>
            </a:r>
          </a:p>
          <a:p>
            <a:r>
              <a:rPr lang="en-US" altLang="zh-CN" dirty="0"/>
              <a:t>PC</a:t>
            </a:r>
            <a:r>
              <a:rPr lang="zh-CN" altLang="zh-CN" dirty="0" smtClean="0"/>
              <a:t>端</a:t>
            </a:r>
            <a:endParaRPr lang="en-US" altLang="zh-CN" dirty="0" smtClean="0"/>
          </a:p>
          <a:p>
            <a:endParaRPr lang="zh-CN" altLang="zh-CN" dirty="0"/>
          </a:p>
          <a:p>
            <a:pPr lvl="0"/>
            <a:r>
              <a:rPr lang="zh-CN" altLang="zh-CN" dirty="0"/>
              <a:t>用户</a:t>
            </a:r>
            <a:r>
              <a:rPr lang="zh-CN" altLang="zh-CN" dirty="0" smtClean="0"/>
              <a:t>系统</a:t>
            </a:r>
            <a:r>
              <a:rPr lang="zh-CN" altLang="en-US" dirty="0" smtClean="0"/>
              <a:t>：</a:t>
            </a:r>
            <a:endParaRPr lang="zh-CN" altLang="zh-CN" dirty="0"/>
          </a:p>
          <a:p>
            <a:r>
              <a:rPr lang="zh-CN" altLang="zh-CN" dirty="0"/>
              <a:t>普通安卓智能机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15962862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圆角矩形 16">
            <a:extLst>
              <a:ext uri="{FF2B5EF4-FFF2-40B4-BE49-F238E27FC236}">
                <a16:creationId xmlns="" xmlns:a16="http://schemas.microsoft.com/office/drawing/2014/main" id="{A2E5B8BA-856F-41A1-863D-935EFC6C279A}"/>
              </a:ext>
            </a:extLst>
          </p:cNvPr>
          <p:cNvSpPr/>
          <p:nvPr/>
        </p:nvSpPr>
        <p:spPr>
          <a:xfrm>
            <a:off x="352671" y="860183"/>
            <a:ext cx="2487244" cy="839380"/>
          </a:xfrm>
          <a:prstGeom prst="roundRect">
            <a:avLst/>
          </a:prstGeom>
          <a:solidFill>
            <a:srgbClr val="E74E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spcAft>
                <a:spcPts val="0"/>
              </a:spcAft>
            </a:pPr>
            <a:r>
              <a:rPr lang="zh-CN" altLang="en-US" sz="2400" b="1" kern="1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软</a:t>
            </a:r>
            <a:r>
              <a:rPr lang="zh-CN" altLang="en-US" sz="2400" b="1" kern="100" dirty="0" smtClean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件接口</a:t>
            </a:r>
            <a:endParaRPr lang="zh-CN" altLang="zh-CN" sz="2400" b="1" kern="100" dirty="0">
              <a:solidFill>
                <a:schemeClr val="bg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="" xmlns:a16="http://schemas.microsoft.com/office/drawing/2014/main" id="{F13FC2DA-E0FC-4ABD-AFF7-D8F69DA928A8}"/>
              </a:ext>
            </a:extLst>
          </p:cNvPr>
          <p:cNvSpPr/>
          <p:nvPr/>
        </p:nvSpPr>
        <p:spPr>
          <a:xfrm>
            <a:off x="25227" y="-8878"/>
            <a:ext cx="9144000" cy="541538"/>
          </a:xfrm>
          <a:prstGeom prst="rect">
            <a:avLst/>
          </a:prstGeom>
          <a:solidFill>
            <a:srgbClr val="E74E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0" name="文本框 19">
            <a:extLst>
              <a:ext uri="{FF2B5EF4-FFF2-40B4-BE49-F238E27FC236}">
                <a16:creationId xmlns="" xmlns:a16="http://schemas.microsoft.com/office/drawing/2014/main" id="{E93F339A-8ED9-4776-A32D-664B31E6BE31}"/>
              </a:ext>
            </a:extLst>
          </p:cNvPr>
          <p:cNvSpPr txBox="1"/>
          <p:nvPr/>
        </p:nvSpPr>
        <p:spPr>
          <a:xfrm>
            <a:off x="1217233" y="96799"/>
            <a:ext cx="12415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需求分析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="" xmlns:a16="http://schemas.microsoft.com/office/drawing/2014/main" id="{2394E3A3-F229-40AD-891D-2951FF677A2D}"/>
              </a:ext>
            </a:extLst>
          </p:cNvPr>
          <p:cNvSpPr txBox="1"/>
          <p:nvPr/>
        </p:nvSpPr>
        <p:spPr>
          <a:xfrm>
            <a:off x="2281922" y="98857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总体设计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22" name="直接连接符 21">
            <a:extLst>
              <a:ext uri="{FF2B5EF4-FFF2-40B4-BE49-F238E27FC236}">
                <a16:creationId xmlns="" xmlns:a16="http://schemas.microsoft.com/office/drawing/2014/main" id="{7B897142-F7DD-4C05-A5E7-C0B4E1285D41}"/>
              </a:ext>
            </a:extLst>
          </p:cNvPr>
          <p:cNvCxnSpPr/>
          <p:nvPr/>
        </p:nvCxnSpPr>
        <p:spPr>
          <a:xfrm>
            <a:off x="1197416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>
            <a:extLst>
              <a:ext uri="{FF2B5EF4-FFF2-40B4-BE49-F238E27FC236}">
                <a16:creationId xmlns="" xmlns:a16="http://schemas.microsoft.com/office/drawing/2014/main" id="{E3C2B26A-7F24-4840-866E-0AAAE47C9F91}"/>
              </a:ext>
            </a:extLst>
          </p:cNvPr>
          <p:cNvCxnSpPr/>
          <p:nvPr/>
        </p:nvCxnSpPr>
        <p:spPr>
          <a:xfrm>
            <a:off x="2313609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>
            <a:extLst>
              <a:ext uri="{FF2B5EF4-FFF2-40B4-BE49-F238E27FC236}">
                <a16:creationId xmlns="" xmlns:a16="http://schemas.microsoft.com/office/drawing/2014/main" id="{A1897F82-1699-45E2-87F6-D85EE4685068}"/>
              </a:ext>
            </a:extLst>
          </p:cNvPr>
          <p:cNvCxnSpPr/>
          <p:nvPr/>
        </p:nvCxnSpPr>
        <p:spPr>
          <a:xfrm>
            <a:off x="3366207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>
            <a:extLst>
              <a:ext uri="{FF2B5EF4-FFF2-40B4-BE49-F238E27FC236}">
                <a16:creationId xmlns="" xmlns:a16="http://schemas.microsoft.com/office/drawing/2014/main" id="{D54BF859-69FA-483B-A90A-6E07AAA2586C}"/>
              </a:ext>
            </a:extLst>
          </p:cNvPr>
          <p:cNvSpPr txBox="1"/>
          <p:nvPr/>
        </p:nvSpPr>
        <p:spPr>
          <a:xfrm>
            <a:off x="4424983" y="90797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代码规范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="" xmlns:a16="http://schemas.microsoft.com/office/drawing/2014/main" id="{D3A7DF5D-C31A-4450-A2F1-9419F44A7A1D}"/>
              </a:ext>
            </a:extLst>
          </p:cNvPr>
          <p:cNvSpPr txBox="1"/>
          <p:nvPr/>
        </p:nvSpPr>
        <p:spPr>
          <a:xfrm>
            <a:off x="5517858" y="87921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测试文档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27" name="直接连接符 26">
            <a:extLst>
              <a:ext uri="{FF2B5EF4-FFF2-40B4-BE49-F238E27FC236}">
                <a16:creationId xmlns="" xmlns:a16="http://schemas.microsoft.com/office/drawing/2014/main" id="{BA9590ED-BF93-4FEA-AACE-EC29BDA74F2C}"/>
              </a:ext>
            </a:extLst>
          </p:cNvPr>
          <p:cNvCxnSpPr/>
          <p:nvPr/>
        </p:nvCxnSpPr>
        <p:spPr>
          <a:xfrm>
            <a:off x="4422531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>
            <a:extLst>
              <a:ext uri="{FF2B5EF4-FFF2-40B4-BE49-F238E27FC236}">
                <a16:creationId xmlns="" xmlns:a16="http://schemas.microsoft.com/office/drawing/2014/main" id="{4BC76148-4C80-411F-B4B1-767F56FDB45D}"/>
              </a:ext>
            </a:extLst>
          </p:cNvPr>
          <p:cNvCxnSpPr/>
          <p:nvPr/>
        </p:nvCxnSpPr>
        <p:spPr>
          <a:xfrm>
            <a:off x="5524284" y="91032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>
            <a:extLst>
              <a:ext uri="{FF2B5EF4-FFF2-40B4-BE49-F238E27FC236}">
                <a16:creationId xmlns="" xmlns:a16="http://schemas.microsoft.com/office/drawing/2014/main" id="{8F461026-977E-44C2-A483-06C0FEE33311}"/>
              </a:ext>
            </a:extLst>
          </p:cNvPr>
          <p:cNvCxnSpPr/>
          <p:nvPr/>
        </p:nvCxnSpPr>
        <p:spPr>
          <a:xfrm>
            <a:off x="6644350" y="72322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>
            <a:extLst>
              <a:ext uri="{FF2B5EF4-FFF2-40B4-BE49-F238E27FC236}">
                <a16:creationId xmlns="" xmlns:a16="http://schemas.microsoft.com/office/drawing/2014/main" id="{94885D07-D3A3-42F7-9224-AD07E75721C0}"/>
              </a:ext>
            </a:extLst>
          </p:cNvPr>
          <p:cNvSpPr txBox="1"/>
          <p:nvPr/>
        </p:nvSpPr>
        <p:spPr>
          <a:xfrm>
            <a:off x="6656297" y="98857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用户手册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31" name="直接连接符 30">
            <a:extLst>
              <a:ext uri="{FF2B5EF4-FFF2-40B4-BE49-F238E27FC236}">
                <a16:creationId xmlns="" xmlns:a16="http://schemas.microsoft.com/office/drawing/2014/main" id="{2727E402-9CAC-4469-B1ED-8CD89DB79B64}"/>
              </a:ext>
            </a:extLst>
          </p:cNvPr>
          <p:cNvCxnSpPr/>
          <p:nvPr/>
        </p:nvCxnSpPr>
        <p:spPr>
          <a:xfrm>
            <a:off x="7789569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框 31">
            <a:extLst>
              <a:ext uri="{FF2B5EF4-FFF2-40B4-BE49-F238E27FC236}">
                <a16:creationId xmlns="" xmlns:a16="http://schemas.microsoft.com/office/drawing/2014/main" id="{22236557-C9FE-43C9-9747-479C97B9D05F}"/>
              </a:ext>
            </a:extLst>
          </p:cNvPr>
          <p:cNvSpPr txBox="1"/>
          <p:nvPr/>
        </p:nvSpPr>
        <p:spPr>
          <a:xfrm>
            <a:off x="7868720" y="91800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程序清单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="" xmlns:a16="http://schemas.microsoft.com/office/drawing/2014/main" id="{1B984BAF-15E8-4C80-B4F4-D459A4A6F60B}"/>
              </a:ext>
            </a:extLst>
          </p:cNvPr>
          <p:cNvSpPr txBox="1"/>
          <p:nvPr/>
        </p:nvSpPr>
        <p:spPr>
          <a:xfrm>
            <a:off x="-24006" y="87921"/>
            <a:ext cx="14402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可行性分析</a:t>
            </a:r>
          </a:p>
        </p:txBody>
      </p:sp>
      <p:sp>
        <p:nvSpPr>
          <p:cNvPr id="34" name="矩形 33">
            <a:extLst>
              <a:ext uri="{FF2B5EF4-FFF2-40B4-BE49-F238E27FC236}">
                <a16:creationId xmlns="" xmlns:a16="http://schemas.microsoft.com/office/drawing/2014/main" id="{F8534122-87EE-4813-B2C6-3DE6AD42B15E}"/>
              </a:ext>
            </a:extLst>
          </p:cNvPr>
          <p:cNvSpPr/>
          <p:nvPr/>
        </p:nvSpPr>
        <p:spPr>
          <a:xfrm>
            <a:off x="3396201" y="113830"/>
            <a:ext cx="993121" cy="3354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5" name="文本框 34">
            <a:extLst>
              <a:ext uri="{FF2B5EF4-FFF2-40B4-BE49-F238E27FC236}">
                <a16:creationId xmlns="" xmlns:a16="http://schemas.microsoft.com/office/drawing/2014/main" id="{169D165B-ED2E-4673-8071-A802CC742ABC}"/>
              </a:ext>
            </a:extLst>
          </p:cNvPr>
          <p:cNvSpPr txBox="1"/>
          <p:nvPr/>
        </p:nvSpPr>
        <p:spPr>
          <a:xfrm>
            <a:off x="3320949" y="132510"/>
            <a:ext cx="1547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rgbClr val="6666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详细设计</a:t>
            </a:r>
            <a:endParaRPr lang="zh-HK" altLang="en-US" sz="1600" dirty="0"/>
          </a:p>
        </p:txBody>
      </p:sp>
      <p:sp>
        <p:nvSpPr>
          <p:cNvPr id="2" name="TextBox 1"/>
          <p:cNvSpPr txBox="1"/>
          <p:nvPr/>
        </p:nvSpPr>
        <p:spPr>
          <a:xfrm>
            <a:off x="457200" y="1987062"/>
            <a:ext cx="784273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dirty="0"/>
              <a:t>查询类接口，通过客户端向服务器发起请求，访服务器中的数据库在返回给客户端。</a:t>
            </a:r>
          </a:p>
          <a:p>
            <a:r>
              <a:rPr lang="zh-CN" altLang="zh-CN" dirty="0"/>
              <a:t>推送类接口，服务端通知客户端，需要服务端向客户端发送消息。可以通过第三方平台推送及时新闻（阿里云推送）</a:t>
            </a:r>
          </a:p>
          <a:p>
            <a:r>
              <a:rPr lang="zh-CN" altLang="zh-CN" dirty="0"/>
              <a:t>操作类接口，后台能通过接口进行对用户，新闻进行增，删，改，查的操作。</a:t>
            </a:r>
          </a:p>
        </p:txBody>
      </p:sp>
    </p:spTree>
    <p:extLst>
      <p:ext uri="{BB962C8B-B14F-4D97-AF65-F5344CB8AC3E}">
        <p14:creationId xmlns:p14="http://schemas.microsoft.com/office/powerpoint/2010/main" val="201770250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27">
            <a:extLst>
              <a:ext uri="{FF2B5EF4-FFF2-40B4-BE49-F238E27FC236}">
                <a16:creationId xmlns="" xmlns:a16="http://schemas.microsoft.com/office/drawing/2014/main" id="{9BF9A49F-7392-4A67-87A4-61ADC8F5F9D1}"/>
              </a:ext>
            </a:extLst>
          </p:cNvPr>
          <p:cNvSpPr/>
          <p:nvPr/>
        </p:nvSpPr>
        <p:spPr>
          <a:xfrm>
            <a:off x="25227" y="-8878"/>
            <a:ext cx="9144000" cy="541538"/>
          </a:xfrm>
          <a:prstGeom prst="rect">
            <a:avLst/>
          </a:prstGeom>
          <a:solidFill>
            <a:srgbClr val="E74E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5" name="矩形 34">
            <a:extLst>
              <a:ext uri="{FF2B5EF4-FFF2-40B4-BE49-F238E27FC236}">
                <a16:creationId xmlns="" xmlns:a16="http://schemas.microsoft.com/office/drawing/2014/main" id="{27B09390-BB9B-4667-A443-8248F4A288BD}"/>
              </a:ext>
            </a:extLst>
          </p:cNvPr>
          <p:cNvSpPr/>
          <p:nvPr/>
        </p:nvSpPr>
        <p:spPr>
          <a:xfrm>
            <a:off x="50800" y="93375"/>
            <a:ext cx="993121" cy="3354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6" name="文本框 35">
            <a:extLst>
              <a:ext uri="{FF2B5EF4-FFF2-40B4-BE49-F238E27FC236}">
                <a16:creationId xmlns="" xmlns:a16="http://schemas.microsoft.com/office/drawing/2014/main" id="{4DB4E58D-231B-4B60-AA0B-9599465DA4F5}"/>
              </a:ext>
            </a:extLst>
          </p:cNvPr>
          <p:cNvSpPr txBox="1"/>
          <p:nvPr/>
        </p:nvSpPr>
        <p:spPr>
          <a:xfrm>
            <a:off x="25227" y="90225"/>
            <a:ext cx="11818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rgbClr val="6666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项目简介</a:t>
            </a:r>
            <a:endParaRPr lang="zh-HK" altLang="en-US" sz="1600" spc="300" dirty="0">
              <a:solidFill>
                <a:srgbClr val="666666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37" name="直接连接符 36">
            <a:extLst>
              <a:ext uri="{FF2B5EF4-FFF2-40B4-BE49-F238E27FC236}">
                <a16:creationId xmlns="" xmlns:a16="http://schemas.microsoft.com/office/drawing/2014/main" id="{FA077B41-A0C8-4D74-9C9C-A94C59D7F0AB}"/>
              </a:ext>
            </a:extLst>
          </p:cNvPr>
          <p:cNvCxnSpPr/>
          <p:nvPr/>
        </p:nvCxnSpPr>
        <p:spPr>
          <a:xfrm>
            <a:off x="1137712" y="107485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本框 37">
            <a:extLst>
              <a:ext uri="{FF2B5EF4-FFF2-40B4-BE49-F238E27FC236}">
                <a16:creationId xmlns="" xmlns:a16="http://schemas.microsoft.com/office/drawing/2014/main" id="{DA6B534B-E02A-49B8-A554-6E9EA0EEB2F7}"/>
              </a:ext>
            </a:extLst>
          </p:cNvPr>
          <p:cNvSpPr txBox="1"/>
          <p:nvPr/>
        </p:nvSpPr>
        <p:spPr>
          <a:xfrm>
            <a:off x="1132643" y="90225"/>
            <a:ext cx="11799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项目计划</a:t>
            </a:r>
            <a:endParaRPr lang="en-US" altLang="zh-CN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="" xmlns:a16="http://schemas.microsoft.com/office/drawing/2014/main" id="{51A36B73-20A7-45A1-A1B0-43DB89BD3985}"/>
              </a:ext>
            </a:extLst>
          </p:cNvPr>
          <p:cNvSpPr txBox="1"/>
          <p:nvPr/>
        </p:nvSpPr>
        <p:spPr>
          <a:xfrm>
            <a:off x="2224176" y="99560"/>
            <a:ext cx="13969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可行性分析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="" xmlns:a16="http://schemas.microsoft.com/office/drawing/2014/main" id="{EFCFFF69-B276-4EFD-AB88-95F416542C6C}"/>
              </a:ext>
            </a:extLst>
          </p:cNvPr>
          <p:cNvSpPr txBox="1"/>
          <p:nvPr/>
        </p:nvSpPr>
        <p:spPr>
          <a:xfrm>
            <a:off x="3590947" y="99103"/>
            <a:ext cx="12415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需求分析</a:t>
            </a:r>
          </a:p>
        </p:txBody>
      </p:sp>
      <p:sp>
        <p:nvSpPr>
          <p:cNvPr id="41" name="文本框 40">
            <a:extLst>
              <a:ext uri="{FF2B5EF4-FFF2-40B4-BE49-F238E27FC236}">
                <a16:creationId xmlns="" xmlns:a16="http://schemas.microsoft.com/office/drawing/2014/main" id="{D5523482-BB00-4047-960F-1F7AC41D763A}"/>
              </a:ext>
            </a:extLst>
          </p:cNvPr>
          <p:cNvSpPr txBox="1"/>
          <p:nvPr/>
        </p:nvSpPr>
        <p:spPr>
          <a:xfrm>
            <a:off x="4657595" y="90225"/>
            <a:ext cx="1295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总体设计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="" xmlns:a16="http://schemas.microsoft.com/office/drawing/2014/main" id="{76EB88AF-798E-4B79-8FDE-F99E690FFC99}"/>
              </a:ext>
            </a:extLst>
          </p:cNvPr>
          <p:cNvSpPr txBox="1"/>
          <p:nvPr/>
        </p:nvSpPr>
        <p:spPr>
          <a:xfrm>
            <a:off x="5697603" y="90225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详细设计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43" name="直接连接符 42">
            <a:extLst>
              <a:ext uri="{FF2B5EF4-FFF2-40B4-BE49-F238E27FC236}">
                <a16:creationId xmlns="" xmlns:a16="http://schemas.microsoft.com/office/drawing/2014/main" id="{E5D09BC1-46B4-4378-A866-57DE4F5FF12D}"/>
              </a:ext>
            </a:extLst>
          </p:cNvPr>
          <p:cNvCxnSpPr/>
          <p:nvPr/>
        </p:nvCxnSpPr>
        <p:spPr>
          <a:xfrm>
            <a:off x="2243215" y="90225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>
            <a:extLst>
              <a:ext uri="{FF2B5EF4-FFF2-40B4-BE49-F238E27FC236}">
                <a16:creationId xmlns="" xmlns:a16="http://schemas.microsoft.com/office/drawing/2014/main" id="{4F3219A8-8D21-4FF1-88BD-15AD48A6B0EF}"/>
              </a:ext>
            </a:extLst>
          </p:cNvPr>
          <p:cNvCxnSpPr/>
          <p:nvPr/>
        </p:nvCxnSpPr>
        <p:spPr>
          <a:xfrm>
            <a:off x="3571130" y="90225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>
            <a:extLst>
              <a:ext uri="{FF2B5EF4-FFF2-40B4-BE49-F238E27FC236}">
                <a16:creationId xmlns="" xmlns:a16="http://schemas.microsoft.com/office/drawing/2014/main" id="{28BDA058-47F0-4A01-8CBE-442728EDD28D}"/>
              </a:ext>
            </a:extLst>
          </p:cNvPr>
          <p:cNvCxnSpPr/>
          <p:nvPr/>
        </p:nvCxnSpPr>
        <p:spPr>
          <a:xfrm>
            <a:off x="4722835" y="90225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>
            <a:extLst>
              <a:ext uri="{FF2B5EF4-FFF2-40B4-BE49-F238E27FC236}">
                <a16:creationId xmlns="" xmlns:a16="http://schemas.microsoft.com/office/drawing/2014/main" id="{1D4CC99F-003E-4117-B0A4-CD5FBC59DB30}"/>
              </a:ext>
            </a:extLst>
          </p:cNvPr>
          <p:cNvCxnSpPr/>
          <p:nvPr/>
        </p:nvCxnSpPr>
        <p:spPr>
          <a:xfrm>
            <a:off x="5739921" y="90225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文本框 46">
            <a:extLst>
              <a:ext uri="{FF2B5EF4-FFF2-40B4-BE49-F238E27FC236}">
                <a16:creationId xmlns="" xmlns:a16="http://schemas.microsoft.com/office/drawing/2014/main" id="{DDE7ABA4-B859-4008-82EE-32BF523D0172}"/>
              </a:ext>
            </a:extLst>
          </p:cNvPr>
          <p:cNvSpPr txBox="1"/>
          <p:nvPr/>
        </p:nvSpPr>
        <p:spPr>
          <a:xfrm>
            <a:off x="6798697" y="93101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代码规范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8" name="文本框 47">
            <a:extLst>
              <a:ext uri="{FF2B5EF4-FFF2-40B4-BE49-F238E27FC236}">
                <a16:creationId xmlns="" xmlns:a16="http://schemas.microsoft.com/office/drawing/2014/main" id="{3BB5C999-0530-4539-A0B3-7657FCB4CAFC}"/>
              </a:ext>
            </a:extLst>
          </p:cNvPr>
          <p:cNvSpPr txBox="1"/>
          <p:nvPr/>
        </p:nvSpPr>
        <p:spPr>
          <a:xfrm>
            <a:off x="7891572" y="90225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测试文档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49" name="直接连接符 48">
            <a:extLst>
              <a:ext uri="{FF2B5EF4-FFF2-40B4-BE49-F238E27FC236}">
                <a16:creationId xmlns="" xmlns:a16="http://schemas.microsoft.com/office/drawing/2014/main" id="{D5F8F782-A59B-4F01-AECC-18A2E8AA2A96}"/>
              </a:ext>
            </a:extLst>
          </p:cNvPr>
          <p:cNvCxnSpPr/>
          <p:nvPr/>
        </p:nvCxnSpPr>
        <p:spPr>
          <a:xfrm>
            <a:off x="6796245" y="90225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>
            <a:extLst>
              <a:ext uri="{FF2B5EF4-FFF2-40B4-BE49-F238E27FC236}">
                <a16:creationId xmlns="" xmlns:a16="http://schemas.microsoft.com/office/drawing/2014/main" id="{E8276F25-6947-4CA9-ADB1-913B2A04AFC3}"/>
              </a:ext>
            </a:extLst>
          </p:cNvPr>
          <p:cNvCxnSpPr/>
          <p:nvPr/>
        </p:nvCxnSpPr>
        <p:spPr>
          <a:xfrm>
            <a:off x="7897998" y="93336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547360" y="1257300"/>
            <a:ext cx="2274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引言：</a:t>
            </a:r>
            <a:endParaRPr lang="zh-CN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47360" y="1863969"/>
            <a:ext cx="772594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现在微信在中国越来越普及，大家关注的公众号也越来越多，有时为了帮个朋友，同学投个票就要关注一个，我们浙江大学城市学院计算分院所使用的公众号也涵盖其中。当我们想通过公众号来了解计算分院的事时，也需要越来越多的时间，而且学生用电脑上官网的也在逐渐减少。为了解决或缓解这些问题，我们期望做一个</a:t>
            </a:r>
            <a:r>
              <a:rPr lang="en-US" altLang="zh-CN" dirty="0"/>
              <a:t>APP</a:t>
            </a:r>
            <a:r>
              <a:rPr lang="zh-CN" altLang="en-US" dirty="0"/>
              <a:t>来解决或一定程度上的缓解。通过这个</a:t>
            </a:r>
            <a:r>
              <a:rPr lang="en-US" altLang="zh-CN" dirty="0"/>
              <a:t>APP</a:t>
            </a:r>
            <a:r>
              <a:rPr lang="zh-CN" altLang="en-US" dirty="0"/>
              <a:t>来更快更准确的了解计算分院中发生的大大小小的事。</a:t>
            </a:r>
          </a:p>
        </p:txBody>
      </p:sp>
    </p:spTree>
    <p:extLst>
      <p:ext uri="{BB962C8B-B14F-4D97-AF65-F5344CB8AC3E}">
        <p14:creationId xmlns:p14="http://schemas.microsoft.com/office/powerpoint/2010/main" val="3400663224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圆角矩形 16">
            <a:extLst>
              <a:ext uri="{FF2B5EF4-FFF2-40B4-BE49-F238E27FC236}">
                <a16:creationId xmlns="" xmlns:a16="http://schemas.microsoft.com/office/drawing/2014/main" id="{A2E5B8BA-856F-41A1-863D-935EFC6C279A}"/>
              </a:ext>
            </a:extLst>
          </p:cNvPr>
          <p:cNvSpPr/>
          <p:nvPr/>
        </p:nvSpPr>
        <p:spPr>
          <a:xfrm>
            <a:off x="484556" y="860183"/>
            <a:ext cx="2706886" cy="839380"/>
          </a:xfrm>
          <a:prstGeom prst="roundRect">
            <a:avLst/>
          </a:prstGeom>
          <a:solidFill>
            <a:srgbClr val="E74E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spcAft>
                <a:spcPts val="0"/>
              </a:spcAft>
            </a:pPr>
            <a:r>
              <a:rPr lang="zh-CN" altLang="zh-CN" sz="2400" b="1" kern="1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登录模块 </a:t>
            </a:r>
            <a:r>
              <a:rPr lang="en-US" altLang="zh-CN" sz="2400" b="1" kern="100" dirty="0" smtClean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PAD</a:t>
            </a:r>
            <a:r>
              <a:rPr lang="zh-CN" altLang="en-US" sz="2400" b="1" kern="100" dirty="0" smtClean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图</a:t>
            </a:r>
            <a:endParaRPr lang="zh-CN" altLang="zh-CN" sz="2400" b="1" kern="100" dirty="0">
              <a:solidFill>
                <a:schemeClr val="bg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="" xmlns:a16="http://schemas.microsoft.com/office/drawing/2014/main" id="{6BBAEA68-2F07-47E9-82DE-16613F240C08}"/>
              </a:ext>
            </a:extLst>
          </p:cNvPr>
          <p:cNvSpPr/>
          <p:nvPr/>
        </p:nvSpPr>
        <p:spPr>
          <a:xfrm>
            <a:off x="3765017" y="860183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spcAft>
                <a:spcPts val="0"/>
              </a:spcAft>
            </a:pPr>
            <a:r>
              <a:rPr lang="zh-CN" altLang="zh-CN" b="1" kern="100" dirty="0" smtClean="0">
                <a:solidFill>
                  <a:srgbClr val="666666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负责</a:t>
            </a:r>
            <a:r>
              <a:rPr lang="zh-CN" altLang="zh-CN" b="1" kern="100" dirty="0">
                <a:solidFill>
                  <a:srgbClr val="666666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设计人：靳泽旭</a:t>
            </a:r>
            <a:r>
              <a:rPr lang="en-US" altLang="zh-CN" b="1" kern="100" dirty="0">
                <a:solidFill>
                  <a:srgbClr val="666666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zh-CN" altLang="zh-CN" b="1" kern="100" dirty="0">
                <a:solidFill>
                  <a:srgbClr val="666666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编码实现人：奕吉</a:t>
            </a:r>
            <a:r>
              <a:rPr lang="en-US" altLang="zh-CN" b="1" kern="100" dirty="0">
                <a:solidFill>
                  <a:srgbClr val="666666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zh-CN" altLang="zh-CN" b="1" kern="100" dirty="0">
                <a:solidFill>
                  <a:srgbClr val="666666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测试人员：陈妍蓝</a:t>
            </a:r>
            <a:endParaRPr lang="zh-CN" altLang="zh-CN" sz="1400" b="1" kern="100" dirty="0">
              <a:solidFill>
                <a:srgbClr val="666666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="" xmlns:a16="http://schemas.microsoft.com/office/drawing/2014/main" id="{F13FC2DA-E0FC-4ABD-AFF7-D8F69DA928A8}"/>
              </a:ext>
            </a:extLst>
          </p:cNvPr>
          <p:cNvSpPr/>
          <p:nvPr/>
        </p:nvSpPr>
        <p:spPr>
          <a:xfrm>
            <a:off x="25227" y="-8878"/>
            <a:ext cx="9144000" cy="541538"/>
          </a:xfrm>
          <a:prstGeom prst="rect">
            <a:avLst/>
          </a:prstGeom>
          <a:solidFill>
            <a:srgbClr val="E74E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0" name="文本框 19">
            <a:extLst>
              <a:ext uri="{FF2B5EF4-FFF2-40B4-BE49-F238E27FC236}">
                <a16:creationId xmlns="" xmlns:a16="http://schemas.microsoft.com/office/drawing/2014/main" id="{E93F339A-8ED9-4776-A32D-664B31E6BE31}"/>
              </a:ext>
            </a:extLst>
          </p:cNvPr>
          <p:cNvSpPr txBox="1"/>
          <p:nvPr/>
        </p:nvSpPr>
        <p:spPr>
          <a:xfrm>
            <a:off x="1217233" y="96799"/>
            <a:ext cx="12415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需求分析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="" xmlns:a16="http://schemas.microsoft.com/office/drawing/2014/main" id="{2394E3A3-F229-40AD-891D-2951FF677A2D}"/>
              </a:ext>
            </a:extLst>
          </p:cNvPr>
          <p:cNvSpPr txBox="1"/>
          <p:nvPr/>
        </p:nvSpPr>
        <p:spPr>
          <a:xfrm>
            <a:off x="2281922" y="98857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总体设计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22" name="直接连接符 21">
            <a:extLst>
              <a:ext uri="{FF2B5EF4-FFF2-40B4-BE49-F238E27FC236}">
                <a16:creationId xmlns="" xmlns:a16="http://schemas.microsoft.com/office/drawing/2014/main" id="{7B897142-F7DD-4C05-A5E7-C0B4E1285D41}"/>
              </a:ext>
            </a:extLst>
          </p:cNvPr>
          <p:cNvCxnSpPr/>
          <p:nvPr/>
        </p:nvCxnSpPr>
        <p:spPr>
          <a:xfrm>
            <a:off x="1197416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>
            <a:extLst>
              <a:ext uri="{FF2B5EF4-FFF2-40B4-BE49-F238E27FC236}">
                <a16:creationId xmlns="" xmlns:a16="http://schemas.microsoft.com/office/drawing/2014/main" id="{E3C2B26A-7F24-4840-866E-0AAAE47C9F91}"/>
              </a:ext>
            </a:extLst>
          </p:cNvPr>
          <p:cNvCxnSpPr/>
          <p:nvPr/>
        </p:nvCxnSpPr>
        <p:spPr>
          <a:xfrm>
            <a:off x="2313609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>
            <a:extLst>
              <a:ext uri="{FF2B5EF4-FFF2-40B4-BE49-F238E27FC236}">
                <a16:creationId xmlns="" xmlns:a16="http://schemas.microsoft.com/office/drawing/2014/main" id="{A1897F82-1699-45E2-87F6-D85EE4685068}"/>
              </a:ext>
            </a:extLst>
          </p:cNvPr>
          <p:cNvCxnSpPr/>
          <p:nvPr/>
        </p:nvCxnSpPr>
        <p:spPr>
          <a:xfrm>
            <a:off x="3366207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>
            <a:extLst>
              <a:ext uri="{FF2B5EF4-FFF2-40B4-BE49-F238E27FC236}">
                <a16:creationId xmlns="" xmlns:a16="http://schemas.microsoft.com/office/drawing/2014/main" id="{D54BF859-69FA-483B-A90A-6E07AAA2586C}"/>
              </a:ext>
            </a:extLst>
          </p:cNvPr>
          <p:cNvSpPr txBox="1"/>
          <p:nvPr/>
        </p:nvSpPr>
        <p:spPr>
          <a:xfrm>
            <a:off x="4424983" y="90797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代码规范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="" xmlns:a16="http://schemas.microsoft.com/office/drawing/2014/main" id="{D3A7DF5D-C31A-4450-A2F1-9419F44A7A1D}"/>
              </a:ext>
            </a:extLst>
          </p:cNvPr>
          <p:cNvSpPr txBox="1"/>
          <p:nvPr/>
        </p:nvSpPr>
        <p:spPr>
          <a:xfrm>
            <a:off x="5517858" y="87921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测试文档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27" name="直接连接符 26">
            <a:extLst>
              <a:ext uri="{FF2B5EF4-FFF2-40B4-BE49-F238E27FC236}">
                <a16:creationId xmlns="" xmlns:a16="http://schemas.microsoft.com/office/drawing/2014/main" id="{BA9590ED-BF93-4FEA-AACE-EC29BDA74F2C}"/>
              </a:ext>
            </a:extLst>
          </p:cNvPr>
          <p:cNvCxnSpPr/>
          <p:nvPr/>
        </p:nvCxnSpPr>
        <p:spPr>
          <a:xfrm>
            <a:off x="4422531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>
            <a:extLst>
              <a:ext uri="{FF2B5EF4-FFF2-40B4-BE49-F238E27FC236}">
                <a16:creationId xmlns="" xmlns:a16="http://schemas.microsoft.com/office/drawing/2014/main" id="{4BC76148-4C80-411F-B4B1-767F56FDB45D}"/>
              </a:ext>
            </a:extLst>
          </p:cNvPr>
          <p:cNvCxnSpPr/>
          <p:nvPr/>
        </p:nvCxnSpPr>
        <p:spPr>
          <a:xfrm>
            <a:off x="5524284" y="91032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>
            <a:extLst>
              <a:ext uri="{FF2B5EF4-FFF2-40B4-BE49-F238E27FC236}">
                <a16:creationId xmlns="" xmlns:a16="http://schemas.microsoft.com/office/drawing/2014/main" id="{8F461026-977E-44C2-A483-06C0FEE33311}"/>
              </a:ext>
            </a:extLst>
          </p:cNvPr>
          <p:cNvCxnSpPr/>
          <p:nvPr/>
        </p:nvCxnSpPr>
        <p:spPr>
          <a:xfrm>
            <a:off x="6644350" y="72322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>
            <a:extLst>
              <a:ext uri="{FF2B5EF4-FFF2-40B4-BE49-F238E27FC236}">
                <a16:creationId xmlns="" xmlns:a16="http://schemas.microsoft.com/office/drawing/2014/main" id="{94885D07-D3A3-42F7-9224-AD07E75721C0}"/>
              </a:ext>
            </a:extLst>
          </p:cNvPr>
          <p:cNvSpPr txBox="1"/>
          <p:nvPr/>
        </p:nvSpPr>
        <p:spPr>
          <a:xfrm>
            <a:off x="6656297" y="98857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用户手册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31" name="直接连接符 30">
            <a:extLst>
              <a:ext uri="{FF2B5EF4-FFF2-40B4-BE49-F238E27FC236}">
                <a16:creationId xmlns="" xmlns:a16="http://schemas.microsoft.com/office/drawing/2014/main" id="{2727E402-9CAC-4469-B1ED-8CD89DB79B64}"/>
              </a:ext>
            </a:extLst>
          </p:cNvPr>
          <p:cNvCxnSpPr/>
          <p:nvPr/>
        </p:nvCxnSpPr>
        <p:spPr>
          <a:xfrm>
            <a:off x="7789569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框 31">
            <a:extLst>
              <a:ext uri="{FF2B5EF4-FFF2-40B4-BE49-F238E27FC236}">
                <a16:creationId xmlns="" xmlns:a16="http://schemas.microsoft.com/office/drawing/2014/main" id="{22236557-C9FE-43C9-9747-479C97B9D05F}"/>
              </a:ext>
            </a:extLst>
          </p:cNvPr>
          <p:cNvSpPr txBox="1"/>
          <p:nvPr/>
        </p:nvSpPr>
        <p:spPr>
          <a:xfrm>
            <a:off x="7868720" y="91800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程序清单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="" xmlns:a16="http://schemas.microsoft.com/office/drawing/2014/main" id="{1B984BAF-15E8-4C80-B4F4-D459A4A6F60B}"/>
              </a:ext>
            </a:extLst>
          </p:cNvPr>
          <p:cNvSpPr txBox="1"/>
          <p:nvPr/>
        </p:nvSpPr>
        <p:spPr>
          <a:xfrm>
            <a:off x="-24006" y="87921"/>
            <a:ext cx="14402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可行性分析</a:t>
            </a:r>
          </a:p>
        </p:txBody>
      </p:sp>
      <p:sp>
        <p:nvSpPr>
          <p:cNvPr id="34" name="矩形 33">
            <a:extLst>
              <a:ext uri="{FF2B5EF4-FFF2-40B4-BE49-F238E27FC236}">
                <a16:creationId xmlns="" xmlns:a16="http://schemas.microsoft.com/office/drawing/2014/main" id="{F8534122-87EE-4813-B2C6-3DE6AD42B15E}"/>
              </a:ext>
            </a:extLst>
          </p:cNvPr>
          <p:cNvSpPr/>
          <p:nvPr/>
        </p:nvSpPr>
        <p:spPr>
          <a:xfrm>
            <a:off x="3396201" y="113830"/>
            <a:ext cx="993121" cy="3354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5" name="文本框 34">
            <a:extLst>
              <a:ext uri="{FF2B5EF4-FFF2-40B4-BE49-F238E27FC236}">
                <a16:creationId xmlns="" xmlns:a16="http://schemas.microsoft.com/office/drawing/2014/main" id="{169D165B-ED2E-4673-8071-A802CC742ABC}"/>
              </a:ext>
            </a:extLst>
          </p:cNvPr>
          <p:cNvSpPr txBox="1"/>
          <p:nvPr/>
        </p:nvSpPr>
        <p:spPr>
          <a:xfrm>
            <a:off x="3320949" y="132510"/>
            <a:ext cx="1547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rgbClr val="6666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详细设计</a:t>
            </a:r>
            <a:endParaRPr lang="zh-HK" altLang="en-US" sz="1600" dirty="0"/>
          </a:p>
        </p:txBody>
      </p:sp>
      <p:pic>
        <p:nvPicPr>
          <p:cNvPr id="36" name="Picture 2" descr="QQ截图20170521162742">
            <a:extLst>
              <a:ext uri="{FF2B5EF4-FFF2-40B4-BE49-F238E27FC236}">
                <a16:creationId xmlns="" xmlns:a16="http://schemas.microsoft.com/office/drawing/2014/main" id="{6A638062-7FDD-4B99-8053-95AF5C1664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276" y="1783513"/>
            <a:ext cx="5273675" cy="3589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" name="Picture 2" descr="QQ截图20170521163743">
            <a:extLst>
              <a:ext uri="{FF2B5EF4-FFF2-40B4-BE49-F238E27FC236}">
                <a16:creationId xmlns="" xmlns:a16="http://schemas.microsoft.com/office/drawing/2014/main" id="{133ACF8F-629A-4F23-8D55-D24F1B7321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5849" y="4589691"/>
            <a:ext cx="4977002" cy="213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72507279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圆角矩形 16">
            <a:extLst>
              <a:ext uri="{FF2B5EF4-FFF2-40B4-BE49-F238E27FC236}">
                <a16:creationId xmlns="" xmlns:a16="http://schemas.microsoft.com/office/drawing/2014/main" id="{A2E5B8BA-856F-41A1-863D-935EFC6C279A}"/>
              </a:ext>
            </a:extLst>
          </p:cNvPr>
          <p:cNvSpPr/>
          <p:nvPr/>
        </p:nvSpPr>
        <p:spPr>
          <a:xfrm>
            <a:off x="484556" y="860183"/>
            <a:ext cx="2706886" cy="839380"/>
          </a:xfrm>
          <a:prstGeom prst="roundRect">
            <a:avLst/>
          </a:prstGeom>
          <a:solidFill>
            <a:srgbClr val="E74E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spcAft>
                <a:spcPts val="0"/>
              </a:spcAft>
            </a:pPr>
            <a:r>
              <a:rPr lang="zh-CN" altLang="zh-CN" sz="2400" b="1" kern="1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登录模块 </a:t>
            </a:r>
            <a:r>
              <a:rPr lang="en-US" altLang="zh-CN" sz="2400" b="1" kern="100" dirty="0" smtClean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PAD</a:t>
            </a:r>
            <a:r>
              <a:rPr lang="zh-CN" altLang="en-US" sz="2400" b="1" kern="100" dirty="0" smtClean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图</a:t>
            </a:r>
            <a:endParaRPr lang="zh-CN" altLang="zh-CN" sz="2400" b="1" kern="100" dirty="0">
              <a:solidFill>
                <a:schemeClr val="bg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="" xmlns:a16="http://schemas.microsoft.com/office/drawing/2014/main" id="{6BBAEA68-2F07-47E9-82DE-16613F240C08}"/>
              </a:ext>
            </a:extLst>
          </p:cNvPr>
          <p:cNvSpPr/>
          <p:nvPr/>
        </p:nvSpPr>
        <p:spPr>
          <a:xfrm>
            <a:off x="3765017" y="860183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spcAft>
                <a:spcPts val="0"/>
              </a:spcAft>
            </a:pPr>
            <a:r>
              <a:rPr lang="zh-CN" altLang="zh-CN" b="1" kern="100" dirty="0" smtClean="0">
                <a:solidFill>
                  <a:srgbClr val="666666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负责</a:t>
            </a:r>
            <a:r>
              <a:rPr lang="zh-CN" altLang="zh-CN" b="1" kern="100" dirty="0">
                <a:solidFill>
                  <a:srgbClr val="666666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设计人：靳泽旭</a:t>
            </a:r>
            <a:r>
              <a:rPr lang="en-US" altLang="zh-CN" b="1" kern="100" dirty="0">
                <a:solidFill>
                  <a:srgbClr val="666666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zh-CN" altLang="zh-CN" b="1" kern="100" dirty="0">
                <a:solidFill>
                  <a:srgbClr val="666666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编码实现人：奕吉</a:t>
            </a:r>
            <a:r>
              <a:rPr lang="en-US" altLang="zh-CN" b="1" kern="100" dirty="0">
                <a:solidFill>
                  <a:srgbClr val="666666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zh-CN" altLang="zh-CN" b="1" kern="100" dirty="0">
                <a:solidFill>
                  <a:srgbClr val="666666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测试人员：陈妍蓝</a:t>
            </a:r>
            <a:endParaRPr lang="zh-CN" altLang="zh-CN" sz="1400" b="1" kern="100" dirty="0">
              <a:solidFill>
                <a:srgbClr val="666666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="" xmlns:a16="http://schemas.microsoft.com/office/drawing/2014/main" id="{F13FC2DA-E0FC-4ABD-AFF7-D8F69DA928A8}"/>
              </a:ext>
            </a:extLst>
          </p:cNvPr>
          <p:cNvSpPr/>
          <p:nvPr/>
        </p:nvSpPr>
        <p:spPr>
          <a:xfrm>
            <a:off x="25227" y="-8878"/>
            <a:ext cx="9144000" cy="541538"/>
          </a:xfrm>
          <a:prstGeom prst="rect">
            <a:avLst/>
          </a:prstGeom>
          <a:solidFill>
            <a:srgbClr val="E74E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0" name="文本框 19">
            <a:extLst>
              <a:ext uri="{FF2B5EF4-FFF2-40B4-BE49-F238E27FC236}">
                <a16:creationId xmlns="" xmlns:a16="http://schemas.microsoft.com/office/drawing/2014/main" id="{E93F339A-8ED9-4776-A32D-664B31E6BE31}"/>
              </a:ext>
            </a:extLst>
          </p:cNvPr>
          <p:cNvSpPr txBox="1"/>
          <p:nvPr/>
        </p:nvSpPr>
        <p:spPr>
          <a:xfrm>
            <a:off x="1217233" y="96799"/>
            <a:ext cx="12415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需求分析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="" xmlns:a16="http://schemas.microsoft.com/office/drawing/2014/main" id="{2394E3A3-F229-40AD-891D-2951FF677A2D}"/>
              </a:ext>
            </a:extLst>
          </p:cNvPr>
          <p:cNvSpPr txBox="1"/>
          <p:nvPr/>
        </p:nvSpPr>
        <p:spPr>
          <a:xfrm>
            <a:off x="2281922" y="98857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总体设计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22" name="直接连接符 21">
            <a:extLst>
              <a:ext uri="{FF2B5EF4-FFF2-40B4-BE49-F238E27FC236}">
                <a16:creationId xmlns="" xmlns:a16="http://schemas.microsoft.com/office/drawing/2014/main" id="{7B897142-F7DD-4C05-A5E7-C0B4E1285D41}"/>
              </a:ext>
            </a:extLst>
          </p:cNvPr>
          <p:cNvCxnSpPr/>
          <p:nvPr/>
        </p:nvCxnSpPr>
        <p:spPr>
          <a:xfrm>
            <a:off x="1197416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>
            <a:extLst>
              <a:ext uri="{FF2B5EF4-FFF2-40B4-BE49-F238E27FC236}">
                <a16:creationId xmlns="" xmlns:a16="http://schemas.microsoft.com/office/drawing/2014/main" id="{E3C2B26A-7F24-4840-866E-0AAAE47C9F91}"/>
              </a:ext>
            </a:extLst>
          </p:cNvPr>
          <p:cNvCxnSpPr/>
          <p:nvPr/>
        </p:nvCxnSpPr>
        <p:spPr>
          <a:xfrm>
            <a:off x="2313609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>
            <a:extLst>
              <a:ext uri="{FF2B5EF4-FFF2-40B4-BE49-F238E27FC236}">
                <a16:creationId xmlns="" xmlns:a16="http://schemas.microsoft.com/office/drawing/2014/main" id="{A1897F82-1699-45E2-87F6-D85EE4685068}"/>
              </a:ext>
            </a:extLst>
          </p:cNvPr>
          <p:cNvCxnSpPr/>
          <p:nvPr/>
        </p:nvCxnSpPr>
        <p:spPr>
          <a:xfrm>
            <a:off x="3366207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>
            <a:extLst>
              <a:ext uri="{FF2B5EF4-FFF2-40B4-BE49-F238E27FC236}">
                <a16:creationId xmlns="" xmlns:a16="http://schemas.microsoft.com/office/drawing/2014/main" id="{D54BF859-69FA-483B-A90A-6E07AAA2586C}"/>
              </a:ext>
            </a:extLst>
          </p:cNvPr>
          <p:cNvSpPr txBox="1"/>
          <p:nvPr/>
        </p:nvSpPr>
        <p:spPr>
          <a:xfrm>
            <a:off x="4424983" y="90797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代码规范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="" xmlns:a16="http://schemas.microsoft.com/office/drawing/2014/main" id="{D3A7DF5D-C31A-4450-A2F1-9419F44A7A1D}"/>
              </a:ext>
            </a:extLst>
          </p:cNvPr>
          <p:cNvSpPr txBox="1"/>
          <p:nvPr/>
        </p:nvSpPr>
        <p:spPr>
          <a:xfrm>
            <a:off x="5517858" y="87921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测试文档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27" name="直接连接符 26">
            <a:extLst>
              <a:ext uri="{FF2B5EF4-FFF2-40B4-BE49-F238E27FC236}">
                <a16:creationId xmlns="" xmlns:a16="http://schemas.microsoft.com/office/drawing/2014/main" id="{BA9590ED-BF93-4FEA-AACE-EC29BDA74F2C}"/>
              </a:ext>
            </a:extLst>
          </p:cNvPr>
          <p:cNvCxnSpPr/>
          <p:nvPr/>
        </p:nvCxnSpPr>
        <p:spPr>
          <a:xfrm>
            <a:off x="4422531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>
            <a:extLst>
              <a:ext uri="{FF2B5EF4-FFF2-40B4-BE49-F238E27FC236}">
                <a16:creationId xmlns="" xmlns:a16="http://schemas.microsoft.com/office/drawing/2014/main" id="{4BC76148-4C80-411F-B4B1-767F56FDB45D}"/>
              </a:ext>
            </a:extLst>
          </p:cNvPr>
          <p:cNvCxnSpPr/>
          <p:nvPr/>
        </p:nvCxnSpPr>
        <p:spPr>
          <a:xfrm>
            <a:off x="5524284" y="91032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>
            <a:extLst>
              <a:ext uri="{FF2B5EF4-FFF2-40B4-BE49-F238E27FC236}">
                <a16:creationId xmlns="" xmlns:a16="http://schemas.microsoft.com/office/drawing/2014/main" id="{8F461026-977E-44C2-A483-06C0FEE33311}"/>
              </a:ext>
            </a:extLst>
          </p:cNvPr>
          <p:cNvCxnSpPr/>
          <p:nvPr/>
        </p:nvCxnSpPr>
        <p:spPr>
          <a:xfrm>
            <a:off x="6644350" y="72322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>
            <a:extLst>
              <a:ext uri="{FF2B5EF4-FFF2-40B4-BE49-F238E27FC236}">
                <a16:creationId xmlns="" xmlns:a16="http://schemas.microsoft.com/office/drawing/2014/main" id="{94885D07-D3A3-42F7-9224-AD07E75721C0}"/>
              </a:ext>
            </a:extLst>
          </p:cNvPr>
          <p:cNvSpPr txBox="1"/>
          <p:nvPr/>
        </p:nvSpPr>
        <p:spPr>
          <a:xfrm>
            <a:off x="6656297" y="98857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用户手册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31" name="直接连接符 30">
            <a:extLst>
              <a:ext uri="{FF2B5EF4-FFF2-40B4-BE49-F238E27FC236}">
                <a16:creationId xmlns="" xmlns:a16="http://schemas.microsoft.com/office/drawing/2014/main" id="{2727E402-9CAC-4469-B1ED-8CD89DB79B64}"/>
              </a:ext>
            </a:extLst>
          </p:cNvPr>
          <p:cNvCxnSpPr/>
          <p:nvPr/>
        </p:nvCxnSpPr>
        <p:spPr>
          <a:xfrm>
            <a:off x="7789569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框 31">
            <a:extLst>
              <a:ext uri="{FF2B5EF4-FFF2-40B4-BE49-F238E27FC236}">
                <a16:creationId xmlns="" xmlns:a16="http://schemas.microsoft.com/office/drawing/2014/main" id="{22236557-C9FE-43C9-9747-479C97B9D05F}"/>
              </a:ext>
            </a:extLst>
          </p:cNvPr>
          <p:cNvSpPr txBox="1"/>
          <p:nvPr/>
        </p:nvSpPr>
        <p:spPr>
          <a:xfrm>
            <a:off x="7868720" y="91800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程序清单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="" xmlns:a16="http://schemas.microsoft.com/office/drawing/2014/main" id="{1B984BAF-15E8-4C80-B4F4-D459A4A6F60B}"/>
              </a:ext>
            </a:extLst>
          </p:cNvPr>
          <p:cNvSpPr txBox="1"/>
          <p:nvPr/>
        </p:nvSpPr>
        <p:spPr>
          <a:xfrm>
            <a:off x="-24006" y="87921"/>
            <a:ext cx="14402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可行性分析</a:t>
            </a:r>
          </a:p>
        </p:txBody>
      </p:sp>
      <p:sp>
        <p:nvSpPr>
          <p:cNvPr id="34" name="矩形 33">
            <a:extLst>
              <a:ext uri="{FF2B5EF4-FFF2-40B4-BE49-F238E27FC236}">
                <a16:creationId xmlns="" xmlns:a16="http://schemas.microsoft.com/office/drawing/2014/main" id="{F8534122-87EE-4813-B2C6-3DE6AD42B15E}"/>
              </a:ext>
            </a:extLst>
          </p:cNvPr>
          <p:cNvSpPr/>
          <p:nvPr/>
        </p:nvSpPr>
        <p:spPr>
          <a:xfrm>
            <a:off x="3396201" y="113830"/>
            <a:ext cx="993121" cy="3354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5" name="文本框 34">
            <a:extLst>
              <a:ext uri="{FF2B5EF4-FFF2-40B4-BE49-F238E27FC236}">
                <a16:creationId xmlns="" xmlns:a16="http://schemas.microsoft.com/office/drawing/2014/main" id="{169D165B-ED2E-4673-8071-A802CC742ABC}"/>
              </a:ext>
            </a:extLst>
          </p:cNvPr>
          <p:cNvSpPr txBox="1"/>
          <p:nvPr/>
        </p:nvSpPr>
        <p:spPr>
          <a:xfrm>
            <a:off x="3320949" y="132510"/>
            <a:ext cx="1547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rgbClr val="6666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详细设计</a:t>
            </a:r>
            <a:endParaRPr lang="zh-HK" altLang="en-US" sz="1600" dirty="0"/>
          </a:p>
        </p:txBody>
      </p:sp>
      <p:pic>
        <p:nvPicPr>
          <p:cNvPr id="36" name="Picture 2" descr="QQ截图20170521162742">
            <a:extLst>
              <a:ext uri="{FF2B5EF4-FFF2-40B4-BE49-F238E27FC236}">
                <a16:creationId xmlns="" xmlns:a16="http://schemas.microsoft.com/office/drawing/2014/main" id="{6A638062-7FDD-4B99-8053-95AF5C1664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276" y="1783513"/>
            <a:ext cx="5273675" cy="3589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" name="Picture 2" descr="QQ截图20170521163743">
            <a:extLst>
              <a:ext uri="{FF2B5EF4-FFF2-40B4-BE49-F238E27FC236}">
                <a16:creationId xmlns="" xmlns:a16="http://schemas.microsoft.com/office/drawing/2014/main" id="{133ACF8F-629A-4F23-8D55-D24F1B7321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5849" y="4589691"/>
            <a:ext cx="4977002" cy="213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95156441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圆角矩形 16">
            <a:extLst>
              <a:ext uri="{FF2B5EF4-FFF2-40B4-BE49-F238E27FC236}">
                <a16:creationId xmlns="" xmlns:a16="http://schemas.microsoft.com/office/drawing/2014/main" id="{A2E5B8BA-856F-41A1-863D-935EFC6C279A}"/>
              </a:ext>
            </a:extLst>
          </p:cNvPr>
          <p:cNvSpPr/>
          <p:nvPr/>
        </p:nvSpPr>
        <p:spPr>
          <a:xfrm>
            <a:off x="849276" y="860183"/>
            <a:ext cx="2706886" cy="839380"/>
          </a:xfrm>
          <a:prstGeom prst="roundRect">
            <a:avLst/>
          </a:prstGeom>
          <a:solidFill>
            <a:srgbClr val="E74E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spcAft>
                <a:spcPts val="0"/>
              </a:spcAft>
            </a:pPr>
            <a:r>
              <a:rPr lang="zh-CN" altLang="en-US" sz="2400" b="1" kern="1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管理员账号</a:t>
            </a:r>
            <a:r>
              <a:rPr lang="zh-CN" altLang="en-US" sz="2400" b="1" kern="100" dirty="0" smtClean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操作</a:t>
            </a:r>
            <a:r>
              <a:rPr lang="en-US" altLang="zh-CN" sz="2400" b="1" kern="100" dirty="0" smtClean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PAD</a:t>
            </a:r>
            <a:r>
              <a:rPr lang="zh-CN" altLang="en-US" sz="2400" b="1" kern="100" dirty="0" smtClean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图</a:t>
            </a:r>
            <a:endParaRPr lang="zh-CN" altLang="zh-CN" sz="2400" b="1" kern="100" dirty="0">
              <a:solidFill>
                <a:schemeClr val="bg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="" xmlns:a16="http://schemas.microsoft.com/office/drawing/2014/main" id="{6BBAEA68-2F07-47E9-82DE-16613F240C08}"/>
              </a:ext>
            </a:extLst>
          </p:cNvPr>
          <p:cNvSpPr/>
          <p:nvPr/>
        </p:nvSpPr>
        <p:spPr>
          <a:xfrm>
            <a:off x="3765017" y="860183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spcAft>
                <a:spcPts val="0"/>
              </a:spcAft>
            </a:pPr>
            <a:r>
              <a:rPr lang="zh-CN" altLang="zh-CN" b="1" kern="100" dirty="0" smtClean="0">
                <a:solidFill>
                  <a:srgbClr val="666666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负责</a:t>
            </a:r>
            <a:r>
              <a:rPr lang="zh-CN" altLang="zh-CN" b="1" kern="100" dirty="0">
                <a:solidFill>
                  <a:srgbClr val="666666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设计人：靳泽旭</a:t>
            </a:r>
            <a:r>
              <a:rPr lang="en-US" altLang="zh-CN" b="1" kern="100" dirty="0">
                <a:solidFill>
                  <a:srgbClr val="666666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zh-CN" altLang="zh-CN" b="1" kern="100" dirty="0">
                <a:solidFill>
                  <a:srgbClr val="666666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编码实现人：奕吉</a:t>
            </a:r>
            <a:r>
              <a:rPr lang="en-US" altLang="zh-CN" b="1" kern="100" dirty="0">
                <a:solidFill>
                  <a:srgbClr val="666666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zh-CN" altLang="zh-CN" b="1" kern="100" dirty="0">
                <a:solidFill>
                  <a:srgbClr val="666666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测试人员：陈妍蓝</a:t>
            </a:r>
            <a:endParaRPr lang="zh-CN" altLang="zh-CN" sz="1400" b="1" kern="100" dirty="0">
              <a:solidFill>
                <a:srgbClr val="666666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="" xmlns:a16="http://schemas.microsoft.com/office/drawing/2014/main" id="{64663241-9B66-400B-84CF-724BD06DAF17}"/>
              </a:ext>
            </a:extLst>
          </p:cNvPr>
          <p:cNvSpPr/>
          <p:nvPr/>
        </p:nvSpPr>
        <p:spPr>
          <a:xfrm>
            <a:off x="25227" y="-8878"/>
            <a:ext cx="9144000" cy="541538"/>
          </a:xfrm>
          <a:prstGeom prst="rect">
            <a:avLst/>
          </a:prstGeom>
          <a:solidFill>
            <a:srgbClr val="E74E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1" name="文本框 20">
            <a:extLst>
              <a:ext uri="{FF2B5EF4-FFF2-40B4-BE49-F238E27FC236}">
                <a16:creationId xmlns="" xmlns:a16="http://schemas.microsoft.com/office/drawing/2014/main" id="{BBC48796-D445-496E-9DF7-358958270AE8}"/>
              </a:ext>
            </a:extLst>
          </p:cNvPr>
          <p:cNvSpPr txBox="1"/>
          <p:nvPr/>
        </p:nvSpPr>
        <p:spPr>
          <a:xfrm>
            <a:off x="1217233" y="96799"/>
            <a:ext cx="12415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需求分析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="" xmlns:a16="http://schemas.microsoft.com/office/drawing/2014/main" id="{D558AEB4-4578-436D-9C37-2CEB98552EB6}"/>
              </a:ext>
            </a:extLst>
          </p:cNvPr>
          <p:cNvSpPr txBox="1"/>
          <p:nvPr/>
        </p:nvSpPr>
        <p:spPr>
          <a:xfrm>
            <a:off x="2281922" y="98857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总体设计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23" name="直接连接符 22">
            <a:extLst>
              <a:ext uri="{FF2B5EF4-FFF2-40B4-BE49-F238E27FC236}">
                <a16:creationId xmlns="" xmlns:a16="http://schemas.microsoft.com/office/drawing/2014/main" id="{8888FA08-FFE3-41E9-86AF-D7C22BFF917E}"/>
              </a:ext>
            </a:extLst>
          </p:cNvPr>
          <p:cNvCxnSpPr/>
          <p:nvPr/>
        </p:nvCxnSpPr>
        <p:spPr>
          <a:xfrm>
            <a:off x="1197416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>
            <a:extLst>
              <a:ext uri="{FF2B5EF4-FFF2-40B4-BE49-F238E27FC236}">
                <a16:creationId xmlns="" xmlns:a16="http://schemas.microsoft.com/office/drawing/2014/main" id="{2F295E73-9D3D-4CC3-8104-CF0276325160}"/>
              </a:ext>
            </a:extLst>
          </p:cNvPr>
          <p:cNvCxnSpPr/>
          <p:nvPr/>
        </p:nvCxnSpPr>
        <p:spPr>
          <a:xfrm>
            <a:off x="2313609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>
            <a:extLst>
              <a:ext uri="{FF2B5EF4-FFF2-40B4-BE49-F238E27FC236}">
                <a16:creationId xmlns="" xmlns:a16="http://schemas.microsoft.com/office/drawing/2014/main" id="{CE9D223F-060E-4924-9BEA-B3DEB4A4961B}"/>
              </a:ext>
            </a:extLst>
          </p:cNvPr>
          <p:cNvCxnSpPr/>
          <p:nvPr/>
        </p:nvCxnSpPr>
        <p:spPr>
          <a:xfrm>
            <a:off x="3366207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>
            <a:extLst>
              <a:ext uri="{FF2B5EF4-FFF2-40B4-BE49-F238E27FC236}">
                <a16:creationId xmlns="" xmlns:a16="http://schemas.microsoft.com/office/drawing/2014/main" id="{B7758BC2-160D-4A3B-B81E-0DDDCB16E14C}"/>
              </a:ext>
            </a:extLst>
          </p:cNvPr>
          <p:cNvSpPr txBox="1"/>
          <p:nvPr/>
        </p:nvSpPr>
        <p:spPr>
          <a:xfrm>
            <a:off x="4424983" y="90797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代码规范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="" xmlns:a16="http://schemas.microsoft.com/office/drawing/2014/main" id="{498D57EC-7A0C-43D9-8AA4-E97844218F1D}"/>
              </a:ext>
            </a:extLst>
          </p:cNvPr>
          <p:cNvSpPr txBox="1"/>
          <p:nvPr/>
        </p:nvSpPr>
        <p:spPr>
          <a:xfrm>
            <a:off x="5517858" y="87921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测试文档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28" name="直接连接符 27">
            <a:extLst>
              <a:ext uri="{FF2B5EF4-FFF2-40B4-BE49-F238E27FC236}">
                <a16:creationId xmlns="" xmlns:a16="http://schemas.microsoft.com/office/drawing/2014/main" id="{022E9CB4-B707-48A4-A631-291B7F7E6631}"/>
              </a:ext>
            </a:extLst>
          </p:cNvPr>
          <p:cNvCxnSpPr/>
          <p:nvPr/>
        </p:nvCxnSpPr>
        <p:spPr>
          <a:xfrm>
            <a:off x="4422531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>
            <a:extLst>
              <a:ext uri="{FF2B5EF4-FFF2-40B4-BE49-F238E27FC236}">
                <a16:creationId xmlns="" xmlns:a16="http://schemas.microsoft.com/office/drawing/2014/main" id="{4DC0154D-9083-4864-9F14-B270B80749C1}"/>
              </a:ext>
            </a:extLst>
          </p:cNvPr>
          <p:cNvCxnSpPr/>
          <p:nvPr/>
        </p:nvCxnSpPr>
        <p:spPr>
          <a:xfrm>
            <a:off x="5524284" y="91032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>
            <a:extLst>
              <a:ext uri="{FF2B5EF4-FFF2-40B4-BE49-F238E27FC236}">
                <a16:creationId xmlns="" xmlns:a16="http://schemas.microsoft.com/office/drawing/2014/main" id="{2CCC23AA-580A-40C7-A987-FA57E8FF6D28}"/>
              </a:ext>
            </a:extLst>
          </p:cNvPr>
          <p:cNvCxnSpPr/>
          <p:nvPr/>
        </p:nvCxnSpPr>
        <p:spPr>
          <a:xfrm>
            <a:off x="6644350" y="72322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>
            <a:extLst>
              <a:ext uri="{FF2B5EF4-FFF2-40B4-BE49-F238E27FC236}">
                <a16:creationId xmlns="" xmlns:a16="http://schemas.microsoft.com/office/drawing/2014/main" id="{945C1187-3983-4126-ADC7-FEBBDB7398F1}"/>
              </a:ext>
            </a:extLst>
          </p:cNvPr>
          <p:cNvSpPr txBox="1"/>
          <p:nvPr/>
        </p:nvSpPr>
        <p:spPr>
          <a:xfrm>
            <a:off x="6656297" y="98857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用户手册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32" name="直接连接符 31">
            <a:extLst>
              <a:ext uri="{FF2B5EF4-FFF2-40B4-BE49-F238E27FC236}">
                <a16:creationId xmlns="" xmlns:a16="http://schemas.microsoft.com/office/drawing/2014/main" id="{A5AACE23-C65C-4E72-B51D-69DB6497F505}"/>
              </a:ext>
            </a:extLst>
          </p:cNvPr>
          <p:cNvCxnSpPr/>
          <p:nvPr/>
        </p:nvCxnSpPr>
        <p:spPr>
          <a:xfrm>
            <a:off x="7789569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>
            <a:extLst>
              <a:ext uri="{FF2B5EF4-FFF2-40B4-BE49-F238E27FC236}">
                <a16:creationId xmlns="" xmlns:a16="http://schemas.microsoft.com/office/drawing/2014/main" id="{1BCBE6C3-C9D4-43A2-B727-38A77DC13D78}"/>
              </a:ext>
            </a:extLst>
          </p:cNvPr>
          <p:cNvSpPr txBox="1"/>
          <p:nvPr/>
        </p:nvSpPr>
        <p:spPr>
          <a:xfrm>
            <a:off x="7868720" y="91800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程序清单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="" xmlns:a16="http://schemas.microsoft.com/office/drawing/2014/main" id="{9738EAF4-FACB-40D5-811A-8971ECED208A}"/>
              </a:ext>
            </a:extLst>
          </p:cNvPr>
          <p:cNvSpPr txBox="1"/>
          <p:nvPr/>
        </p:nvSpPr>
        <p:spPr>
          <a:xfrm>
            <a:off x="-24006" y="87921"/>
            <a:ext cx="14402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可行性分析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="" xmlns:a16="http://schemas.microsoft.com/office/drawing/2014/main" id="{A213E553-0710-428A-B257-0EAE73CB51CC}"/>
              </a:ext>
            </a:extLst>
          </p:cNvPr>
          <p:cNvSpPr/>
          <p:nvPr/>
        </p:nvSpPr>
        <p:spPr>
          <a:xfrm>
            <a:off x="3396201" y="113830"/>
            <a:ext cx="993121" cy="3354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6" name="文本框 35">
            <a:extLst>
              <a:ext uri="{FF2B5EF4-FFF2-40B4-BE49-F238E27FC236}">
                <a16:creationId xmlns="" xmlns:a16="http://schemas.microsoft.com/office/drawing/2014/main" id="{0862B638-8C41-4625-988A-E567C3C55203}"/>
              </a:ext>
            </a:extLst>
          </p:cNvPr>
          <p:cNvSpPr txBox="1"/>
          <p:nvPr/>
        </p:nvSpPr>
        <p:spPr>
          <a:xfrm>
            <a:off x="3320949" y="132510"/>
            <a:ext cx="1547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rgbClr val="6666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详细设计</a:t>
            </a:r>
            <a:endParaRPr lang="zh-HK" altLang="en-US" sz="1600" dirty="0"/>
          </a:p>
        </p:txBody>
      </p:sp>
      <p:pic>
        <p:nvPicPr>
          <p:cNvPr id="37" name="Picture 2" descr="QQ截图20170521172452">
            <a:extLst>
              <a:ext uri="{FF2B5EF4-FFF2-40B4-BE49-F238E27FC236}">
                <a16:creationId xmlns="" xmlns:a16="http://schemas.microsoft.com/office/drawing/2014/main" id="{FFC19AF9-E6C6-4DD2-A8AB-4DFAE9A26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149" y="2443528"/>
            <a:ext cx="8902012" cy="164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70254486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圆角矩形 16">
            <a:extLst>
              <a:ext uri="{FF2B5EF4-FFF2-40B4-BE49-F238E27FC236}">
                <a16:creationId xmlns="" xmlns:a16="http://schemas.microsoft.com/office/drawing/2014/main" id="{A2E5B8BA-856F-41A1-863D-935EFC6C279A}"/>
              </a:ext>
            </a:extLst>
          </p:cNvPr>
          <p:cNvSpPr/>
          <p:nvPr/>
        </p:nvSpPr>
        <p:spPr>
          <a:xfrm>
            <a:off x="422031" y="823615"/>
            <a:ext cx="3134131" cy="839380"/>
          </a:xfrm>
          <a:prstGeom prst="roundRect">
            <a:avLst/>
          </a:prstGeom>
          <a:solidFill>
            <a:srgbClr val="E74E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spcAft>
                <a:spcPts val="0"/>
              </a:spcAft>
            </a:pPr>
            <a:r>
              <a:rPr lang="zh-CN" altLang="en-US" sz="2400" b="1" kern="1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修改新闻</a:t>
            </a:r>
            <a:r>
              <a:rPr lang="zh-CN" altLang="en-US" sz="2400" b="1" kern="100" dirty="0" smtClean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模块</a:t>
            </a:r>
            <a:r>
              <a:rPr lang="en-US" altLang="zh-CN" sz="2400" b="1" kern="100" dirty="0" smtClean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PAD</a:t>
            </a:r>
            <a:r>
              <a:rPr lang="zh-CN" altLang="en-US" sz="2400" b="1" kern="100" dirty="0" smtClean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图</a:t>
            </a:r>
            <a:endParaRPr lang="en-US" altLang="zh-CN" sz="2400" b="1" kern="100" dirty="0">
              <a:solidFill>
                <a:schemeClr val="bg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="" xmlns:a16="http://schemas.microsoft.com/office/drawing/2014/main" id="{6BBAEA68-2F07-47E9-82DE-16613F240C08}"/>
              </a:ext>
            </a:extLst>
          </p:cNvPr>
          <p:cNvSpPr/>
          <p:nvPr/>
        </p:nvSpPr>
        <p:spPr>
          <a:xfrm>
            <a:off x="3765017" y="860183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spcAft>
                <a:spcPts val="0"/>
              </a:spcAft>
            </a:pPr>
            <a:r>
              <a:rPr lang="zh-CN" altLang="zh-CN" b="1" kern="100" dirty="0" smtClean="0">
                <a:solidFill>
                  <a:srgbClr val="666666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负责</a:t>
            </a:r>
            <a:r>
              <a:rPr lang="zh-CN" altLang="zh-CN" b="1" kern="100" dirty="0">
                <a:solidFill>
                  <a:srgbClr val="666666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设计人：</a:t>
            </a:r>
            <a:r>
              <a:rPr lang="zh-CN" altLang="en-US" b="1" kern="100" dirty="0">
                <a:solidFill>
                  <a:srgbClr val="666666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奕吉</a:t>
            </a:r>
            <a:r>
              <a:rPr lang="en-US" altLang="zh-CN" b="1" kern="100" dirty="0">
                <a:solidFill>
                  <a:srgbClr val="666666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zh-CN" altLang="zh-CN" b="1" kern="100" dirty="0">
                <a:solidFill>
                  <a:srgbClr val="666666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编码实现人：</a:t>
            </a:r>
            <a:r>
              <a:rPr lang="zh-CN" altLang="en-US" b="1" kern="100" dirty="0">
                <a:solidFill>
                  <a:srgbClr val="666666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靳泽旭</a:t>
            </a:r>
            <a:r>
              <a:rPr lang="en-US" altLang="zh-CN" b="1" kern="100" dirty="0">
                <a:solidFill>
                  <a:srgbClr val="666666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zh-CN" altLang="zh-CN" b="1" kern="100" dirty="0">
                <a:solidFill>
                  <a:srgbClr val="666666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测试人员：</a:t>
            </a:r>
            <a:r>
              <a:rPr lang="zh-CN" altLang="en-US" b="1" kern="100" dirty="0">
                <a:solidFill>
                  <a:srgbClr val="666666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陈颜蓝</a:t>
            </a:r>
            <a:endParaRPr lang="zh-CN" altLang="zh-CN" sz="1400" b="1" kern="100" dirty="0">
              <a:solidFill>
                <a:srgbClr val="666666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="" xmlns:a16="http://schemas.microsoft.com/office/drawing/2014/main" id="{541D7C2F-DACC-4510-8475-3D434505FCAD}"/>
              </a:ext>
            </a:extLst>
          </p:cNvPr>
          <p:cNvSpPr/>
          <p:nvPr/>
        </p:nvSpPr>
        <p:spPr>
          <a:xfrm>
            <a:off x="25227" y="-8878"/>
            <a:ext cx="9144000" cy="541538"/>
          </a:xfrm>
          <a:prstGeom prst="rect">
            <a:avLst/>
          </a:prstGeom>
          <a:solidFill>
            <a:srgbClr val="E74E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1" name="文本框 20">
            <a:extLst>
              <a:ext uri="{FF2B5EF4-FFF2-40B4-BE49-F238E27FC236}">
                <a16:creationId xmlns="" xmlns:a16="http://schemas.microsoft.com/office/drawing/2014/main" id="{2C528DCA-B07D-4CD6-A65C-C0C5BDA7A867}"/>
              </a:ext>
            </a:extLst>
          </p:cNvPr>
          <p:cNvSpPr txBox="1"/>
          <p:nvPr/>
        </p:nvSpPr>
        <p:spPr>
          <a:xfrm>
            <a:off x="1217233" y="96799"/>
            <a:ext cx="12415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需求分析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="" xmlns:a16="http://schemas.microsoft.com/office/drawing/2014/main" id="{A39819D1-C5B4-40E2-9ECD-699B8B6D05D4}"/>
              </a:ext>
            </a:extLst>
          </p:cNvPr>
          <p:cNvSpPr txBox="1"/>
          <p:nvPr/>
        </p:nvSpPr>
        <p:spPr>
          <a:xfrm>
            <a:off x="2281922" y="98857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总体设计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23" name="直接连接符 22">
            <a:extLst>
              <a:ext uri="{FF2B5EF4-FFF2-40B4-BE49-F238E27FC236}">
                <a16:creationId xmlns="" xmlns:a16="http://schemas.microsoft.com/office/drawing/2014/main" id="{F305F2CF-6D45-47C5-8203-E7905E811923}"/>
              </a:ext>
            </a:extLst>
          </p:cNvPr>
          <p:cNvCxnSpPr/>
          <p:nvPr/>
        </p:nvCxnSpPr>
        <p:spPr>
          <a:xfrm>
            <a:off x="1197416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>
            <a:extLst>
              <a:ext uri="{FF2B5EF4-FFF2-40B4-BE49-F238E27FC236}">
                <a16:creationId xmlns="" xmlns:a16="http://schemas.microsoft.com/office/drawing/2014/main" id="{FBF3C309-4B6E-4422-8829-47305DA271AF}"/>
              </a:ext>
            </a:extLst>
          </p:cNvPr>
          <p:cNvCxnSpPr/>
          <p:nvPr/>
        </p:nvCxnSpPr>
        <p:spPr>
          <a:xfrm>
            <a:off x="2313609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>
            <a:extLst>
              <a:ext uri="{FF2B5EF4-FFF2-40B4-BE49-F238E27FC236}">
                <a16:creationId xmlns="" xmlns:a16="http://schemas.microsoft.com/office/drawing/2014/main" id="{7144944B-9B58-4F38-9EED-523C4642F9A2}"/>
              </a:ext>
            </a:extLst>
          </p:cNvPr>
          <p:cNvCxnSpPr/>
          <p:nvPr/>
        </p:nvCxnSpPr>
        <p:spPr>
          <a:xfrm>
            <a:off x="3366207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>
            <a:extLst>
              <a:ext uri="{FF2B5EF4-FFF2-40B4-BE49-F238E27FC236}">
                <a16:creationId xmlns="" xmlns:a16="http://schemas.microsoft.com/office/drawing/2014/main" id="{A59C97AA-41D7-47D8-913A-B1A719C5BE79}"/>
              </a:ext>
            </a:extLst>
          </p:cNvPr>
          <p:cNvSpPr txBox="1"/>
          <p:nvPr/>
        </p:nvSpPr>
        <p:spPr>
          <a:xfrm>
            <a:off x="4424983" y="90797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代码规范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="" xmlns:a16="http://schemas.microsoft.com/office/drawing/2014/main" id="{AE78119D-36EC-4802-BBF7-2912E3C5F94C}"/>
              </a:ext>
            </a:extLst>
          </p:cNvPr>
          <p:cNvSpPr txBox="1"/>
          <p:nvPr/>
        </p:nvSpPr>
        <p:spPr>
          <a:xfrm>
            <a:off x="5517858" y="87921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测试文档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28" name="直接连接符 27">
            <a:extLst>
              <a:ext uri="{FF2B5EF4-FFF2-40B4-BE49-F238E27FC236}">
                <a16:creationId xmlns="" xmlns:a16="http://schemas.microsoft.com/office/drawing/2014/main" id="{DDA657E8-D283-44E2-95FF-93EAEBA46B5E}"/>
              </a:ext>
            </a:extLst>
          </p:cNvPr>
          <p:cNvCxnSpPr/>
          <p:nvPr/>
        </p:nvCxnSpPr>
        <p:spPr>
          <a:xfrm>
            <a:off x="4422531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>
            <a:extLst>
              <a:ext uri="{FF2B5EF4-FFF2-40B4-BE49-F238E27FC236}">
                <a16:creationId xmlns="" xmlns:a16="http://schemas.microsoft.com/office/drawing/2014/main" id="{D4AA597F-6947-422C-9F08-2C0EC2190755}"/>
              </a:ext>
            </a:extLst>
          </p:cNvPr>
          <p:cNvCxnSpPr/>
          <p:nvPr/>
        </p:nvCxnSpPr>
        <p:spPr>
          <a:xfrm>
            <a:off x="5524284" y="91032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>
            <a:extLst>
              <a:ext uri="{FF2B5EF4-FFF2-40B4-BE49-F238E27FC236}">
                <a16:creationId xmlns="" xmlns:a16="http://schemas.microsoft.com/office/drawing/2014/main" id="{3C7A7290-ABDD-41A8-9DE3-897BEB566FD3}"/>
              </a:ext>
            </a:extLst>
          </p:cNvPr>
          <p:cNvCxnSpPr/>
          <p:nvPr/>
        </p:nvCxnSpPr>
        <p:spPr>
          <a:xfrm>
            <a:off x="6644350" y="72322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>
            <a:extLst>
              <a:ext uri="{FF2B5EF4-FFF2-40B4-BE49-F238E27FC236}">
                <a16:creationId xmlns="" xmlns:a16="http://schemas.microsoft.com/office/drawing/2014/main" id="{5A9EC6DE-1D01-48BB-8EE7-3800DF6DA6B2}"/>
              </a:ext>
            </a:extLst>
          </p:cNvPr>
          <p:cNvSpPr txBox="1"/>
          <p:nvPr/>
        </p:nvSpPr>
        <p:spPr>
          <a:xfrm>
            <a:off x="6656297" y="98857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用户手册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32" name="直接连接符 31">
            <a:extLst>
              <a:ext uri="{FF2B5EF4-FFF2-40B4-BE49-F238E27FC236}">
                <a16:creationId xmlns="" xmlns:a16="http://schemas.microsoft.com/office/drawing/2014/main" id="{66B88DA0-B296-4BB7-BAA0-40FE574C8E3D}"/>
              </a:ext>
            </a:extLst>
          </p:cNvPr>
          <p:cNvCxnSpPr/>
          <p:nvPr/>
        </p:nvCxnSpPr>
        <p:spPr>
          <a:xfrm>
            <a:off x="7789569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>
            <a:extLst>
              <a:ext uri="{FF2B5EF4-FFF2-40B4-BE49-F238E27FC236}">
                <a16:creationId xmlns="" xmlns:a16="http://schemas.microsoft.com/office/drawing/2014/main" id="{138416CE-C75F-45AE-9667-FE9487F8155F}"/>
              </a:ext>
            </a:extLst>
          </p:cNvPr>
          <p:cNvSpPr txBox="1"/>
          <p:nvPr/>
        </p:nvSpPr>
        <p:spPr>
          <a:xfrm>
            <a:off x="7868720" y="91800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程序清单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="" xmlns:a16="http://schemas.microsoft.com/office/drawing/2014/main" id="{22DAE35C-F05D-4137-BA43-2EFBFC365758}"/>
              </a:ext>
            </a:extLst>
          </p:cNvPr>
          <p:cNvSpPr txBox="1"/>
          <p:nvPr/>
        </p:nvSpPr>
        <p:spPr>
          <a:xfrm>
            <a:off x="-24006" y="87921"/>
            <a:ext cx="14402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可行性分析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="" xmlns:a16="http://schemas.microsoft.com/office/drawing/2014/main" id="{3E3288F6-F666-4B23-AD2E-BF3BE192250F}"/>
              </a:ext>
            </a:extLst>
          </p:cNvPr>
          <p:cNvSpPr/>
          <p:nvPr/>
        </p:nvSpPr>
        <p:spPr>
          <a:xfrm>
            <a:off x="3396201" y="113830"/>
            <a:ext cx="993121" cy="3354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6" name="文本框 35">
            <a:extLst>
              <a:ext uri="{FF2B5EF4-FFF2-40B4-BE49-F238E27FC236}">
                <a16:creationId xmlns="" xmlns:a16="http://schemas.microsoft.com/office/drawing/2014/main" id="{B1BB30D3-863F-4959-A9F8-B66DA2504FB8}"/>
              </a:ext>
            </a:extLst>
          </p:cNvPr>
          <p:cNvSpPr txBox="1"/>
          <p:nvPr/>
        </p:nvSpPr>
        <p:spPr>
          <a:xfrm>
            <a:off x="3320949" y="132510"/>
            <a:ext cx="1547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rgbClr val="6666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详细设计</a:t>
            </a:r>
            <a:endParaRPr lang="zh-HK" altLang="en-US" sz="1600" dirty="0"/>
          </a:p>
        </p:txBody>
      </p:sp>
      <p:pic>
        <p:nvPicPr>
          <p:cNvPr id="15363" name="Picture 3" descr="QQ截图2017052117592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018" y="2373923"/>
            <a:ext cx="8575107" cy="25761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74372279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圆角矩形 16">
            <a:extLst>
              <a:ext uri="{FF2B5EF4-FFF2-40B4-BE49-F238E27FC236}">
                <a16:creationId xmlns="" xmlns:a16="http://schemas.microsoft.com/office/drawing/2014/main" id="{A2E5B8BA-856F-41A1-863D-935EFC6C279A}"/>
              </a:ext>
            </a:extLst>
          </p:cNvPr>
          <p:cNvSpPr/>
          <p:nvPr/>
        </p:nvSpPr>
        <p:spPr>
          <a:xfrm>
            <a:off x="536331" y="860183"/>
            <a:ext cx="3019831" cy="839380"/>
          </a:xfrm>
          <a:prstGeom prst="roundRect">
            <a:avLst/>
          </a:prstGeom>
          <a:solidFill>
            <a:srgbClr val="E74E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spcAft>
                <a:spcPts val="0"/>
              </a:spcAft>
            </a:pPr>
            <a:r>
              <a:rPr lang="zh-CN" altLang="en-US" sz="2400" b="1" kern="1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删除新闻</a:t>
            </a:r>
            <a:r>
              <a:rPr lang="zh-CN" altLang="en-US" sz="2400" b="1" kern="100" dirty="0" smtClean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模块</a:t>
            </a:r>
            <a:r>
              <a:rPr lang="en-US" altLang="zh-CN" sz="2400" b="1" kern="100" dirty="0" smtClean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PAD</a:t>
            </a:r>
            <a:r>
              <a:rPr lang="zh-CN" altLang="en-US" sz="2400" b="1" kern="100" dirty="0" smtClean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图</a:t>
            </a:r>
            <a:endParaRPr lang="en-US" altLang="zh-CN" sz="2400" b="1" kern="100" dirty="0">
              <a:solidFill>
                <a:schemeClr val="bg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="" xmlns:a16="http://schemas.microsoft.com/office/drawing/2014/main" id="{6BBAEA68-2F07-47E9-82DE-16613F240C08}"/>
              </a:ext>
            </a:extLst>
          </p:cNvPr>
          <p:cNvSpPr/>
          <p:nvPr/>
        </p:nvSpPr>
        <p:spPr>
          <a:xfrm>
            <a:off x="3765017" y="860183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spcAft>
                <a:spcPts val="0"/>
              </a:spcAft>
            </a:pPr>
            <a:r>
              <a:rPr lang="zh-CN" altLang="zh-CN" b="1" kern="100" dirty="0" smtClean="0">
                <a:solidFill>
                  <a:srgbClr val="666666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负责</a:t>
            </a:r>
            <a:r>
              <a:rPr lang="zh-CN" altLang="zh-CN" b="1" kern="100" dirty="0">
                <a:solidFill>
                  <a:srgbClr val="666666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设计人：</a:t>
            </a:r>
            <a:r>
              <a:rPr lang="zh-CN" altLang="en-US" b="1" kern="100" dirty="0">
                <a:solidFill>
                  <a:srgbClr val="666666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奕吉</a:t>
            </a:r>
            <a:r>
              <a:rPr lang="en-US" altLang="zh-CN" b="1" kern="100" dirty="0">
                <a:solidFill>
                  <a:srgbClr val="666666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zh-CN" altLang="zh-CN" b="1" kern="100" dirty="0">
                <a:solidFill>
                  <a:srgbClr val="666666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编码实现人：</a:t>
            </a:r>
            <a:r>
              <a:rPr lang="zh-CN" altLang="en-US" b="1" kern="100" dirty="0">
                <a:solidFill>
                  <a:srgbClr val="666666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靳泽旭</a:t>
            </a:r>
            <a:r>
              <a:rPr lang="en-US" altLang="zh-CN" b="1" kern="100" dirty="0">
                <a:solidFill>
                  <a:srgbClr val="666666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zh-CN" altLang="zh-CN" b="1" kern="100" dirty="0">
                <a:solidFill>
                  <a:srgbClr val="666666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测试人员：</a:t>
            </a:r>
            <a:r>
              <a:rPr lang="zh-CN" altLang="en-US" b="1" kern="100" dirty="0">
                <a:solidFill>
                  <a:srgbClr val="666666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陈颜蓝</a:t>
            </a:r>
            <a:endParaRPr lang="zh-CN" altLang="zh-CN" sz="1400" b="1" kern="100" dirty="0">
              <a:solidFill>
                <a:srgbClr val="666666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="" xmlns:a16="http://schemas.microsoft.com/office/drawing/2014/main" id="{21F8703C-E065-4C47-B49D-06A30F88C815}"/>
              </a:ext>
            </a:extLst>
          </p:cNvPr>
          <p:cNvSpPr/>
          <p:nvPr/>
        </p:nvSpPr>
        <p:spPr>
          <a:xfrm>
            <a:off x="25227" y="-8878"/>
            <a:ext cx="9144000" cy="541538"/>
          </a:xfrm>
          <a:prstGeom prst="rect">
            <a:avLst/>
          </a:prstGeom>
          <a:solidFill>
            <a:srgbClr val="E74E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1" name="文本框 20">
            <a:extLst>
              <a:ext uri="{FF2B5EF4-FFF2-40B4-BE49-F238E27FC236}">
                <a16:creationId xmlns="" xmlns:a16="http://schemas.microsoft.com/office/drawing/2014/main" id="{A1DE49E9-F8D8-47AA-A61A-48CCB9ACBB6F}"/>
              </a:ext>
            </a:extLst>
          </p:cNvPr>
          <p:cNvSpPr txBox="1"/>
          <p:nvPr/>
        </p:nvSpPr>
        <p:spPr>
          <a:xfrm>
            <a:off x="1217233" y="96799"/>
            <a:ext cx="12415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需求分析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="" xmlns:a16="http://schemas.microsoft.com/office/drawing/2014/main" id="{33B94453-DF78-4D5C-86DE-FB5747FF42A8}"/>
              </a:ext>
            </a:extLst>
          </p:cNvPr>
          <p:cNvSpPr txBox="1"/>
          <p:nvPr/>
        </p:nvSpPr>
        <p:spPr>
          <a:xfrm>
            <a:off x="2281922" y="98857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总体设计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23" name="直接连接符 22">
            <a:extLst>
              <a:ext uri="{FF2B5EF4-FFF2-40B4-BE49-F238E27FC236}">
                <a16:creationId xmlns="" xmlns:a16="http://schemas.microsoft.com/office/drawing/2014/main" id="{B966A396-A191-48CA-BD29-06904D53C586}"/>
              </a:ext>
            </a:extLst>
          </p:cNvPr>
          <p:cNvCxnSpPr/>
          <p:nvPr/>
        </p:nvCxnSpPr>
        <p:spPr>
          <a:xfrm>
            <a:off x="1197416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>
            <a:extLst>
              <a:ext uri="{FF2B5EF4-FFF2-40B4-BE49-F238E27FC236}">
                <a16:creationId xmlns="" xmlns:a16="http://schemas.microsoft.com/office/drawing/2014/main" id="{707CC4D1-2E65-42EF-9903-CBAF0291F48C}"/>
              </a:ext>
            </a:extLst>
          </p:cNvPr>
          <p:cNvCxnSpPr/>
          <p:nvPr/>
        </p:nvCxnSpPr>
        <p:spPr>
          <a:xfrm>
            <a:off x="2313609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>
            <a:extLst>
              <a:ext uri="{FF2B5EF4-FFF2-40B4-BE49-F238E27FC236}">
                <a16:creationId xmlns="" xmlns:a16="http://schemas.microsoft.com/office/drawing/2014/main" id="{6689447A-9B8E-49DF-95E0-1F43D38C07BD}"/>
              </a:ext>
            </a:extLst>
          </p:cNvPr>
          <p:cNvCxnSpPr/>
          <p:nvPr/>
        </p:nvCxnSpPr>
        <p:spPr>
          <a:xfrm>
            <a:off x="3366207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>
            <a:extLst>
              <a:ext uri="{FF2B5EF4-FFF2-40B4-BE49-F238E27FC236}">
                <a16:creationId xmlns="" xmlns:a16="http://schemas.microsoft.com/office/drawing/2014/main" id="{411FC8D4-0042-4EB2-8A20-4CDE6F3BA37C}"/>
              </a:ext>
            </a:extLst>
          </p:cNvPr>
          <p:cNvSpPr txBox="1"/>
          <p:nvPr/>
        </p:nvSpPr>
        <p:spPr>
          <a:xfrm>
            <a:off x="4424983" y="90797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代码规范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="" xmlns:a16="http://schemas.microsoft.com/office/drawing/2014/main" id="{5C6511F3-5D60-4A65-8FA1-3E9E1472A38A}"/>
              </a:ext>
            </a:extLst>
          </p:cNvPr>
          <p:cNvSpPr txBox="1"/>
          <p:nvPr/>
        </p:nvSpPr>
        <p:spPr>
          <a:xfrm>
            <a:off x="5517858" y="87921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测试文档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28" name="直接连接符 27">
            <a:extLst>
              <a:ext uri="{FF2B5EF4-FFF2-40B4-BE49-F238E27FC236}">
                <a16:creationId xmlns="" xmlns:a16="http://schemas.microsoft.com/office/drawing/2014/main" id="{80248045-A98A-4796-86E4-419F0017B792}"/>
              </a:ext>
            </a:extLst>
          </p:cNvPr>
          <p:cNvCxnSpPr/>
          <p:nvPr/>
        </p:nvCxnSpPr>
        <p:spPr>
          <a:xfrm>
            <a:off x="4422531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>
            <a:extLst>
              <a:ext uri="{FF2B5EF4-FFF2-40B4-BE49-F238E27FC236}">
                <a16:creationId xmlns="" xmlns:a16="http://schemas.microsoft.com/office/drawing/2014/main" id="{2C1C4956-E6FE-4F2F-9953-A0FFCD9D5750}"/>
              </a:ext>
            </a:extLst>
          </p:cNvPr>
          <p:cNvCxnSpPr/>
          <p:nvPr/>
        </p:nvCxnSpPr>
        <p:spPr>
          <a:xfrm>
            <a:off x="5524284" y="91032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>
            <a:extLst>
              <a:ext uri="{FF2B5EF4-FFF2-40B4-BE49-F238E27FC236}">
                <a16:creationId xmlns="" xmlns:a16="http://schemas.microsoft.com/office/drawing/2014/main" id="{7416DB61-DCEF-4DD6-8FD9-DFE526685F2F}"/>
              </a:ext>
            </a:extLst>
          </p:cNvPr>
          <p:cNvCxnSpPr/>
          <p:nvPr/>
        </p:nvCxnSpPr>
        <p:spPr>
          <a:xfrm>
            <a:off x="6644350" y="72322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>
            <a:extLst>
              <a:ext uri="{FF2B5EF4-FFF2-40B4-BE49-F238E27FC236}">
                <a16:creationId xmlns="" xmlns:a16="http://schemas.microsoft.com/office/drawing/2014/main" id="{8F542A81-8CEE-45C3-93F9-0A1E1ACBC166}"/>
              </a:ext>
            </a:extLst>
          </p:cNvPr>
          <p:cNvSpPr txBox="1"/>
          <p:nvPr/>
        </p:nvSpPr>
        <p:spPr>
          <a:xfrm>
            <a:off x="6656297" y="98857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用户手册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32" name="直接连接符 31">
            <a:extLst>
              <a:ext uri="{FF2B5EF4-FFF2-40B4-BE49-F238E27FC236}">
                <a16:creationId xmlns="" xmlns:a16="http://schemas.microsoft.com/office/drawing/2014/main" id="{BD1CD2C2-D2E1-4940-A104-62D28A3C6CDD}"/>
              </a:ext>
            </a:extLst>
          </p:cNvPr>
          <p:cNvCxnSpPr/>
          <p:nvPr/>
        </p:nvCxnSpPr>
        <p:spPr>
          <a:xfrm>
            <a:off x="7789569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>
            <a:extLst>
              <a:ext uri="{FF2B5EF4-FFF2-40B4-BE49-F238E27FC236}">
                <a16:creationId xmlns="" xmlns:a16="http://schemas.microsoft.com/office/drawing/2014/main" id="{341BDD27-D7AA-4FB1-AB21-AB648BE71896}"/>
              </a:ext>
            </a:extLst>
          </p:cNvPr>
          <p:cNvSpPr txBox="1"/>
          <p:nvPr/>
        </p:nvSpPr>
        <p:spPr>
          <a:xfrm>
            <a:off x="7868720" y="91800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程序清单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="" xmlns:a16="http://schemas.microsoft.com/office/drawing/2014/main" id="{D0CF201D-CD3B-449B-BE83-DB9BEBC905F2}"/>
              </a:ext>
            </a:extLst>
          </p:cNvPr>
          <p:cNvSpPr txBox="1"/>
          <p:nvPr/>
        </p:nvSpPr>
        <p:spPr>
          <a:xfrm>
            <a:off x="-24006" y="87921"/>
            <a:ext cx="14402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可行性分析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="" xmlns:a16="http://schemas.microsoft.com/office/drawing/2014/main" id="{F464A5B3-AD2E-475C-9C77-7934E7D6EC7E}"/>
              </a:ext>
            </a:extLst>
          </p:cNvPr>
          <p:cNvSpPr/>
          <p:nvPr/>
        </p:nvSpPr>
        <p:spPr>
          <a:xfrm>
            <a:off x="3396201" y="113830"/>
            <a:ext cx="993121" cy="3354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6" name="文本框 35">
            <a:extLst>
              <a:ext uri="{FF2B5EF4-FFF2-40B4-BE49-F238E27FC236}">
                <a16:creationId xmlns="" xmlns:a16="http://schemas.microsoft.com/office/drawing/2014/main" id="{7D33D78E-171E-45C8-B536-A4B05E4D9FAD}"/>
              </a:ext>
            </a:extLst>
          </p:cNvPr>
          <p:cNvSpPr txBox="1"/>
          <p:nvPr/>
        </p:nvSpPr>
        <p:spPr>
          <a:xfrm>
            <a:off x="3320949" y="132510"/>
            <a:ext cx="1547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rgbClr val="6666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详细设计</a:t>
            </a:r>
            <a:endParaRPr lang="zh-HK" altLang="en-US" sz="1600" dirty="0"/>
          </a:p>
        </p:txBody>
      </p:sp>
      <p:pic>
        <p:nvPicPr>
          <p:cNvPr id="17410" name="Picture 2" descr="QQ截图2017052118142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619" y="2461846"/>
            <a:ext cx="8267366" cy="22244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56546071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圆角矩形 16">
            <a:extLst>
              <a:ext uri="{FF2B5EF4-FFF2-40B4-BE49-F238E27FC236}">
                <a16:creationId xmlns="" xmlns:a16="http://schemas.microsoft.com/office/drawing/2014/main" id="{A2E5B8BA-856F-41A1-863D-935EFC6C279A}"/>
              </a:ext>
            </a:extLst>
          </p:cNvPr>
          <p:cNvSpPr/>
          <p:nvPr/>
        </p:nvSpPr>
        <p:spPr>
          <a:xfrm>
            <a:off x="849275" y="860183"/>
            <a:ext cx="3043485" cy="839380"/>
          </a:xfrm>
          <a:prstGeom prst="roundRect">
            <a:avLst/>
          </a:prstGeom>
          <a:solidFill>
            <a:srgbClr val="E74E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新闻爬虫</a:t>
            </a:r>
            <a:r>
              <a:rPr lang="zh-CN" altLang="en-US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模块</a:t>
            </a:r>
            <a:r>
              <a:rPr lang="en-US" altLang="zh-CN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PAD</a:t>
            </a:r>
            <a:r>
              <a:rPr lang="zh-CN" altLang="en-US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图</a:t>
            </a: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18434" name="Picture 2" descr="QQ截图20170521193519">
            <a:extLst>
              <a:ext uri="{FF2B5EF4-FFF2-40B4-BE49-F238E27FC236}">
                <a16:creationId xmlns="" xmlns:a16="http://schemas.microsoft.com/office/drawing/2014/main" id="{C45A395C-DB04-4984-B362-B01D3A2C3A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42" y="1699563"/>
            <a:ext cx="5612948" cy="5158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矩形 16">
            <a:extLst>
              <a:ext uri="{FF2B5EF4-FFF2-40B4-BE49-F238E27FC236}">
                <a16:creationId xmlns="" xmlns:a16="http://schemas.microsoft.com/office/drawing/2014/main" id="{717CF920-A0D0-4370-B321-A2BBAF6070BA}"/>
              </a:ext>
            </a:extLst>
          </p:cNvPr>
          <p:cNvSpPr/>
          <p:nvPr/>
        </p:nvSpPr>
        <p:spPr>
          <a:xfrm>
            <a:off x="25227" y="-8878"/>
            <a:ext cx="9144000" cy="541538"/>
          </a:xfrm>
          <a:prstGeom prst="rect">
            <a:avLst/>
          </a:prstGeom>
          <a:solidFill>
            <a:srgbClr val="E74E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8" name="文本框 17">
            <a:extLst>
              <a:ext uri="{FF2B5EF4-FFF2-40B4-BE49-F238E27FC236}">
                <a16:creationId xmlns="" xmlns:a16="http://schemas.microsoft.com/office/drawing/2014/main" id="{60B45EEC-D357-4666-B4FE-7E9CB93637F9}"/>
              </a:ext>
            </a:extLst>
          </p:cNvPr>
          <p:cNvSpPr txBox="1"/>
          <p:nvPr/>
        </p:nvSpPr>
        <p:spPr>
          <a:xfrm>
            <a:off x="1217233" y="96799"/>
            <a:ext cx="12415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需求分析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="" xmlns:a16="http://schemas.microsoft.com/office/drawing/2014/main" id="{28826A60-A231-4F2B-9312-DEE91B043EA2}"/>
              </a:ext>
            </a:extLst>
          </p:cNvPr>
          <p:cNvSpPr txBox="1"/>
          <p:nvPr/>
        </p:nvSpPr>
        <p:spPr>
          <a:xfrm>
            <a:off x="2281922" y="98857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总体设计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21" name="直接连接符 20">
            <a:extLst>
              <a:ext uri="{FF2B5EF4-FFF2-40B4-BE49-F238E27FC236}">
                <a16:creationId xmlns="" xmlns:a16="http://schemas.microsoft.com/office/drawing/2014/main" id="{0EA0EEA1-AA53-4E14-ADEE-49CEC62D6224}"/>
              </a:ext>
            </a:extLst>
          </p:cNvPr>
          <p:cNvCxnSpPr/>
          <p:nvPr/>
        </p:nvCxnSpPr>
        <p:spPr>
          <a:xfrm>
            <a:off x="1197416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>
            <a:extLst>
              <a:ext uri="{FF2B5EF4-FFF2-40B4-BE49-F238E27FC236}">
                <a16:creationId xmlns="" xmlns:a16="http://schemas.microsoft.com/office/drawing/2014/main" id="{BB03DD59-2D93-479F-9E53-B806ABD10100}"/>
              </a:ext>
            </a:extLst>
          </p:cNvPr>
          <p:cNvCxnSpPr/>
          <p:nvPr/>
        </p:nvCxnSpPr>
        <p:spPr>
          <a:xfrm>
            <a:off x="2313609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>
            <a:extLst>
              <a:ext uri="{FF2B5EF4-FFF2-40B4-BE49-F238E27FC236}">
                <a16:creationId xmlns="" xmlns:a16="http://schemas.microsoft.com/office/drawing/2014/main" id="{724BBB5B-3F1C-4E0A-A9C5-4AA831691260}"/>
              </a:ext>
            </a:extLst>
          </p:cNvPr>
          <p:cNvCxnSpPr/>
          <p:nvPr/>
        </p:nvCxnSpPr>
        <p:spPr>
          <a:xfrm>
            <a:off x="3366207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>
            <a:extLst>
              <a:ext uri="{FF2B5EF4-FFF2-40B4-BE49-F238E27FC236}">
                <a16:creationId xmlns="" xmlns:a16="http://schemas.microsoft.com/office/drawing/2014/main" id="{65262BF7-538F-49C2-8C21-92E943366446}"/>
              </a:ext>
            </a:extLst>
          </p:cNvPr>
          <p:cNvSpPr txBox="1"/>
          <p:nvPr/>
        </p:nvSpPr>
        <p:spPr>
          <a:xfrm>
            <a:off x="4424983" y="90797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代码规范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="" xmlns:a16="http://schemas.microsoft.com/office/drawing/2014/main" id="{967788BE-2C7A-4300-ADEE-3C68D7E3663B}"/>
              </a:ext>
            </a:extLst>
          </p:cNvPr>
          <p:cNvSpPr txBox="1"/>
          <p:nvPr/>
        </p:nvSpPr>
        <p:spPr>
          <a:xfrm>
            <a:off x="5517858" y="87921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测试文档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26" name="直接连接符 25">
            <a:extLst>
              <a:ext uri="{FF2B5EF4-FFF2-40B4-BE49-F238E27FC236}">
                <a16:creationId xmlns="" xmlns:a16="http://schemas.microsoft.com/office/drawing/2014/main" id="{076DE3FB-53C5-408A-8587-48987314BF8C}"/>
              </a:ext>
            </a:extLst>
          </p:cNvPr>
          <p:cNvCxnSpPr/>
          <p:nvPr/>
        </p:nvCxnSpPr>
        <p:spPr>
          <a:xfrm>
            <a:off x="4422531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>
            <a:extLst>
              <a:ext uri="{FF2B5EF4-FFF2-40B4-BE49-F238E27FC236}">
                <a16:creationId xmlns="" xmlns:a16="http://schemas.microsoft.com/office/drawing/2014/main" id="{9ED1296D-60F5-4C23-B746-8CF127233CDD}"/>
              </a:ext>
            </a:extLst>
          </p:cNvPr>
          <p:cNvCxnSpPr/>
          <p:nvPr/>
        </p:nvCxnSpPr>
        <p:spPr>
          <a:xfrm>
            <a:off x="5524284" y="91032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>
            <a:extLst>
              <a:ext uri="{FF2B5EF4-FFF2-40B4-BE49-F238E27FC236}">
                <a16:creationId xmlns="" xmlns:a16="http://schemas.microsoft.com/office/drawing/2014/main" id="{F71C769A-ECE2-47EB-9A47-1A1FD6916524}"/>
              </a:ext>
            </a:extLst>
          </p:cNvPr>
          <p:cNvCxnSpPr/>
          <p:nvPr/>
        </p:nvCxnSpPr>
        <p:spPr>
          <a:xfrm>
            <a:off x="6644350" y="72322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>
            <a:extLst>
              <a:ext uri="{FF2B5EF4-FFF2-40B4-BE49-F238E27FC236}">
                <a16:creationId xmlns="" xmlns:a16="http://schemas.microsoft.com/office/drawing/2014/main" id="{24365E69-BA2F-40A4-B234-5DB3E14C79AE}"/>
              </a:ext>
            </a:extLst>
          </p:cNvPr>
          <p:cNvSpPr txBox="1"/>
          <p:nvPr/>
        </p:nvSpPr>
        <p:spPr>
          <a:xfrm>
            <a:off x="6656297" y="98857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用户手册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30" name="直接连接符 29">
            <a:extLst>
              <a:ext uri="{FF2B5EF4-FFF2-40B4-BE49-F238E27FC236}">
                <a16:creationId xmlns="" xmlns:a16="http://schemas.microsoft.com/office/drawing/2014/main" id="{E95A3DE4-9D77-4949-8266-E5FE1A578C9A}"/>
              </a:ext>
            </a:extLst>
          </p:cNvPr>
          <p:cNvCxnSpPr/>
          <p:nvPr/>
        </p:nvCxnSpPr>
        <p:spPr>
          <a:xfrm>
            <a:off x="7789569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>
            <a:extLst>
              <a:ext uri="{FF2B5EF4-FFF2-40B4-BE49-F238E27FC236}">
                <a16:creationId xmlns="" xmlns:a16="http://schemas.microsoft.com/office/drawing/2014/main" id="{91792DF1-B2CD-468C-BFCC-5E489E49DE6A}"/>
              </a:ext>
            </a:extLst>
          </p:cNvPr>
          <p:cNvSpPr txBox="1"/>
          <p:nvPr/>
        </p:nvSpPr>
        <p:spPr>
          <a:xfrm>
            <a:off x="7868720" y="91800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程序清单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="" xmlns:a16="http://schemas.microsoft.com/office/drawing/2014/main" id="{9EF4ECBB-A73D-4979-B6D9-50483644C4E9}"/>
              </a:ext>
            </a:extLst>
          </p:cNvPr>
          <p:cNvSpPr txBox="1"/>
          <p:nvPr/>
        </p:nvSpPr>
        <p:spPr>
          <a:xfrm>
            <a:off x="-24006" y="87921"/>
            <a:ext cx="14402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可行性分析</a:t>
            </a:r>
          </a:p>
        </p:txBody>
      </p:sp>
      <p:sp>
        <p:nvSpPr>
          <p:cNvPr id="33" name="矩形 32">
            <a:extLst>
              <a:ext uri="{FF2B5EF4-FFF2-40B4-BE49-F238E27FC236}">
                <a16:creationId xmlns="" xmlns:a16="http://schemas.microsoft.com/office/drawing/2014/main" id="{480D6786-085A-442E-9D84-7A32F0739C6C}"/>
              </a:ext>
            </a:extLst>
          </p:cNvPr>
          <p:cNvSpPr/>
          <p:nvPr/>
        </p:nvSpPr>
        <p:spPr>
          <a:xfrm>
            <a:off x="3396201" y="113830"/>
            <a:ext cx="993121" cy="3354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4" name="文本框 33">
            <a:extLst>
              <a:ext uri="{FF2B5EF4-FFF2-40B4-BE49-F238E27FC236}">
                <a16:creationId xmlns="" xmlns:a16="http://schemas.microsoft.com/office/drawing/2014/main" id="{2D906F2A-785D-4909-AF59-B7A283E49664}"/>
              </a:ext>
            </a:extLst>
          </p:cNvPr>
          <p:cNvSpPr txBox="1"/>
          <p:nvPr/>
        </p:nvSpPr>
        <p:spPr>
          <a:xfrm>
            <a:off x="3320949" y="132510"/>
            <a:ext cx="1547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rgbClr val="6666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详细设计</a:t>
            </a:r>
            <a:endParaRPr lang="zh-HK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621377800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圆角矩形 16">
            <a:extLst>
              <a:ext uri="{FF2B5EF4-FFF2-40B4-BE49-F238E27FC236}">
                <a16:creationId xmlns="" xmlns:a16="http://schemas.microsoft.com/office/drawing/2014/main" id="{A2E5B8BA-856F-41A1-863D-935EFC6C279A}"/>
              </a:ext>
            </a:extLst>
          </p:cNvPr>
          <p:cNvSpPr/>
          <p:nvPr/>
        </p:nvSpPr>
        <p:spPr>
          <a:xfrm>
            <a:off x="849275" y="860183"/>
            <a:ext cx="3043485" cy="839380"/>
          </a:xfrm>
          <a:prstGeom prst="roundRect">
            <a:avLst/>
          </a:prstGeom>
          <a:solidFill>
            <a:srgbClr val="E74E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/>
              <a:t>URL</a:t>
            </a:r>
            <a:r>
              <a:rPr lang="zh-CN" altLang="zh-CN" sz="2400" b="1" dirty="0"/>
              <a:t>管理器</a:t>
            </a:r>
            <a:r>
              <a:rPr lang="en-US" altLang="zh-CN" sz="2400" b="1" dirty="0"/>
              <a:t>PAD</a:t>
            </a:r>
            <a:r>
              <a:rPr lang="zh-CN" altLang="zh-CN" sz="2400" b="1" dirty="0"/>
              <a:t>图：</a:t>
            </a: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="" xmlns:a16="http://schemas.microsoft.com/office/drawing/2014/main" id="{717CF920-A0D0-4370-B321-A2BBAF6070BA}"/>
              </a:ext>
            </a:extLst>
          </p:cNvPr>
          <p:cNvSpPr/>
          <p:nvPr/>
        </p:nvSpPr>
        <p:spPr>
          <a:xfrm>
            <a:off x="25227" y="-8878"/>
            <a:ext cx="9144000" cy="541538"/>
          </a:xfrm>
          <a:prstGeom prst="rect">
            <a:avLst/>
          </a:prstGeom>
          <a:solidFill>
            <a:srgbClr val="E74E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8" name="文本框 17">
            <a:extLst>
              <a:ext uri="{FF2B5EF4-FFF2-40B4-BE49-F238E27FC236}">
                <a16:creationId xmlns="" xmlns:a16="http://schemas.microsoft.com/office/drawing/2014/main" id="{60B45EEC-D357-4666-B4FE-7E9CB93637F9}"/>
              </a:ext>
            </a:extLst>
          </p:cNvPr>
          <p:cNvSpPr txBox="1"/>
          <p:nvPr/>
        </p:nvSpPr>
        <p:spPr>
          <a:xfrm>
            <a:off x="1217233" y="96799"/>
            <a:ext cx="12415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需求分析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="" xmlns:a16="http://schemas.microsoft.com/office/drawing/2014/main" id="{28826A60-A231-4F2B-9312-DEE91B043EA2}"/>
              </a:ext>
            </a:extLst>
          </p:cNvPr>
          <p:cNvSpPr txBox="1"/>
          <p:nvPr/>
        </p:nvSpPr>
        <p:spPr>
          <a:xfrm>
            <a:off x="2281922" y="98857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总体设计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21" name="直接连接符 20">
            <a:extLst>
              <a:ext uri="{FF2B5EF4-FFF2-40B4-BE49-F238E27FC236}">
                <a16:creationId xmlns="" xmlns:a16="http://schemas.microsoft.com/office/drawing/2014/main" id="{0EA0EEA1-AA53-4E14-ADEE-49CEC62D6224}"/>
              </a:ext>
            </a:extLst>
          </p:cNvPr>
          <p:cNvCxnSpPr/>
          <p:nvPr/>
        </p:nvCxnSpPr>
        <p:spPr>
          <a:xfrm>
            <a:off x="1197416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>
            <a:extLst>
              <a:ext uri="{FF2B5EF4-FFF2-40B4-BE49-F238E27FC236}">
                <a16:creationId xmlns="" xmlns:a16="http://schemas.microsoft.com/office/drawing/2014/main" id="{BB03DD59-2D93-479F-9E53-B806ABD10100}"/>
              </a:ext>
            </a:extLst>
          </p:cNvPr>
          <p:cNvCxnSpPr/>
          <p:nvPr/>
        </p:nvCxnSpPr>
        <p:spPr>
          <a:xfrm>
            <a:off x="2313609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>
            <a:extLst>
              <a:ext uri="{FF2B5EF4-FFF2-40B4-BE49-F238E27FC236}">
                <a16:creationId xmlns="" xmlns:a16="http://schemas.microsoft.com/office/drawing/2014/main" id="{724BBB5B-3F1C-4E0A-A9C5-4AA831691260}"/>
              </a:ext>
            </a:extLst>
          </p:cNvPr>
          <p:cNvCxnSpPr/>
          <p:nvPr/>
        </p:nvCxnSpPr>
        <p:spPr>
          <a:xfrm>
            <a:off x="3366207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>
            <a:extLst>
              <a:ext uri="{FF2B5EF4-FFF2-40B4-BE49-F238E27FC236}">
                <a16:creationId xmlns="" xmlns:a16="http://schemas.microsoft.com/office/drawing/2014/main" id="{65262BF7-538F-49C2-8C21-92E943366446}"/>
              </a:ext>
            </a:extLst>
          </p:cNvPr>
          <p:cNvSpPr txBox="1"/>
          <p:nvPr/>
        </p:nvSpPr>
        <p:spPr>
          <a:xfrm>
            <a:off x="4424983" y="90797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代码规范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="" xmlns:a16="http://schemas.microsoft.com/office/drawing/2014/main" id="{967788BE-2C7A-4300-ADEE-3C68D7E3663B}"/>
              </a:ext>
            </a:extLst>
          </p:cNvPr>
          <p:cNvSpPr txBox="1"/>
          <p:nvPr/>
        </p:nvSpPr>
        <p:spPr>
          <a:xfrm>
            <a:off x="5517858" y="87921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测试文档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26" name="直接连接符 25">
            <a:extLst>
              <a:ext uri="{FF2B5EF4-FFF2-40B4-BE49-F238E27FC236}">
                <a16:creationId xmlns="" xmlns:a16="http://schemas.microsoft.com/office/drawing/2014/main" id="{076DE3FB-53C5-408A-8587-48987314BF8C}"/>
              </a:ext>
            </a:extLst>
          </p:cNvPr>
          <p:cNvCxnSpPr/>
          <p:nvPr/>
        </p:nvCxnSpPr>
        <p:spPr>
          <a:xfrm>
            <a:off x="4422531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>
            <a:extLst>
              <a:ext uri="{FF2B5EF4-FFF2-40B4-BE49-F238E27FC236}">
                <a16:creationId xmlns="" xmlns:a16="http://schemas.microsoft.com/office/drawing/2014/main" id="{9ED1296D-60F5-4C23-B746-8CF127233CDD}"/>
              </a:ext>
            </a:extLst>
          </p:cNvPr>
          <p:cNvCxnSpPr/>
          <p:nvPr/>
        </p:nvCxnSpPr>
        <p:spPr>
          <a:xfrm>
            <a:off x="5524284" y="91032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>
            <a:extLst>
              <a:ext uri="{FF2B5EF4-FFF2-40B4-BE49-F238E27FC236}">
                <a16:creationId xmlns="" xmlns:a16="http://schemas.microsoft.com/office/drawing/2014/main" id="{F71C769A-ECE2-47EB-9A47-1A1FD6916524}"/>
              </a:ext>
            </a:extLst>
          </p:cNvPr>
          <p:cNvCxnSpPr/>
          <p:nvPr/>
        </p:nvCxnSpPr>
        <p:spPr>
          <a:xfrm>
            <a:off x="6644350" y="72322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>
            <a:extLst>
              <a:ext uri="{FF2B5EF4-FFF2-40B4-BE49-F238E27FC236}">
                <a16:creationId xmlns="" xmlns:a16="http://schemas.microsoft.com/office/drawing/2014/main" id="{24365E69-BA2F-40A4-B234-5DB3E14C79AE}"/>
              </a:ext>
            </a:extLst>
          </p:cNvPr>
          <p:cNvSpPr txBox="1"/>
          <p:nvPr/>
        </p:nvSpPr>
        <p:spPr>
          <a:xfrm>
            <a:off x="6656297" y="98857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用户手册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30" name="直接连接符 29">
            <a:extLst>
              <a:ext uri="{FF2B5EF4-FFF2-40B4-BE49-F238E27FC236}">
                <a16:creationId xmlns="" xmlns:a16="http://schemas.microsoft.com/office/drawing/2014/main" id="{E95A3DE4-9D77-4949-8266-E5FE1A578C9A}"/>
              </a:ext>
            </a:extLst>
          </p:cNvPr>
          <p:cNvCxnSpPr/>
          <p:nvPr/>
        </p:nvCxnSpPr>
        <p:spPr>
          <a:xfrm>
            <a:off x="7789569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>
            <a:extLst>
              <a:ext uri="{FF2B5EF4-FFF2-40B4-BE49-F238E27FC236}">
                <a16:creationId xmlns="" xmlns:a16="http://schemas.microsoft.com/office/drawing/2014/main" id="{91792DF1-B2CD-468C-BFCC-5E489E49DE6A}"/>
              </a:ext>
            </a:extLst>
          </p:cNvPr>
          <p:cNvSpPr txBox="1"/>
          <p:nvPr/>
        </p:nvSpPr>
        <p:spPr>
          <a:xfrm>
            <a:off x="7868720" y="91800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程序清单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="" xmlns:a16="http://schemas.microsoft.com/office/drawing/2014/main" id="{9EF4ECBB-A73D-4979-B6D9-50483644C4E9}"/>
              </a:ext>
            </a:extLst>
          </p:cNvPr>
          <p:cNvSpPr txBox="1"/>
          <p:nvPr/>
        </p:nvSpPr>
        <p:spPr>
          <a:xfrm>
            <a:off x="-24006" y="87921"/>
            <a:ext cx="14402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可行性分析</a:t>
            </a:r>
          </a:p>
        </p:txBody>
      </p:sp>
      <p:sp>
        <p:nvSpPr>
          <p:cNvPr id="33" name="矩形 32">
            <a:extLst>
              <a:ext uri="{FF2B5EF4-FFF2-40B4-BE49-F238E27FC236}">
                <a16:creationId xmlns="" xmlns:a16="http://schemas.microsoft.com/office/drawing/2014/main" id="{480D6786-085A-442E-9D84-7A32F0739C6C}"/>
              </a:ext>
            </a:extLst>
          </p:cNvPr>
          <p:cNvSpPr/>
          <p:nvPr/>
        </p:nvSpPr>
        <p:spPr>
          <a:xfrm>
            <a:off x="3396201" y="113830"/>
            <a:ext cx="993121" cy="3354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4" name="文本框 33">
            <a:extLst>
              <a:ext uri="{FF2B5EF4-FFF2-40B4-BE49-F238E27FC236}">
                <a16:creationId xmlns="" xmlns:a16="http://schemas.microsoft.com/office/drawing/2014/main" id="{2D906F2A-785D-4909-AF59-B7A283E49664}"/>
              </a:ext>
            </a:extLst>
          </p:cNvPr>
          <p:cNvSpPr txBox="1"/>
          <p:nvPr/>
        </p:nvSpPr>
        <p:spPr>
          <a:xfrm>
            <a:off x="3320949" y="132510"/>
            <a:ext cx="1547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rgbClr val="6666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详细设计</a:t>
            </a:r>
            <a:endParaRPr lang="zh-HK" altLang="en-US" sz="1600" dirty="0"/>
          </a:p>
        </p:txBody>
      </p:sp>
      <p:sp>
        <p:nvSpPr>
          <p:cNvPr id="2" name="矩形 1"/>
          <p:cNvSpPr/>
          <p:nvPr/>
        </p:nvSpPr>
        <p:spPr>
          <a:xfrm>
            <a:off x="4358350" y="1053232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zh-CN" b="1" dirty="0"/>
              <a:t>设计负责人：奕吉</a:t>
            </a:r>
            <a:r>
              <a:rPr lang="en-US" altLang="zh-CN" b="1" dirty="0"/>
              <a:t>  </a:t>
            </a:r>
            <a:r>
              <a:rPr lang="zh-CN" altLang="zh-CN" b="1" dirty="0"/>
              <a:t>编码实现人：靳泽旭 测试人员：陈妍蓝</a:t>
            </a:r>
            <a:endParaRPr lang="zh-CN" altLang="zh-CN" dirty="0"/>
          </a:p>
        </p:txBody>
      </p:sp>
      <p:pic>
        <p:nvPicPr>
          <p:cNvPr id="3" name="Picture 2" descr="QQ截图2017052119072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082" y="2400300"/>
            <a:ext cx="7852934" cy="24882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00605340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圆角矩形 16">
            <a:extLst>
              <a:ext uri="{FF2B5EF4-FFF2-40B4-BE49-F238E27FC236}">
                <a16:creationId xmlns="" xmlns:a16="http://schemas.microsoft.com/office/drawing/2014/main" id="{A2E5B8BA-856F-41A1-863D-935EFC6C279A}"/>
              </a:ext>
            </a:extLst>
          </p:cNvPr>
          <p:cNvSpPr/>
          <p:nvPr/>
        </p:nvSpPr>
        <p:spPr>
          <a:xfrm>
            <a:off x="536331" y="860183"/>
            <a:ext cx="3356429" cy="839380"/>
          </a:xfrm>
          <a:prstGeom prst="roundRect">
            <a:avLst/>
          </a:prstGeom>
          <a:solidFill>
            <a:srgbClr val="E74E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zh-CN" sz="2400" b="1" dirty="0"/>
              <a:t>网页下载器模块</a:t>
            </a:r>
            <a:r>
              <a:rPr lang="en-US" altLang="zh-CN" sz="2400" b="1" dirty="0"/>
              <a:t>PAD</a:t>
            </a:r>
            <a:r>
              <a:rPr lang="zh-CN" altLang="zh-CN" sz="2400" b="1" dirty="0"/>
              <a:t>图：</a:t>
            </a: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="" xmlns:a16="http://schemas.microsoft.com/office/drawing/2014/main" id="{717CF920-A0D0-4370-B321-A2BBAF6070BA}"/>
              </a:ext>
            </a:extLst>
          </p:cNvPr>
          <p:cNvSpPr/>
          <p:nvPr/>
        </p:nvSpPr>
        <p:spPr>
          <a:xfrm>
            <a:off x="25227" y="-8878"/>
            <a:ext cx="9144000" cy="541538"/>
          </a:xfrm>
          <a:prstGeom prst="rect">
            <a:avLst/>
          </a:prstGeom>
          <a:solidFill>
            <a:srgbClr val="E74E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8" name="文本框 17">
            <a:extLst>
              <a:ext uri="{FF2B5EF4-FFF2-40B4-BE49-F238E27FC236}">
                <a16:creationId xmlns="" xmlns:a16="http://schemas.microsoft.com/office/drawing/2014/main" id="{60B45EEC-D357-4666-B4FE-7E9CB93637F9}"/>
              </a:ext>
            </a:extLst>
          </p:cNvPr>
          <p:cNvSpPr txBox="1"/>
          <p:nvPr/>
        </p:nvSpPr>
        <p:spPr>
          <a:xfrm>
            <a:off x="1217233" y="96799"/>
            <a:ext cx="12415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需求分析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="" xmlns:a16="http://schemas.microsoft.com/office/drawing/2014/main" id="{28826A60-A231-4F2B-9312-DEE91B043EA2}"/>
              </a:ext>
            </a:extLst>
          </p:cNvPr>
          <p:cNvSpPr txBox="1"/>
          <p:nvPr/>
        </p:nvSpPr>
        <p:spPr>
          <a:xfrm>
            <a:off x="2281922" y="98857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总体设计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21" name="直接连接符 20">
            <a:extLst>
              <a:ext uri="{FF2B5EF4-FFF2-40B4-BE49-F238E27FC236}">
                <a16:creationId xmlns="" xmlns:a16="http://schemas.microsoft.com/office/drawing/2014/main" id="{0EA0EEA1-AA53-4E14-ADEE-49CEC62D6224}"/>
              </a:ext>
            </a:extLst>
          </p:cNvPr>
          <p:cNvCxnSpPr/>
          <p:nvPr/>
        </p:nvCxnSpPr>
        <p:spPr>
          <a:xfrm>
            <a:off x="1197416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>
            <a:extLst>
              <a:ext uri="{FF2B5EF4-FFF2-40B4-BE49-F238E27FC236}">
                <a16:creationId xmlns="" xmlns:a16="http://schemas.microsoft.com/office/drawing/2014/main" id="{BB03DD59-2D93-479F-9E53-B806ABD10100}"/>
              </a:ext>
            </a:extLst>
          </p:cNvPr>
          <p:cNvCxnSpPr/>
          <p:nvPr/>
        </p:nvCxnSpPr>
        <p:spPr>
          <a:xfrm>
            <a:off x="2313609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>
            <a:extLst>
              <a:ext uri="{FF2B5EF4-FFF2-40B4-BE49-F238E27FC236}">
                <a16:creationId xmlns="" xmlns:a16="http://schemas.microsoft.com/office/drawing/2014/main" id="{724BBB5B-3F1C-4E0A-A9C5-4AA831691260}"/>
              </a:ext>
            </a:extLst>
          </p:cNvPr>
          <p:cNvCxnSpPr/>
          <p:nvPr/>
        </p:nvCxnSpPr>
        <p:spPr>
          <a:xfrm>
            <a:off x="3366207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>
            <a:extLst>
              <a:ext uri="{FF2B5EF4-FFF2-40B4-BE49-F238E27FC236}">
                <a16:creationId xmlns="" xmlns:a16="http://schemas.microsoft.com/office/drawing/2014/main" id="{65262BF7-538F-49C2-8C21-92E943366446}"/>
              </a:ext>
            </a:extLst>
          </p:cNvPr>
          <p:cNvSpPr txBox="1"/>
          <p:nvPr/>
        </p:nvSpPr>
        <p:spPr>
          <a:xfrm>
            <a:off x="4424983" y="90797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代码规范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="" xmlns:a16="http://schemas.microsoft.com/office/drawing/2014/main" id="{967788BE-2C7A-4300-ADEE-3C68D7E3663B}"/>
              </a:ext>
            </a:extLst>
          </p:cNvPr>
          <p:cNvSpPr txBox="1"/>
          <p:nvPr/>
        </p:nvSpPr>
        <p:spPr>
          <a:xfrm>
            <a:off x="5517858" y="87921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测试文档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26" name="直接连接符 25">
            <a:extLst>
              <a:ext uri="{FF2B5EF4-FFF2-40B4-BE49-F238E27FC236}">
                <a16:creationId xmlns="" xmlns:a16="http://schemas.microsoft.com/office/drawing/2014/main" id="{076DE3FB-53C5-408A-8587-48987314BF8C}"/>
              </a:ext>
            </a:extLst>
          </p:cNvPr>
          <p:cNvCxnSpPr/>
          <p:nvPr/>
        </p:nvCxnSpPr>
        <p:spPr>
          <a:xfrm>
            <a:off x="4422531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>
            <a:extLst>
              <a:ext uri="{FF2B5EF4-FFF2-40B4-BE49-F238E27FC236}">
                <a16:creationId xmlns="" xmlns:a16="http://schemas.microsoft.com/office/drawing/2014/main" id="{9ED1296D-60F5-4C23-B746-8CF127233CDD}"/>
              </a:ext>
            </a:extLst>
          </p:cNvPr>
          <p:cNvCxnSpPr/>
          <p:nvPr/>
        </p:nvCxnSpPr>
        <p:spPr>
          <a:xfrm>
            <a:off x="5524284" y="91032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>
            <a:extLst>
              <a:ext uri="{FF2B5EF4-FFF2-40B4-BE49-F238E27FC236}">
                <a16:creationId xmlns="" xmlns:a16="http://schemas.microsoft.com/office/drawing/2014/main" id="{F71C769A-ECE2-47EB-9A47-1A1FD6916524}"/>
              </a:ext>
            </a:extLst>
          </p:cNvPr>
          <p:cNvCxnSpPr/>
          <p:nvPr/>
        </p:nvCxnSpPr>
        <p:spPr>
          <a:xfrm>
            <a:off x="6644350" y="72322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>
            <a:extLst>
              <a:ext uri="{FF2B5EF4-FFF2-40B4-BE49-F238E27FC236}">
                <a16:creationId xmlns="" xmlns:a16="http://schemas.microsoft.com/office/drawing/2014/main" id="{24365E69-BA2F-40A4-B234-5DB3E14C79AE}"/>
              </a:ext>
            </a:extLst>
          </p:cNvPr>
          <p:cNvSpPr txBox="1"/>
          <p:nvPr/>
        </p:nvSpPr>
        <p:spPr>
          <a:xfrm>
            <a:off x="6656297" y="98857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用户手册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30" name="直接连接符 29">
            <a:extLst>
              <a:ext uri="{FF2B5EF4-FFF2-40B4-BE49-F238E27FC236}">
                <a16:creationId xmlns="" xmlns:a16="http://schemas.microsoft.com/office/drawing/2014/main" id="{E95A3DE4-9D77-4949-8266-E5FE1A578C9A}"/>
              </a:ext>
            </a:extLst>
          </p:cNvPr>
          <p:cNvCxnSpPr/>
          <p:nvPr/>
        </p:nvCxnSpPr>
        <p:spPr>
          <a:xfrm>
            <a:off x="7789569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>
            <a:extLst>
              <a:ext uri="{FF2B5EF4-FFF2-40B4-BE49-F238E27FC236}">
                <a16:creationId xmlns="" xmlns:a16="http://schemas.microsoft.com/office/drawing/2014/main" id="{91792DF1-B2CD-468C-BFCC-5E489E49DE6A}"/>
              </a:ext>
            </a:extLst>
          </p:cNvPr>
          <p:cNvSpPr txBox="1"/>
          <p:nvPr/>
        </p:nvSpPr>
        <p:spPr>
          <a:xfrm>
            <a:off x="7868720" y="91800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程序清单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="" xmlns:a16="http://schemas.microsoft.com/office/drawing/2014/main" id="{9EF4ECBB-A73D-4979-B6D9-50483644C4E9}"/>
              </a:ext>
            </a:extLst>
          </p:cNvPr>
          <p:cNvSpPr txBox="1"/>
          <p:nvPr/>
        </p:nvSpPr>
        <p:spPr>
          <a:xfrm>
            <a:off x="-24006" y="87921"/>
            <a:ext cx="14402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可行性分析</a:t>
            </a:r>
          </a:p>
        </p:txBody>
      </p:sp>
      <p:sp>
        <p:nvSpPr>
          <p:cNvPr id="33" name="矩形 32">
            <a:extLst>
              <a:ext uri="{FF2B5EF4-FFF2-40B4-BE49-F238E27FC236}">
                <a16:creationId xmlns="" xmlns:a16="http://schemas.microsoft.com/office/drawing/2014/main" id="{480D6786-085A-442E-9D84-7A32F0739C6C}"/>
              </a:ext>
            </a:extLst>
          </p:cNvPr>
          <p:cNvSpPr/>
          <p:nvPr/>
        </p:nvSpPr>
        <p:spPr>
          <a:xfrm>
            <a:off x="3396201" y="113830"/>
            <a:ext cx="993121" cy="3354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4" name="文本框 33">
            <a:extLst>
              <a:ext uri="{FF2B5EF4-FFF2-40B4-BE49-F238E27FC236}">
                <a16:creationId xmlns="" xmlns:a16="http://schemas.microsoft.com/office/drawing/2014/main" id="{2D906F2A-785D-4909-AF59-B7A283E49664}"/>
              </a:ext>
            </a:extLst>
          </p:cNvPr>
          <p:cNvSpPr txBox="1"/>
          <p:nvPr/>
        </p:nvSpPr>
        <p:spPr>
          <a:xfrm>
            <a:off x="3320949" y="132510"/>
            <a:ext cx="1547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rgbClr val="6666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详细设计</a:t>
            </a:r>
            <a:endParaRPr lang="zh-HK" altLang="en-US" sz="1600" dirty="0"/>
          </a:p>
        </p:txBody>
      </p:sp>
      <p:sp>
        <p:nvSpPr>
          <p:cNvPr id="2" name="矩形 1"/>
          <p:cNvSpPr/>
          <p:nvPr/>
        </p:nvSpPr>
        <p:spPr>
          <a:xfrm>
            <a:off x="4202723" y="1053232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zh-CN" b="1" dirty="0"/>
              <a:t>设计负责人：奕吉</a:t>
            </a:r>
            <a:r>
              <a:rPr lang="en-US" altLang="zh-CN" b="1" dirty="0"/>
              <a:t>  </a:t>
            </a:r>
            <a:r>
              <a:rPr lang="zh-CN" altLang="zh-CN" b="1" dirty="0"/>
              <a:t>编码实现人：陈妍蓝 测试人员：靳泽旭</a:t>
            </a:r>
            <a:endParaRPr lang="zh-CN" altLang="zh-CN" dirty="0"/>
          </a:p>
        </p:txBody>
      </p:sp>
      <p:pic>
        <p:nvPicPr>
          <p:cNvPr id="19458" name="Picture 2" descr="QQ截图2017052119233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052" y="2295525"/>
            <a:ext cx="5265738" cy="304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71861223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圆角矩形 16">
            <a:extLst>
              <a:ext uri="{FF2B5EF4-FFF2-40B4-BE49-F238E27FC236}">
                <a16:creationId xmlns="" xmlns:a16="http://schemas.microsoft.com/office/drawing/2014/main" id="{A2E5B8BA-856F-41A1-863D-935EFC6C279A}"/>
              </a:ext>
            </a:extLst>
          </p:cNvPr>
          <p:cNvSpPr/>
          <p:nvPr/>
        </p:nvSpPr>
        <p:spPr>
          <a:xfrm>
            <a:off x="849275" y="860183"/>
            <a:ext cx="3043485" cy="839380"/>
          </a:xfrm>
          <a:prstGeom prst="roundRect">
            <a:avLst/>
          </a:prstGeom>
          <a:solidFill>
            <a:srgbClr val="E74E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zh-CN" sz="2400" b="1" dirty="0"/>
              <a:t>网页解析器</a:t>
            </a:r>
            <a:r>
              <a:rPr lang="en-US" altLang="zh-CN" sz="2400" b="1" dirty="0"/>
              <a:t>PAD</a:t>
            </a:r>
            <a:r>
              <a:rPr lang="zh-CN" altLang="zh-CN" sz="2400" b="1" dirty="0"/>
              <a:t>图：</a:t>
            </a: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="" xmlns:a16="http://schemas.microsoft.com/office/drawing/2014/main" id="{717CF920-A0D0-4370-B321-A2BBAF6070BA}"/>
              </a:ext>
            </a:extLst>
          </p:cNvPr>
          <p:cNvSpPr/>
          <p:nvPr/>
        </p:nvSpPr>
        <p:spPr>
          <a:xfrm>
            <a:off x="25227" y="-8878"/>
            <a:ext cx="9144000" cy="541538"/>
          </a:xfrm>
          <a:prstGeom prst="rect">
            <a:avLst/>
          </a:prstGeom>
          <a:solidFill>
            <a:srgbClr val="E74E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8" name="文本框 17">
            <a:extLst>
              <a:ext uri="{FF2B5EF4-FFF2-40B4-BE49-F238E27FC236}">
                <a16:creationId xmlns="" xmlns:a16="http://schemas.microsoft.com/office/drawing/2014/main" id="{60B45EEC-D357-4666-B4FE-7E9CB93637F9}"/>
              </a:ext>
            </a:extLst>
          </p:cNvPr>
          <p:cNvSpPr txBox="1"/>
          <p:nvPr/>
        </p:nvSpPr>
        <p:spPr>
          <a:xfrm>
            <a:off x="1217233" y="96799"/>
            <a:ext cx="12415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需求分析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="" xmlns:a16="http://schemas.microsoft.com/office/drawing/2014/main" id="{28826A60-A231-4F2B-9312-DEE91B043EA2}"/>
              </a:ext>
            </a:extLst>
          </p:cNvPr>
          <p:cNvSpPr txBox="1"/>
          <p:nvPr/>
        </p:nvSpPr>
        <p:spPr>
          <a:xfrm>
            <a:off x="2281922" y="98857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总体设计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21" name="直接连接符 20">
            <a:extLst>
              <a:ext uri="{FF2B5EF4-FFF2-40B4-BE49-F238E27FC236}">
                <a16:creationId xmlns="" xmlns:a16="http://schemas.microsoft.com/office/drawing/2014/main" id="{0EA0EEA1-AA53-4E14-ADEE-49CEC62D6224}"/>
              </a:ext>
            </a:extLst>
          </p:cNvPr>
          <p:cNvCxnSpPr/>
          <p:nvPr/>
        </p:nvCxnSpPr>
        <p:spPr>
          <a:xfrm>
            <a:off x="1197416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>
            <a:extLst>
              <a:ext uri="{FF2B5EF4-FFF2-40B4-BE49-F238E27FC236}">
                <a16:creationId xmlns="" xmlns:a16="http://schemas.microsoft.com/office/drawing/2014/main" id="{BB03DD59-2D93-479F-9E53-B806ABD10100}"/>
              </a:ext>
            </a:extLst>
          </p:cNvPr>
          <p:cNvCxnSpPr/>
          <p:nvPr/>
        </p:nvCxnSpPr>
        <p:spPr>
          <a:xfrm>
            <a:off x="2313609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>
            <a:extLst>
              <a:ext uri="{FF2B5EF4-FFF2-40B4-BE49-F238E27FC236}">
                <a16:creationId xmlns="" xmlns:a16="http://schemas.microsoft.com/office/drawing/2014/main" id="{724BBB5B-3F1C-4E0A-A9C5-4AA831691260}"/>
              </a:ext>
            </a:extLst>
          </p:cNvPr>
          <p:cNvCxnSpPr/>
          <p:nvPr/>
        </p:nvCxnSpPr>
        <p:spPr>
          <a:xfrm>
            <a:off x="3366207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>
            <a:extLst>
              <a:ext uri="{FF2B5EF4-FFF2-40B4-BE49-F238E27FC236}">
                <a16:creationId xmlns="" xmlns:a16="http://schemas.microsoft.com/office/drawing/2014/main" id="{65262BF7-538F-49C2-8C21-92E943366446}"/>
              </a:ext>
            </a:extLst>
          </p:cNvPr>
          <p:cNvSpPr txBox="1"/>
          <p:nvPr/>
        </p:nvSpPr>
        <p:spPr>
          <a:xfrm>
            <a:off x="4424983" y="90797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代码规范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="" xmlns:a16="http://schemas.microsoft.com/office/drawing/2014/main" id="{967788BE-2C7A-4300-ADEE-3C68D7E3663B}"/>
              </a:ext>
            </a:extLst>
          </p:cNvPr>
          <p:cNvSpPr txBox="1"/>
          <p:nvPr/>
        </p:nvSpPr>
        <p:spPr>
          <a:xfrm>
            <a:off x="5517858" y="87921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测试文档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26" name="直接连接符 25">
            <a:extLst>
              <a:ext uri="{FF2B5EF4-FFF2-40B4-BE49-F238E27FC236}">
                <a16:creationId xmlns="" xmlns:a16="http://schemas.microsoft.com/office/drawing/2014/main" id="{076DE3FB-53C5-408A-8587-48987314BF8C}"/>
              </a:ext>
            </a:extLst>
          </p:cNvPr>
          <p:cNvCxnSpPr/>
          <p:nvPr/>
        </p:nvCxnSpPr>
        <p:spPr>
          <a:xfrm>
            <a:off x="4422531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>
            <a:extLst>
              <a:ext uri="{FF2B5EF4-FFF2-40B4-BE49-F238E27FC236}">
                <a16:creationId xmlns="" xmlns:a16="http://schemas.microsoft.com/office/drawing/2014/main" id="{9ED1296D-60F5-4C23-B746-8CF127233CDD}"/>
              </a:ext>
            </a:extLst>
          </p:cNvPr>
          <p:cNvCxnSpPr/>
          <p:nvPr/>
        </p:nvCxnSpPr>
        <p:spPr>
          <a:xfrm>
            <a:off x="5524284" y="91032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>
            <a:extLst>
              <a:ext uri="{FF2B5EF4-FFF2-40B4-BE49-F238E27FC236}">
                <a16:creationId xmlns="" xmlns:a16="http://schemas.microsoft.com/office/drawing/2014/main" id="{F71C769A-ECE2-47EB-9A47-1A1FD6916524}"/>
              </a:ext>
            </a:extLst>
          </p:cNvPr>
          <p:cNvCxnSpPr/>
          <p:nvPr/>
        </p:nvCxnSpPr>
        <p:spPr>
          <a:xfrm>
            <a:off x="6644350" y="72322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>
            <a:extLst>
              <a:ext uri="{FF2B5EF4-FFF2-40B4-BE49-F238E27FC236}">
                <a16:creationId xmlns="" xmlns:a16="http://schemas.microsoft.com/office/drawing/2014/main" id="{24365E69-BA2F-40A4-B234-5DB3E14C79AE}"/>
              </a:ext>
            </a:extLst>
          </p:cNvPr>
          <p:cNvSpPr txBox="1"/>
          <p:nvPr/>
        </p:nvSpPr>
        <p:spPr>
          <a:xfrm>
            <a:off x="6656297" y="98857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用户手册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30" name="直接连接符 29">
            <a:extLst>
              <a:ext uri="{FF2B5EF4-FFF2-40B4-BE49-F238E27FC236}">
                <a16:creationId xmlns="" xmlns:a16="http://schemas.microsoft.com/office/drawing/2014/main" id="{E95A3DE4-9D77-4949-8266-E5FE1A578C9A}"/>
              </a:ext>
            </a:extLst>
          </p:cNvPr>
          <p:cNvCxnSpPr/>
          <p:nvPr/>
        </p:nvCxnSpPr>
        <p:spPr>
          <a:xfrm>
            <a:off x="7789569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>
            <a:extLst>
              <a:ext uri="{FF2B5EF4-FFF2-40B4-BE49-F238E27FC236}">
                <a16:creationId xmlns="" xmlns:a16="http://schemas.microsoft.com/office/drawing/2014/main" id="{91792DF1-B2CD-468C-BFCC-5E489E49DE6A}"/>
              </a:ext>
            </a:extLst>
          </p:cNvPr>
          <p:cNvSpPr txBox="1"/>
          <p:nvPr/>
        </p:nvSpPr>
        <p:spPr>
          <a:xfrm>
            <a:off x="7868720" y="91800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程序清单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="" xmlns:a16="http://schemas.microsoft.com/office/drawing/2014/main" id="{9EF4ECBB-A73D-4979-B6D9-50483644C4E9}"/>
              </a:ext>
            </a:extLst>
          </p:cNvPr>
          <p:cNvSpPr txBox="1"/>
          <p:nvPr/>
        </p:nvSpPr>
        <p:spPr>
          <a:xfrm>
            <a:off x="-24006" y="87921"/>
            <a:ext cx="14402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可行性分析</a:t>
            </a:r>
          </a:p>
        </p:txBody>
      </p:sp>
      <p:sp>
        <p:nvSpPr>
          <p:cNvPr id="33" name="矩形 32">
            <a:extLst>
              <a:ext uri="{FF2B5EF4-FFF2-40B4-BE49-F238E27FC236}">
                <a16:creationId xmlns="" xmlns:a16="http://schemas.microsoft.com/office/drawing/2014/main" id="{480D6786-085A-442E-9D84-7A32F0739C6C}"/>
              </a:ext>
            </a:extLst>
          </p:cNvPr>
          <p:cNvSpPr/>
          <p:nvPr/>
        </p:nvSpPr>
        <p:spPr>
          <a:xfrm>
            <a:off x="3396201" y="113830"/>
            <a:ext cx="993121" cy="3354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4" name="文本框 33">
            <a:extLst>
              <a:ext uri="{FF2B5EF4-FFF2-40B4-BE49-F238E27FC236}">
                <a16:creationId xmlns="" xmlns:a16="http://schemas.microsoft.com/office/drawing/2014/main" id="{2D906F2A-785D-4909-AF59-B7A283E49664}"/>
              </a:ext>
            </a:extLst>
          </p:cNvPr>
          <p:cNvSpPr txBox="1"/>
          <p:nvPr/>
        </p:nvSpPr>
        <p:spPr>
          <a:xfrm>
            <a:off x="3320949" y="132510"/>
            <a:ext cx="1547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rgbClr val="6666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详细设计</a:t>
            </a:r>
            <a:endParaRPr lang="zh-HK" altLang="en-US" sz="1600" dirty="0"/>
          </a:p>
        </p:txBody>
      </p:sp>
      <p:sp>
        <p:nvSpPr>
          <p:cNvPr id="2" name="矩形 1"/>
          <p:cNvSpPr/>
          <p:nvPr/>
        </p:nvSpPr>
        <p:spPr>
          <a:xfrm>
            <a:off x="4246685" y="956707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spcAft>
                <a:spcPts val="0"/>
              </a:spcAft>
            </a:pPr>
            <a:r>
              <a:rPr lang="zh-CN" altLang="zh-CN" b="1" dirty="0"/>
              <a:t>设计负责人：奕吉</a:t>
            </a:r>
            <a:r>
              <a:rPr lang="en-US" altLang="zh-CN" b="1" dirty="0"/>
              <a:t>  </a:t>
            </a:r>
            <a:r>
              <a:rPr lang="zh-CN" altLang="zh-CN" b="1" dirty="0"/>
              <a:t>编码实现人：奕吉 测试人员：陈妍蓝，靳泽旭</a:t>
            </a:r>
            <a:endParaRPr lang="zh-CN" altLang="zh-CN" sz="1400" b="1" kern="100" dirty="0">
              <a:solidFill>
                <a:srgbClr val="666666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0482" name="Picture 2" descr="QQ截图2017052119233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963" y="2101361"/>
            <a:ext cx="6609511" cy="3815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67075819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圆角矩形 16">
            <a:extLst>
              <a:ext uri="{FF2B5EF4-FFF2-40B4-BE49-F238E27FC236}">
                <a16:creationId xmlns="" xmlns:a16="http://schemas.microsoft.com/office/drawing/2014/main" id="{A2E5B8BA-856F-41A1-863D-935EFC6C279A}"/>
              </a:ext>
            </a:extLst>
          </p:cNvPr>
          <p:cNvSpPr/>
          <p:nvPr/>
        </p:nvSpPr>
        <p:spPr>
          <a:xfrm>
            <a:off x="849275" y="860183"/>
            <a:ext cx="3043485" cy="839380"/>
          </a:xfrm>
          <a:prstGeom prst="roundRect">
            <a:avLst/>
          </a:prstGeom>
          <a:solidFill>
            <a:srgbClr val="E74E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zh-CN" sz="2400" b="1" dirty="0"/>
              <a:t>信息输出器</a:t>
            </a:r>
            <a:r>
              <a:rPr lang="en-US" altLang="zh-CN" sz="2400" b="1" dirty="0"/>
              <a:t>PAD</a:t>
            </a:r>
            <a:r>
              <a:rPr lang="zh-CN" altLang="zh-CN" sz="2400" b="1" dirty="0"/>
              <a:t>图</a:t>
            </a: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="" xmlns:a16="http://schemas.microsoft.com/office/drawing/2014/main" id="{717CF920-A0D0-4370-B321-A2BBAF6070BA}"/>
              </a:ext>
            </a:extLst>
          </p:cNvPr>
          <p:cNvSpPr/>
          <p:nvPr/>
        </p:nvSpPr>
        <p:spPr>
          <a:xfrm>
            <a:off x="25227" y="-8878"/>
            <a:ext cx="9144000" cy="541538"/>
          </a:xfrm>
          <a:prstGeom prst="rect">
            <a:avLst/>
          </a:prstGeom>
          <a:solidFill>
            <a:srgbClr val="E74E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8" name="文本框 17">
            <a:extLst>
              <a:ext uri="{FF2B5EF4-FFF2-40B4-BE49-F238E27FC236}">
                <a16:creationId xmlns="" xmlns:a16="http://schemas.microsoft.com/office/drawing/2014/main" id="{60B45EEC-D357-4666-B4FE-7E9CB93637F9}"/>
              </a:ext>
            </a:extLst>
          </p:cNvPr>
          <p:cNvSpPr txBox="1"/>
          <p:nvPr/>
        </p:nvSpPr>
        <p:spPr>
          <a:xfrm>
            <a:off x="1217233" y="96799"/>
            <a:ext cx="12415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需求分析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="" xmlns:a16="http://schemas.microsoft.com/office/drawing/2014/main" id="{28826A60-A231-4F2B-9312-DEE91B043EA2}"/>
              </a:ext>
            </a:extLst>
          </p:cNvPr>
          <p:cNvSpPr txBox="1"/>
          <p:nvPr/>
        </p:nvSpPr>
        <p:spPr>
          <a:xfrm>
            <a:off x="2281922" y="98857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总体设计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21" name="直接连接符 20">
            <a:extLst>
              <a:ext uri="{FF2B5EF4-FFF2-40B4-BE49-F238E27FC236}">
                <a16:creationId xmlns="" xmlns:a16="http://schemas.microsoft.com/office/drawing/2014/main" id="{0EA0EEA1-AA53-4E14-ADEE-49CEC62D6224}"/>
              </a:ext>
            </a:extLst>
          </p:cNvPr>
          <p:cNvCxnSpPr/>
          <p:nvPr/>
        </p:nvCxnSpPr>
        <p:spPr>
          <a:xfrm>
            <a:off x="1197416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>
            <a:extLst>
              <a:ext uri="{FF2B5EF4-FFF2-40B4-BE49-F238E27FC236}">
                <a16:creationId xmlns="" xmlns:a16="http://schemas.microsoft.com/office/drawing/2014/main" id="{BB03DD59-2D93-479F-9E53-B806ABD10100}"/>
              </a:ext>
            </a:extLst>
          </p:cNvPr>
          <p:cNvCxnSpPr/>
          <p:nvPr/>
        </p:nvCxnSpPr>
        <p:spPr>
          <a:xfrm>
            <a:off x="2313609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>
            <a:extLst>
              <a:ext uri="{FF2B5EF4-FFF2-40B4-BE49-F238E27FC236}">
                <a16:creationId xmlns="" xmlns:a16="http://schemas.microsoft.com/office/drawing/2014/main" id="{724BBB5B-3F1C-4E0A-A9C5-4AA831691260}"/>
              </a:ext>
            </a:extLst>
          </p:cNvPr>
          <p:cNvCxnSpPr/>
          <p:nvPr/>
        </p:nvCxnSpPr>
        <p:spPr>
          <a:xfrm>
            <a:off x="3366207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>
            <a:extLst>
              <a:ext uri="{FF2B5EF4-FFF2-40B4-BE49-F238E27FC236}">
                <a16:creationId xmlns="" xmlns:a16="http://schemas.microsoft.com/office/drawing/2014/main" id="{65262BF7-538F-49C2-8C21-92E943366446}"/>
              </a:ext>
            </a:extLst>
          </p:cNvPr>
          <p:cNvSpPr txBox="1"/>
          <p:nvPr/>
        </p:nvSpPr>
        <p:spPr>
          <a:xfrm>
            <a:off x="4424983" y="90797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代码规范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="" xmlns:a16="http://schemas.microsoft.com/office/drawing/2014/main" id="{967788BE-2C7A-4300-ADEE-3C68D7E3663B}"/>
              </a:ext>
            </a:extLst>
          </p:cNvPr>
          <p:cNvSpPr txBox="1"/>
          <p:nvPr/>
        </p:nvSpPr>
        <p:spPr>
          <a:xfrm>
            <a:off x="5517858" y="87921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测试文档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26" name="直接连接符 25">
            <a:extLst>
              <a:ext uri="{FF2B5EF4-FFF2-40B4-BE49-F238E27FC236}">
                <a16:creationId xmlns="" xmlns:a16="http://schemas.microsoft.com/office/drawing/2014/main" id="{076DE3FB-53C5-408A-8587-48987314BF8C}"/>
              </a:ext>
            </a:extLst>
          </p:cNvPr>
          <p:cNvCxnSpPr/>
          <p:nvPr/>
        </p:nvCxnSpPr>
        <p:spPr>
          <a:xfrm>
            <a:off x="4422531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>
            <a:extLst>
              <a:ext uri="{FF2B5EF4-FFF2-40B4-BE49-F238E27FC236}">
                <a16:creationId xmlns="" xmlns:a16="http://schemas.microsoft.com/office/drawing/2014/main" id="{9ED1296D-60F5-4C23-B746-8CF127233CDD}"/>
              </a:ext>
            </a:extLst>
          </p:cNvPr>
          <p:cNvCxnSpPr/>
          <p:nvPr/>
        </p:nvCxnSpPr>
        <p:spPr>
          <a:xfrm>
            <a:off x="5524284" y="91032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>
            <a:extLst>
              <a:ext uri="{FF2B5EF4-FFF2-40B4-BE49-F238E27FC236}">
                <a16:creationId xmlns="" xmlns:a16="http://schemas.microsoft.com/office/drawing/2014/main" id="{F71C769A-ECE2-47EB-9A47-1A1FD6916524}"/>
              </a:ext>
            </a:extLst>
          </p:cNvPr>
          <p:cNvCxnSpPr/>
          <p:nvPr/>
        </p:nvCxnSpPr>
        <p:spPr>
          <a:xfrm>
            <a:off x="6644350" y="72322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>
            <a:extLst>
              <a:ext uri="{FF2B5EF4-FFF2-40B4-BE49-F238E27FC236}">
                <a16:creationId xmlns="" xmlns:a16="http://schemas.microsoft.com/office/drawing/2014/main" id="{24365E69-BA2F-40A4-B234-5DB3E14C79AE}"/>
              </a:ext>
            </a:extLst>
          </p:cNvPr>
          <p:cNvSpPr txBox="1"/>
          <p:nvPr/>
        </p:nvSpPr>
        <p:spPr>
          <a:xfrm>
            <a:off x="6656297" y="98857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用户手册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30" name="直接连接符 29">
            <a:extLst>
              <a:ext uri="{FF2B5EF4-FFF2-40B4-BE49-F238E27FC236}">
                <a16:creationId xmlns="" xmlns:a16="http://schemas.microsoft.com/office/drawing/2014/main" id="{E95A3DE4-9D77-4949-8266-E5FE1A578C9A}"/>
              </a:ext>
            </a:extLst>
          </p:cNvPr>
          <p:cNvCxnSpPr/>
          <p:nvPr/>
        </p:nvCxnSpPr>
        <p:spPr>
          <a:xfrm>
            <a:off x="7789569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>
            <a:extLst>
              <a:ext uri="{FF2B5EF4-FFF2-40B4-BE49-F238E27FC236}">
                <a16:creationId xmlns="" xmlns:a16="http://schemas.microsoft.com/office/drawing/2014/main" id="{91792DF1-B2CD-468C-BFCC-5E489E49DE6A}"/>
              </a:ext>
            </a:extLst>
          </p:cNvPr>
          <p:cNvSpPr txBox="1"/>
          <p:nvPr/>
        </p:nvSpPr>
        <p:spPr>
          <a:xfrm>
            <a:off x="7868720" y="91800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程序清单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="" xmlns:a16="http://schemas.microsoft.com/office/drawing/2014/main" id="{9EF4ECBB-A73D-4979-B6D9-50483644C4E9}"/>
              </a:ext>
            </a:extLst>
          </p:cNvPr>
          <p:cNvSpPr txBox="1"/>
          <p:nvPr/>
        </p:nvSpPr>
        <p:spPr>
          <a:xfrm>
            <a:off x="-24006" y="87921"/>
            <a:ext cx="14402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可行性分析</a:t>
            </a:r>
          </a:p>
        </p:txBody>
      </p:sp>
      <p:sp>
        <p:nvSpPr>
          <p:cNvPr id="33" name="矩形 32">
            <a:extLst>
              <a:ext uri="{FF2B5EF4-FFF2-40B4-BE49-F238E27FC236}">
                <a16:creationId xmlns="" xmlns:a16="http://schemas.microsoft.com/office/drawing/2014/main" id="{480D6786-085A-442E-9D84-7A32F0739C6C}"/>
              </a:ext>
            </a:extLst>
          </p:cNvPr>
          <p:cNvSpPr/>
          <p:nvPr/>
        </p:nvSpPr>
        <p:spPr>
          <a:xfrm>
            <a:off x="3396201" y="113830"/>
            <a:ext cx="993121" cy="3354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4" name="文本框 33">
            <a:extLst>
              <a:ext uri="{FF2B5EF4-FFF2-40B4-BE49-F238E27FC236}">
                <a16:creationId xmlns="" xmlns:a16="http://schemas.microsoft.com/office/drawing/2014/main" id="{2D906F2A-785D-4909-AF59-B7A283E49664}"/>
              </a:ext>
            </a:extLst>
          </p:cNvPr>
          <p:cNvSpPr txBox="1"/>
          <p:nvPr/>
        </p:nvSpPr>
        <p:spPr>
          <a:xfrm>
            <a:off x="3320949" y="132510"/>
            <a:ext cx="1547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rgbClr val="6666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详细设计</a:t>
            </a:r>
            <a:endParaRPr lang="zh-HK" altLang="en-US" sz="1600" dirty="0"/>
          </a:p>
        </p:txBody>
      </p:sp>
      <p:sp>
        <p:nvSpPr>
          <p:cNvPr id="2" name="矩形 1"/>
          <p:cNvSpPr/>
          <p:nvPr/>
        </p:nvSpPr>
        <p:spPr>
          <a:xfrm>
            <a:off x="4358350" y="956707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zh-CN" b="1" dirty="0"/>
              <a:t>设计负责人：陈妍蓝</a:t>
            </a:r>
            <a:r>
              <a:rPr lang="en-US" altLang="zh-CN" b="1" dirty="0"/>
              <a:t>  </a:t>
            </a:r>
            <a:r>
              <a:rPr lang="zh-CN" altLang="zh-CN" b="1" dirty="0"/>
              <a:t>编码实现人：奕吉 测试人员：靳泽旭</a:t>
            </a:r>
            <a:r>
              <a:rPr lang="en-US" altLang="zh-CN" b="1" dirty="0"/>
              <a:t> </a:t>
            </a:r>
            <a:endParaRPr lang="zh-CN" altLang="zh-CN" dirty="0"/>
          </a:p>
        </p:txBody>
      </p:sp>
      <p:pic>
        <p:nvPicPr>
          <p:cNvPr id="21506" name="Picture 2" descr="QQ截图2017052119312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922" y="1969476"/>
            <a:ext cx="5783676" cy="43388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53400652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1559719" y="2568507"/>
            <a:ext cx="6024563" cy="1720986"/>
            <a:chOff x="1184275" y="2717410"/>
            <a:chExt cx="6024563" cy="1720986"/>
          </a:xfrm>
        </p:grpSpPr>
        <p:grpSp>
          <p:nvGrpSpPr>
            <p:cNvPr id="10" name="Group 4"/>
            <p:cNvGrpSpPr>
              <a:grpSpLocks noChangeAspect="1"/>
            </p:cNvGrpSpPr>
            <p:nvPr/>
          </p:nvGrpSpPr>
          <p:grpSpPr bwMode="auto">
            <a:xfrm>
              <a:off x="1184275" y="2717410"/>
              <a:ext cx="1847850" cy="1720986"/>
              <a:chOff x="1164" y="687"/>
              <a:chExt cx="3219" cy="2998"/>
            </a:xfrm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1" name="Freeform 6"/>
              <p:cNvSpPr>
                <a:spLocks/>
              </p:cNvSpPr>
              <p:nvPr/>
            </p:nvSpPr>
            <p:spPr bwMode="auto">
              <a:xfrm>
                <a:off x="1164" y="687"/>
                <a:ext cx="3219" cy="2998"/>
              </a:xfrm>
              <a:custGeom>
                <a:avLst/>
                <a:gdLst>
                  <a:gd name="T0" fmla="*/ 96 w 1360"/>
                  <a:gd name="T1" fmla="*/ 404 h 1266"/>
                  <a:gd name="T2" fmla="*/ 96 w 1360"/>
                  <a:gd name="T3" fmla="*/ 527 h 1266"/>
                  <a:gd name="T4" fmla="*/ 105 w 1360"/>
                  <a:gd name="T5" fmla="*/ 537 h 1266"/>
                  <a:gd name="T6" fmla="*/ 123 w 1360"/>
                  <a:gd name="T7" fmla="*/ 616 h 1266"/>
                  <a:gd name="T8" fmla="*/ 119 w 1360"/>
                  <a:gd name="T9" fmla="*/ 629 h 1266"/>
                  <a:gd name="T10" fmla="*/ 147 w 1360"/>
                  <a:gd name="T11" fmla="*/ 940 h 1266"/>
                  <a:gd name="T12" fmla="*/ 169 w 1360"/>
                  <a:gd name="T13" fmla="*/ 1194 h 1266"/>
                  <a:gd name="T14" fmla="*/ 175 w 1360"/>
                  <a:gd name="T15" fmla="*/ 1266 h 1266"/>
                  <a:gd name="T16" fmla="*/ 0 w 1360"/>
                  <a:gd name="T17" fmla="*/ 1266 h 1266"/>
                  <a:gd name="T18" fmla="*/ 6 w 1360"/>
                  <a:gd name="T19" fmla="*/ 1197 h 1266"/>
                  <a:gd name="T20" fmla="*/ 38 w 1360"/>
                  <a:gd name="T21" fmla="*/ 811 h 1266"/>
                  <a:gd name="T22" fmla="*/ 54 w 1360"/>
                  <a:gd name="T23" fmla="*/ 629 h 1266"/>
                  <a:gd name="T24" fmla="*/ 50 w 1360"/>
                  <a:gd name="T25" fmla="*/ 613 h 1266"/>
                  <a:gd name="T26" fmla="*/ 71 w 1360"/>
                  <a:gd name="T27" fmla="*/ 537 h 1266"/>
                  <a:gd name="T28" fmla="*/ 79 w 1360"/>
                  <a:gd name="T29" fmla="*/ 525 h 1266"/>
                  <a:gd name="T30" fmla="*/ 79 w 1360"/>
                  <a:gd name="T31" fmla="*/ 407 h 1266"/>
                  <a:gd name="T32" fmla="*/ 70 w 1360"/>
                  <a:gd name="T33" fmla="*/ 392 h 1266"/>
                  <a:gd name="T34" fmla="*/ 31 w 1360"/>
                  <a:gd name="T35" fmla="*/ 374 h 1266"/>
                  <a:gd name="T36" fmla="*/ 44 w 1360"/>
                  <a:gd name="T37" fmla="*/ 366 h 1266"/>
                  <a:gd name="T38" fmla="*/ 624 w 1360"/>
                  <a:gd name="T39" fmla="*/ 44 h 1266"/>
                  <a:gd name="T40" fmla="*/ 692 w 1360"/>
                  <a:gd name="T41" fmla="*/ 5 h 1266"/>
                  <a:gd name="T42" fmla="*/ 718 w 1360"/>
                  <a:gd name="T43" fmla="*/ 5 h 1266"/>
                  <a:gd name="T44" fmla="*/ 1255 w 1360"/>
                  <a:gd name="T45" fmla="*/ 275 h 1266"/>
                  <a:gd name="T46" fmla="*/ 1360 w 1360"/>
                  <a:gd name="T47" fmla="*/ 328 h 1266"/>
                  <a:gd name="T48" fmla="*/ 1302 w 1360"/>
                  <a:gd name="T49" fmla="*/ 360 h 1266"/>
                  <a:gd name="T50" fmla="*/ 723 w 1360"/>
                  <a:gd name="T51" fmla="*/ 666 h 1266"/>
                  <a:gd name="T52" fmla="*/ 688 w 1360"/>
                  <a:gd name="T53" fmla="*/ 668 h 1266"/>
                  <a:gd name="T54" fmla="*/ 112 w 1360"/>
                  <a:gd name="T55" fmla="*/ 411 h 1266"/>
                  <a:gd name="T56" fmla="*/ 96 w 1360"/>
                  <a:gd name="T57" fmla="*/ 404 h 12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60" h="1266">
                    <a:moveTo>
                      <a:pt x="96" y="404"/>
                    </a:moveTo>
                    <a:cubicBezTo>
                      <a:pt x="96" y="447"/>
                      <a:pt x="96" y="487"/>
                      <a:pt x="96" y="527"/>
                    </a:cubicBezTo>
                    <a:cubicBezTo>
                      <a:pt x="96" y="531"/>
                      <a:pt x="101" y="535"/>
                      <a:pt x="105" y="537"/>
                    </a:cubicBezTo>
                    <a:cubicBezTo>
                      <a:pt x="136" y="555"/>
                      <a:pt x="144" y="585"/>
                      <a:pt x="123" y="616"/>
                    </a:cubicBezTo>
                    <a:cubicBezTo>
                      <a:pt x="121" y="620"/>
                      <a:pt x="119" y="625"/>
                      <a:pt x="119" y="629"/>
                    </a:cubicBezTo>
                    <a:cubicBezTo>
                      <a:pt x="128" y="733"/>
                      <a:pt x="138" y="836"/>
                      <a:pt x="147" y="940"/>
                    </a:cubicBezTo>
                    <a:cubicBezTo>
                      <a:pt x="154" y="1024"/>
                      <a:pt x="162" y="1109"/>
                      <a:pt x="169" y="1194"/>
                    </a:cubicBezTo>
                    <a:cubicBezTo>
                      <a:pt x="171" y="1217"/>
                      <a:pt x="173" y="1239"/>
                      <a:pt x="175" y="1266"/>
                    </a:cubicBezTo>
                    <a:cubicBezTo>
                      <a:pt x="117" y="1266"/>
                      <a:pt x="60" y="1266"/>
                      <a:pt x="0" y="1266"/>
                    </a:cubicBezTo>
                    <a:cubicBezTo>
                      <a:pt x="2" y="1244"/>
                      <a:pt x="4" y="1220"/>
                      <a:pt x="6" y="1197"/>
                    </a:cubicBezTo>
                    <a:cubicBezTo>
                      <a:pt x="16" y="1068"/>
                      <a:pt x="27" y="940"/>
                      <a:pt x="38" y="811"/>
                    </a:cubicBezTo>
                    <a:cubicBezTo>
                      <a:pt x="43" y="750"/>
                      <a:pt x="49" y="690"/>
                      <a:pt x="54" y="629"/>
                    </a:cubicBezTo>
                    <a:cubicBezTo>
                      <a:pt x="54" y="624"/>
                      <a:pt x="52" y="617"/>
                      <a:pt x="50" y="613"/>
                    </a:cubicBezTo>
                    <a:cubicBezTo>
                      <a:pt x="32" y="583"/>
                      <a:pt x="40" y="553"/>
                      <a:pt x="71" y="537"/>
                    </a:cubicBezTo>
                    <a:cubicBezTo>
                      <a:pt x="75" y="535"/>
                      <a:pt x="79" y="529"/>
                      <a:pt x="79" y="525"/>
                    </a:cubicBezTo>
                    <a:cubicBezTo>
                      <a:pt x="79" y="486"/>
                      <a:pt x="80" y="446"/>
                      <a:pt x="79" y="407"/>
                    </a:cubicBezTo>
                    <a:cubicBezTo>
                      <a:pt x="79" y="402"/>
                      <a:pt x="74" y="395"/>
                      <a:pt x="70" y="392"/>
                    </a:cubicBezTo>
                    <a:cubicBezTo>
                      <a:pt x="58" y="386"/>
                      <a:pt x="45" y="381"/>
                      <a:pt x="31" y="374"/>
                    </a:cubicBezTo>
                    <a:cubicBezTo>
                      <a:pt x="36" y="371"/>
                      <a:pt x="40" y="368"/>
                      <a:pt x="44" y="366"/>
                    </a:cubicBezTo>
                    <a:cubicBezTo>
                      <a:pt x="237" y="259"/>
                      <a:pt x="431" y="151"/>
                      <a:pt x="624" y="44"/>
                    </a:cubicBezTo>
                    <a:cubicBezTo>
                      <a:pt x="647" y="31"/>
                      <a:pt x="670" y="19"/>
                      <a:pt x="692" y="5"/>
                    </a:cubicBezTo>
                    <a:cubicBezTo>
                      <a:pt x="702" y="0"/>
                      <a:pt x="709" y="1"/>
                      <a:pt x="718" y="5"/>
                    </a:cubicBezTo>
                    <a:cubicBezTo>
                      <a:pt x="897" y="96"/>
                      <a:pt x="1076" y="185"/>
                      <a:pt x="1255" y="275"/>
                    </a:cubicBezTo>
                    <a:cubicBezTo>
                      <a:pt x="1289" y="293"/>
                      <a:pt x="1324" y="310"/>
                      <a:pt x="1360" y="328"/>
                    </a:cubicBezTo>
                    <a:cubicBezTo>
                      <a:pt x="1339" y="340"/>
                      <a:pt x="1320" y="350"/>
                      <a:pt x="1302" y="360"/>
                    </a:cubicBezTo>
                    <a:cubicBezTo>
                      <a:pt x="1109" y="462"/>
                      <a:pt x="916" y="564"/>
                      <a:pt x="723" y="666"/>
                    </a:cubicBezTo>
                    <a:cubicBezTo>
                      <a:pt x="711" y="672"/>
                      <a:pt x="701" y="674"/>
                      <a:pt x="688" y="668"/>
                    </a:cubicBezTo>
                    <a:cubicBezTo>
                      <a:pt x="496" y="582"/>
                      <a:pt x="304" y="496"/>
                      <a:pt x="112" y="411"/>
                    </a:cubicBezTo>
                    <a:cubicBezTo>
                      <a:pt x="108" y="409"/>
                      <a:pt x="103" y="407"/>
                      <a:pt x="96" y="40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/>
              </a:p>
            </p:txBody>
          </p:sp>
          <p:sp>
            <p:nvSpPr>
              <p:cNvPr id="12" name="Freeform 7"/>
              <p:cNvSpPr>
                <a:spLocks/>
              </p:cNvSpPr>
              <p:nvPr/>
            </p:nvSpPr>
            <p:spPr bwMode="auto">
              <a:xfrm>
                <a:off x="1829" y="1959"/>
                <a:ext cx="2000" cy="947"/>
              </a:xfrm>
              <a:custGeom>
                <a:avLst/>
                <a:gdLst>
                  <a:gd name="T0" fmla="*/ 0 w 845"/>
                  <a:gd name="T1" fmla="*/ 147 h 400"/>
                  <a:gd name="T2" fmla="*/ 78 w 845"/>
                  <a:gd name="T3" fmla="*/ 32 h 400"/>
                  <a:gd name="T4" fmla="*/ 96 w 845"/>
                  <a:gd name="T5" fmla="*/ 28 h 400"/>
                  <a:gd name="T6" fmla="*/ 262 w 845"/>
                  <a:gd name="T7" fmla="*/ 101 h 400"/>
                  <a:gd name="T8" fmla="*/ 417 w 845"/>
                  <a:gd name="T9" fmla="*/ 170 h 400"/>
                  <a:gd name="T10" fmla="*/ 434 w 845"/>
                  <a:gd name="T11" fmla="*/ 167 h 400"/>
                  <a:gd name="T12" fmla="*/ 724 w 845"/>
                  <a:gd name="T13" fmla="*/ 13 h 400"/>
                  <a:gd name="T14" fmla="*/ 749 w 845"/>
                  <a:gd name="T15" fmla="*/ 0 h 400"/>
                  <a:gd name="T16" fmla="*/ 845 w 845"/>
                  <a:gd name="T17" fmla="*/ 143 h 400"/>
                  <a:gd name="T18" fmla="*/ 743 w 845"/>
                  <a:gd name="T19" fmla="*/ 207 h 400"/>
                  <a:gd name="T20" fmla="*/ 448 w 845"/>
                  <a:gd name="T21" fmla="*/ 393 h 400"/>
                  <a:gd name="T22" fmla="*/ 421 w 845"/>
                  <a:gd name="T23" fmla="*/ 394 h 400"/>
                  <a:gd name="T24" fmla="*/ 8 w 845"/>
                  <a:gd name="T25" fmla="*/ 153 h 400"/>
                  <a:gd name="T26" fmla="*/ 0 w 845"/>
                  <a:gd name="T27" fmla="*/ 147 h 4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45" h="400">
                    <a:moveTo>
                      <a:pt x="0" y="147"/>
                    </a:moveTo>
                    <a:cubicBezTo>
                      <a:pt x="27" y="108"/>
                      <a:pt x="53" y="70"/>
                      <a:pt x="78" y="32"/>
                    </a:cubicBezTo>
                    <a:cubicBezTo>
                      <a:pt x="84" y="24"/>
                      <a:pt x="89" y="25"/>
                      <a:pt x="96" y="28"/>
                    </a:cubicBezTo>
                    <a:cubicBezTo>
                      <a:pt x="151" y="53"/>
                      <a:pt x="206" y="77"/>
                      <a:pt x="262" y="101"/>
                    </a:cubicBezTo>
                    <a:cubicBezTo>
                      <a:pt x="313" y="124"/>
                      <a:pt x="365" y="147"/>
                      <a:pt x="417" y="170"/>
                    </a:cubicBezTo>
                    <a:cubicBezTo>
                      <a:pt x="421" y="172"/>
                      <a:pt x="429" y="170"/>
                      <a:pt x="434" y="167"/>
                    </a:cubicBezTo>
                    <a:cubicBezTo>
                      <a:pt x="531" y="116"/>
                      <a:pt x="627" y="65"/>
                      <a:pt x="724" y="13"/>
                    </a:cubicBezTo>
                    <a:cubicBezTo>
                      <a:pt x="732" y="9"/>
                      <a:pt x="740" y="5"/>
                      <a:pt x="749" y="0"/>
                    </a:cubicBezTo>
                    <a:cubicBezTo>
                      <a:pt x="781" y="48"/>
                      <a:pt x="813" y="95"/>
                      <a:pt x="845" y="143"/>
                    </a:cubicBezTo>
                    <a:cubicBezTo>
                      <a:pt x="811" y="165"/>
                      <a:pt x="777" y="186"/>
                      <a:pt x="743" y="207"/>
                    </a:cubicBezTo>
                    <a:cubicBezTo>
                      <a:pt x="645" y="269"/>
                      <a:pt x="546" y="331"/>
                      <a:pt x="448" y="393"/>
                    </a:cubicBezTo>
                    <a:cubicBezTo>
                      <a:pt x="438" y="399"/>
                      <a:pt x="431" y="400"/>
                      <a:pt x="421" y="394"/>
                    </a:cubicBezTo>
                    <a:cubicBezTo>
                      <a:pt x="284" y="313"/>
                      <a:pt x="146" y="233"/>
                      <a:pt x="8" y="153"/>
                    </a:cubicBezTo>
                    <a:cubicBezTo>
                      <a:pt x="6" y="151"/>
                      <a:pt x="3" y="149"/>
                      <a:pt x="0" y="1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/>
              </a:p>
            </p:txBody>
          </p:sp>
        </p:grpSp>
        <p:sp>
          <p:nvSpPr>
            <p:cNvPr id="13" name="文本框 12"/>
            <p:cNvSpPr txBox="1"/>
            <p:nvPr/>
          </p:nvSpPr>
          <p:spPr>
            <a:xfrm>
              <a:off x="3187700" y="2847430"/>
              <a:ext cx="402113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7200" b="1" spc="3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项目计划</a:t>
              </a:r>
              <a:endParaRPr lang="zh-HK" altLang="en-US" sz="7200" b="1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17575107"/>
      </p:ext>
    </p:extLst>
  </p:cSld>
  <p:clrMapOvr>
    <a:masterClrMapping/>
  </p:clrMapOvr>
  <p:transition>
    <p:wip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圆角矩形 16">
            <a:extLst>
              <a:ext uri="{FF2B5EF4-FFF2-40B4-BE49-F238E27FC236}">
                <a16:creationId xmlns="" xmlns:a16="http://schemas.microsoft.com/office/drawing/2014/main" id="{A2E5B8BA-856F-41A1-863D-935EFC6C279A}"/>
              </a:ext>
            </a:extLst>
          </p:cNvPr>
          <p:cNvSpPr/>
          <p:nvPr/>
        </p:nvSpPr>
        <p:spPr>
          <a:xfrm>
            <a:off x="849275" y="860183"/>
            <a:ext cx="4382148" cy="839380"/>
          </a:xfrm>
          <a:prstGeom prst="roundRect">
            <a:avLst/>
          </a:prstGeom>
          <a:solidFill>
            <a:srgbClr val="E74E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err="1" smtClean="0">
                <a:latin typeface="黑体" panose="02010609060101010101" pitchFamily="49" charset="-122"/>
                <a:ea typeface="黑体" panose="02010609060101010101" pitchFamily="49" charset="-122"/>
              </a:rPr>
              <a:t>Django</a:t>
            </a:r>
            <a:r>
              <a:rPr lang="zh-CN" altLang="en-US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的</a:t>
            </a:r>
            <a:r>
              <a:rPr lang="en-US" altLang="zh-CN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sqlite3</a:t>
            </a:r>
            <a:r>
              <a:rPr lang="zh-CN" altLang="en-US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中的建表语句</a:t>
            </a: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="" xmlns:a16="http://schemas.microsoft.com/office/drawing/2014/main" id="{C5CD4E64-F178-4724-B23B-8CDF3840B6EE}"/>
              </a:ext>
            </a:extLst>
          </p:cNvPr>
          <p:cNvSpPr/>
          <p:nvPr/>
        </p:nvSpPr>
        <p:spPr>
          <a:xfrm>
            <a:off x="25227" y="-8878"/>
            <a:ext cx="9144000" cy="541538"/>
          </a:xfrm>
          <a:prstGeom prst="rect">
            <a:avLst/>
          </a:prstGeom>
          <a:solidFill>
            <a:srgbClr val="E74E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0" name="文本框 19">
            <a:extLst>
              <a:ext uri="{FF2B5EF4-FFF2-40B4-BE49-F238E27FC236}">
                <a16:creationId xmlns="" xmlns:a16="http://schemas.microsoft.com/office/drawing/2014/main" id="{15F1849D-7B00-4557-BA6C-28CFF5661BAB}"/>
              </a:ext>
            </a:extLst>
          </p:cNvPr>
          <p:cNvSpPr txBox="1"/>
          <p:nvPr/>
        </p:nvSpPr>
        <p:spPr>
          <a:xfrm>
            <a:off x="1217233" y="96799"/>
            <a:ext cx="12415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需求分析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="" xmlns:a16="http://schemas.microsoft.com/office/drawing/2014/main" id="{7E83C69E-6230-4B10-971A-7D15D6162BB9}"/>
              </a:ext>
            </a:extLst>
          </p:cNvPr>
          <p:cNvSpPr txBox="1"/>
          <p:nvPr/>
        </p:nvSpPr>
        <p:spPr>
          <a:xfrm>
            <a:off x="2281922" y="98857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总体设计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22" name="直接连接符 21">
            <a:extLst>
              <a:ext uri="{FF2B5EF4-FFF2-40B4-BE49-F238E27FC236}">
                <a16:creationId xmlns="" xmlns:a16="http://schemas.microsoft.com/office/drawing/2014/main" id="{A6DDC4C5-1A36-4593-8A3F-A809D68D9A54}"/>
              </a:ext>
            </a:extLst>
          </p:cNvPr>
          <p:cNvCxnSpPr/>
          <p:nvPr/>
        </p:nvCxnSpPr>
        <p:spPr>
          <a:xfrm>
            <a:off x="1197416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>
            <a:extLst>
              <a:ext uri="{FF2B5EF4-FFF2-40B4-BE49-F238E27FC236}">
                <a16:creationId xmlns="" xmlns:a16="http://schemas.microsoft.com/office/drawing/2014/main" id="{40486FD4-F425-4854-8BE1-2A185D2C8B73}"/>
              </a:ext>
            </a:extLst>
          </p:cNvPr>
          <p:cNvCxnSpPr/>
          <p:nvPr/>
        </p:nvCxnSpPr>
        <p:spPr>
          <a:xfrm>
            <a:off x="2313609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>
            <a:extLst>
              <a:ext uri="{FF2B5EF4-FFF2-40B4-BE49-F238E27FC236}">
                <a16:creationId xmlns="" xmlns:a16="http://schemas.microsoft.com/office/drawing/2014/main" id="{33B23999-A580-4B28-BFAA-F9A232CC4677}"/>
              </a:ext>
            </a:extLst>
          </p:cNvPr>
          <p:cNvCxnSpPr/>
          <p:nvPr/>
        </p:nvCxnSpPr>
        <p:spPr>
          <a:xfrm>
            <a:off x="3366207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>
            <a:extLst>
              <a:ext uri="{FF2B5EF4-FFF2-40B4-BE49-F238E27FC236}">
                <a16:creationId xmlns="" xmlns:a16="http://schemas.microsoft.com/office/drawing/2014/main" id="{41CD020C-6060-4402-85FE-046F5D23EC44}"/>
              </a:ext>
            </a:extLst>
          </p:cNvPr>
          <p:cNvSpPr txBox="1"/>
          <p:nvPr/>
        </p:nvSpPr>
        <p:spPr>
          <a:xfrm>
            <a:off x="4424983" y="90797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代码规范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="" xmlns:a16="http://schemas.microsoft.com/office/drawing/2014/main" id="{C3FF50E7-6128-49A6-B406-D80337AE6248}"/>
              </a:ext>
            </a:extLst>
          </p:cNvPr>
          <p:cNvSpPr txBox="1"/>
          <p:nvPr/>
        </p:nvSpPr>
        <p:spPr>
          <a:xfrm>
            <a:off x="5517858" y="87921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测试文档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27" name="直接连接符 26">
            <a:extLst>
              <a:ext uri="{FF2B5EF4-FFF2-40B4-BE49-F238E27FC236}">
                <a16:creationId xmlns="" xmlns:a16="http://schemas.microsoft.com/office/drawing/2014/main" id="{F02ED96B-91FF-4F1E-9B56-96025DBE3277}"/>
              </a:ext>
            </a:extLst>
          </p:cNvPr>
          <p:cNvCxnSpPr/>
          <p:nvPr/>
        </p:nvCxnSpPr>
        <p:spPr>
          <a:xfrm>
            <a:off x="4422531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>
            <a:extLst>
              <a:ext uri="{FF2B5EF4-FFF2-40B4-BE49-F238E27FC236}">
                <a16:creationId xmlns="" xmlns:a16="http://schemas.microsoft.com/office/drawing/2014/main" id="{A081C49B-26B5-412C-87F3-90208B45670F}"/>
              </a:ext>
            </a:extLst>
          </p:cNvPr>
          <p:cNvCxnSpPr/>
          <p:nvPr/>
        </p:nvCxnSpPr>
        <p:spPr>
          <a:xfrm>
            <a:off x="5524284" y="91032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>
            <a:extLst>
              <a:ext uri="{FF2B5EF4-FFF2-40B4-BE49-F238E27FC236}">
                <a16:creationId xmlns="" xmlns:a16="http://schemas.microsoft.com/office/drawing/2014/main" id="{5CB3C168-BDC5-4EAE-9B2E-21133ACF3583}"/>
              </a:ext>
            </a:extLst>
          </p:cNvPr>
          <p:cNvCxnSpPr/>
          <p:nvPr/>
        </p:nvCxnSpPr>
        <p:spPr>
          <a:xfrm>
            <a:off x="6644350" y="72322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>
            <a:extLst>
              <a:ext uri="{FF2B5EF4-FFF2-40B4-BE49-F238E27FC236}">
                <a16:creationId xmlns="" xmlns:a16="http://schemas.microsoft.com/office/drawing/2014/main" id="{A05B17FA-7C7B-47B5-AE07-9F5CBBD051FD}"/>
              </a:ext>
            </a:extLst>
          </p:cNvPr>
          <p:cNvSpPr txBox="1"/>
          <p:nvPr/>
        </p:nvSpPr>
        <p:spPr>
          <a:xfrm>
            <a:off x="6656297" y="98857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用户手册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31" name="直接连接符 30">
            <a:extLst>
              <a:ext uri="{FF2B5EF4-FFF2-40B4-BE49-F238E27FC236}">
                <a16:creationId xmlns="" xmlns:a16="http://schemas.microsoft.com/office/drawing/2014/main" id="{A945544D-CCD4-40A3-AF6C-C84CE6AAB25D}"/>
              </a:ext>
            </a:extLst>
          </p:cNvPr>
          <p:cNvCxnSpPr/>
          <p:nvPr/>
        </p:nvCxnSpPr>
        <p:spPr>
          <a:xfrm>
            <a:off x="7789569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框 31">
            <a:extLst>
              <a:ext uri="{FF2B5EF4-FFF2-40B4-BE49-F238E27FC236}">
                <a16:creationId xmlns="" xmlns:a16="http://schemas.microsoft.com/office/drawing/2014/main" id="{9F185591-0925-438E-8C72-9506F4622F36}"/>
              </a:ext>
            </a:extLst>
          </p:cNvPr>
          <p:cNvSpPr txBox="1"/>
          <p:nvPr/>
        </p:nvSpPr>
        <p:spPr>
          <a:xfrm>
            <a:off x="7868720" y="91800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程序清单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="" xmlns:a16="http://schemas.microsoft.com/office/drawing/2014/main" id="{811F3C0B-EAF8-478A-A0C6-AF9EE54EC7C3}"/>
              </a:ext>
            </a:extLst>
          </p:cNvPr>
          <p:cNvSpPr txBox="1"/>
          <p:nvPr/>
        </p:nvSpPr>
        <p:spPr>
          <a:xfrm>
            <a:off x="-24006" y="87921"/>
            <a:ext cx="14402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可行性分析</a:t>
            </a:r>
          </a:p>
        </p:txBody>
      </p:sp>
      <p:sp>
        <p:nvSpPr>
          <p:cNvPr id="34" name="矩形 33">
            <a:extLst>
              <a:ext uri="{FF2B5EF4-FFF2-40B4-BE49-F238E27FC236}">
                <a16:creationId xmlns="" xmlns:a16="http://schemas.microsoft.com/office/drawing/2014/main" id="{64452EEA-5A28-4837-BBD0-A93303A493DB}"/>
              </a:ext>
            </a:extLst>
          </p:cNvPr>
          <p:cNvSpPr/>
          <p:nvPr/>
        </p:nvSpPr>
        <p:spPr>
          <a:xfrm>
            <a:off x="3396201" y="113830"/>
            <a:ext cx="993121" cy="3354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5" name="文本框 34">
            <a:extLst>
              <a:ext uri="{FF2B5EF4-FFF2-40B4-BE49-F238E27FC236}">
                <a16:creationId xmlns="" xmlns:a16="http://schemas.microsoft.com/office/drawing/2014/main" id="{9B5597A0-921E-4B81-962A-C7646EBEED68}"/>
              </a:ext>
            </a:extLst>
          </p:cNvPr>
          <p:cNvSpPr txBox="1"/>
          <p:nvPr/>
        </p:nvSpPr>
        <p:spPr>
          <a:xfrm>
            <a:off x="3320949" y="132510"/>
            <a:ext cx="1547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rgbClr val="6666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详细设计</a:t>
            </a:r>
            <a:endParaRPr lang="zh-HK" altLang="en-US" sz="1600" dirty="0"/>
          </a:p>
        </p:txBody>
      </p:sp>
      <p:sp>
        <p:nvSpPr>
          <p:cNvPr id="2" name="矩形 1"/>
          <p:cNvSpPr/>
          <p:nvPr/>
        </p:nvSpPr>
        <p:spPr>
          <a:xfrm>
            <a:off x="696139" y="2050428"/>
            <a:ext cx="7246686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from </a:t>
            </a:r>
            <a:r>
              <a:rPr lang="en-US" altLang="zh-CN" dirty="0" err="1"/>
              <a:t>django.db</a:t>
            </a:r>
            <a:r>
              <a:rPr lang="en-US" altLang="zh-CN" dirty="0"/>
              <a:t> import models</a:t>
            </a:r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class User(</a:t>
            </a:r>
            <a:r>
              <a:rPr lang="en-US" altLang="zh-CN" dirty="0" err="1"/>
              <a:t>models.Model</a:t>
            </a:r>
            <a:r>
              <a:rPr lang="en-US" altLang="zh-CN" dirty="0"/>
              <a:t>):</a:t>
            </a:r>
          </a:p>
          <a:p>
            <a:r>
              <a:rPr lang="en-US" altLang="zh-CN" dirty="0"/>
              <a:t>    username = </a:t>
            </a:r>
            <a:r>
              <a:rPr lang="en-US" altLang="zh-CN" dirty="0" err="1"/>
              <a:t>models.CharField</a:t>
            </a:r>
            <a:r>
              <a:rPr lang="en-US" altLang="zh-CN" dirty="0"/>
              <a:t>(</a:t>
            </a:r>
            <a:r>
              <a:rPr lang="en-US" altLang="zh-CN" dirty="0" err="1"/>
              <a:t>max_length</a:t>
            </a:r>
            <a:r>
              <a:rPr lang="en-US" altLang="zh-CN" dirty="0"/>
              <a:t>=50)</a:t>
            </a:r>
          </a:p>
          <a:p>
            <a:r>
              <a:rPr lang="en-US" altLang="zh-CN" dirty="0"/>
              <a:t>    password = </a:t>
            </a:r>
            <a:r>
              <a:rPr lang="en-US" altLang="zh-CN" dirty="0" err="1"/>
              <a:t>models.CharField</a:t>
            </a:r>
            <a:r>
              <a:rPr lang="en-US" altLang="zh-CN" dirty="0"/>
              <a:t>(</a:t>
            </a:r>
            <a:r>
              <a:rPr lang="en-US" altLang="zh-CN" dirty="0" err="1"/>
              <a:t>max_length</a:t>
            </a:r>
            <a:r>
              <a:rPr lang="en-US" altLang="zh-CN" dirty="0"/>
              <a:t>=50)</a:t>
            </a:r>
          </a:p>
          <a:p>
            <a:endParaRPr lang="en-US" altLang="zh-CN" dirty="0"/>
          </a:p>
          <a:p>
            <a:r>
              <a:rPr lang="en-US" altLang="zh-CN" dirty="0"/>
              <a:t>    </a:t>
            </a:r>
            <a:r>
              <a:rPr lang="en-US" altLang="zh-CN" dirty="0" err="1"/>
              <a:t>def</a:t>
            </a:r>
            <a:r>
              <a:rPr lang="en-US" altLang="zh-CN" dirty="0"/>
              <a:t> __</a:t>
            </a:r>
            <a:r>
              <a:rPr lang="en-US" altLang="zh-CN" dirty="0" err="1"/>
              <a:t>unicode</a:t>
            </a:r>
            <a:r>
              <a:rPr lang="en-US" altLang="zh-CN" dirty="0"/>
              <a:t>__(self):</a:t>
            </a:r>
          </a:p>
          <a:p>
            <a:r>
              <a:rPr lang="en-US" altLang="zh-CN" dirty="0"/>
              <a:t>        return </a:t>
            </a:r>
            <a:r>
              <a:rPr lang="en-US" altLang="zh-CN" dirty="0" err="1"/>
              <a:t>self.username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class </a:t>
            </a:r>
            <a:r>
              <a:rPr lang="en-US" altLang="zh-CN" dirty="0" err="1"/>
              <a:t>Artical</a:t>
            </a:r>
            <a:r>
              <a:rPr lang="en-US" altLang="zh-CN" dirty="0"/>
              <a:t>(</a:t>
            </a:r>
            <a:r>
              <a:rPr lang="en-US" altLang="zh-CN" dirty="0" err="1"/>
              <a:t>models.Model</a:t>
            </a:r>
            <a:r>
              <a:rPr lang="en-US" altLang="zh-CN" dirty="0"/>
              <a:t>):</a:t>
            </a:r>
          </a:p>
          <a:p>
            <a:r>
              <a:rPr lang="en-US" altLang="zh-CN" dirty="0"/>
              <a:t>    title =</a:t>
            </a:r>
            <a:r>
              <a:rPr lang="en-US" altLang="zh-CN" dirty="0" err="1"/>
              <a:t>models.CharField</a:t>
            </a:r>
            <a:r>
              <a:rPr lang="en-US" altLang="zh-CN" dirty="0"/>
              <a:t>(</a:t>
            </a:r>
            <a:r>
              <a:rPr lang="en-US" altLang="zh-CN" dirty="0" err="1"/>
              <a:t>max_length</a:t>
            </a:r>
            <a:r>
              <a:rPr lang="en-US" altLang="zh-CN" dirty="0"/>
              <a:t>=50,default='Title')</a:t>
            </a:r>
          </a:p>
          <a:p>
            <a:r>
              <a:rPr lang="en-US" altLang="zh-CN" dirty="0"/>
              <a:t>    </a:t>
            </a:r>
            <a:r>
              <a:rPr lang="en-US" altLang="zh-CN" dirty="0" err="1"/>
              <a:t>contnt</a:t>
            </a:r>
            <a:r>
              <a:rPr lang="en-US" altLang="zh-CN" dirty="0"/>
              <a:t>=</a:t>
            </a:r>
            <a:r>
              <a:rPr lang="en-US" altLang="zh-CN" dirty="0" err="1"/>
              <a:t>models.TextField</a:t>
            </a:r>
            <a:r>
              <a:rPr lang="en-US" altLang="zh-CN" dirty="0"/>
              <a:t>(null=True)</a:t>
            </a:r>
          </a:p>
          <a:p>
            <a:r>
              <a:rPr lang="en-US" altLang="zh-CN" dirty="0"/>
              <a:t>    </a:t>
            </a:r>
            <a:r>
              <a:rPr lang="en-US" altLang="zh-CN" dirty="0" err="1"/>
              <a:t>adminid</a:t>
            </a:r>
            <a:r>
              <a:rPr lang="en-US" altLang="zh-CN" dirty="0"/>
              <a:t>=</a:t>
            </a:r>
            <a:r>
              <a:rPr lang="en-US" altLang="zh-CN" dirty="0" err="1"/>
              <a:t>models.CharField</a:t>
            </a:r>
            <a:r>
              <a:rPr lang="en-US" altLang="zh-CN" dirty="0"/>
              <a:t>(</a:t>
            </a:r>
            <a:r>
              <a:rPr lang="en-US" altLang="zh-CN" dirty="0" err="1"/>
              <a:t>max_length</a:t>
            </a:r>
            <a:r>
              <a:rPr lang="en-US" altLang="zh-CN" dirty="0"/>
              <a:t>=50)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7023345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圆角矩形 16">
            <a:extLst>
              <a:ext uri="{FF2B5EF4-FFF2-40B4-BE49-F238E27FC236}">
                <a16:creationId xmlns="" xmlns:a16="http://schemas.microsoft.com/office/drawing/2014/main" id="{A2E5B8BA-856F-41A1-863D-935EFC6C279A}"/>
              </a:ext>
            </a:extLst>
          </p:cNvPr>
          <p:cNvSpPr/>
          <p:nvPr/>
        </p:nvSpPr>
        <p:spPr>
          <a:xfrm>
            <a:off x="849276" y="860183"/>
            <a:ext cx="2706886" cy="839380"/>
          </a:xfrm>
          <a:prstGeom prst="roundRect">
            <a:avLst/>
          </a:prstGeom>
          <a:solidFill>
            <a:srgbClr val="E74E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数据库设计</a:t>
            </a: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2271094"/>
              </p:ext>
            </p:extLst>
          </p:nvPr>
        </p:nvGraphicFramePr>
        <p:xfrm>
          <a:off x="849276" y="2326359"/>
          <a:ext cx="5267960" cy="258854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75577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7557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75641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531141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kern="100" dirty="0">
                          <a:effectLst/>
                        </a:rPr>
                        <a:t>字段名称</a:t>
                      </a:r>
                      <a:endParaRPr lang="zh-CN" sz="105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kern="100" dirty="0">
                          <a:effectLst/>
                        </a:rPr>
                        <a:t>数据类型</a:t>
                      </a:r>
                      <a:r>
                        <a:rPr lang="zh-CN" altLang="en-US" sz="1050" kern="100" dirty="0">
                          <a:effectLst/>
                        </a:rPr>
                        <a:t>及长度</a:t>
                      </a:r>
                      <a:endParaRPr lang="zh-CN" sz="105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说明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8069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 dirty="0" err="1">
                          <a:effectLst/>
                        </a:rPr>
                        <a:t>AdminID</a:t>
                      </a:r>
                      <a:endParaRPr lang="zh-CN" sz="16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String</a:t>
                      </a:r>
                      <a:r>
                        <a:rPr lang="zh-CN" altLang="en-US" sz="1600" kern="100" dirty="0" smtClean="0">
                          <a:effectLst/>
                        </a:rPr>
                        <a:t>（</a:t>
                      </a:r>
                      <a:r>
                        <a:rPr lang="en-US" altLang="zh-CN" sz="1600" kern="100" dirty="0" smtClean="0">
                          <a:effectLst/>
                        </a:rPr>
                        <a:t>50</a:t>
                      </a:r>
                      <a:r>
                        <a:rPr lang="zh-CN" altLang="en-US" sz="1600" kern="100" dirty="0" smtClean="0">
                          <a:effectLst/>
                        </a:rPr>
                        <a:t>）</a:t>
                      </a:r>
                      <a:endParaRPr lang="zh-CN" sz="16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管理员编号</a:t>
                      </a:r>
                      <a:endParaRPr lang="zh-CN" sz="16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83577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 dirty="0" err="1">
                          <a:effectLst/>
                        </a:rPr>
                        <a:t>AdminPassword</a:t>
                      </a:r>
                      <a:endParaRPr lang="zh-CN" sz="16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String</a:t>
                      </a:r>
                      <a:r>
                        <a:rPr lang="zh-CN" altLang="en-US" sz="1600" kern="100" dirty="0">
                          <a:effectLst/>
                        </a:rPr>
                        <a:t>（</a:t>
                      </a:r>
                      <a:r>
                        <a:rPr lang="en-US" altLang="zh-CN" sz="1600" kern="100" dirty="0">
                          <a:effectLst/>
                        </a:rPr>
                        <a:t>50</a:t>
                      </a:r>
                      <a:r>
                        <a:rPr lang="zh-CN" altLang="en-US" sz="1600" kern="100" dirty="0">
                          <a:effectLst/>
                        </a:rPr>
                        <a:t>）</a:t>
                      </a:r>
                      <a:endParaRPr lang="zh-CN" sz="16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管理员密码</a:t>
                      </a:r>
                      <a:endParaRPr lang="zh-CN" sz="16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80292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 dirty="0" err="1">
                          <a:effectLst/>
                        </a:rPr>
                        <a:t>AdminName</a:t>
                      </a:r>
                      <a:endParaRPr lang="zh-CN" sz="16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String</a:t>
                      </a:r>
                      <a:r>
                        <a:rPr lang="zh-CN" altLang="en-US" sz="1600" kern="100" dirty="0">
                          <a:effectLst/>
                        </a:rPr>
                        <a:t>（</a:t>
                      </a:r>
                      <a:r>
                        <a:rPr lang="en-US" altLang="zh-CN" sz="1600" kern="100" dirty="0">
                          <a:effectLst/>
                        </a:rPr>
                        <a:t>50</a:t>
                      </a:r>
                      <a:r>
                        <a:rPr lang="zh-CN" altLang="en-US" sz="1600" kern="100" dirty="0">
                          <a:effectLst/>
                        </a:rPr>
                        <a:t>）</a:t>
                      </a:r>
                      <a:endParaRPr lang="zh-CN" sz="16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</a:rPr>
                        <a:t>管理员姓名</a:t>
                      </a:r>
                      <a:endParaRPr lang="zh-CN" sz="16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615462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1006353" y="1729221"/>
            <a:ext cx="3619902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Times New Roman" pitchFamily="18" charset="0"/>
              </a:rPr>
              <a:t>1</a:t>
            </a:r>
            <a:r>
              <a:rPr kumimoji="0" lang="zh-CN" altLang="en-US" sz="2400" b="0" i="0" u="none" strike="noStrike" cap="none" normalizeH="0" baseline="0" dirty="0" bmk="_Toc481350206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Times New Roman" pitchFamily="18" charset="0"/>
              </a:rPr>
              <a:t>管理员信息表（</a:t>
            </a:r>
            <a:r>
              <a:rPr kumimoji="0" lang="en-US" altLang="zh-CN" sz="2400" b="0" i="0" u="none" strike="noStrike" cap="none" normalizeH="0" baseline="0" dirty="0" bmk="_Toc481350206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Times New Roman" pitchFamily="18" charset="0"/>
              </a:rPr>
              <a:t>Admin</a:t>
            </a:r>
            <a:r>
              <a:rPr kumimoji="0" lang="zh-CN" altLang="en-US" sz="2400" b="0" i="0" u="none" strike="noStrike" cap="none" normalizeH="0" baseline="0" dirty="0" bmk="_Toc481350206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Times New Roman" pitchFamily="18" charset="0"/>
              </a:rPr>
              <a:t>）</a:t>
            </a:r>
            <a:endParaRPr kumimoji="0" lang="zh-CN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="" xmlns:a16="http://schemas.microsoft.com/office/drawing/2014/main" id="{3D4B9148-F4D3-48D0-A585-D0DE6498D7F9}"/>
              </a:ext>
            </a:extLst>
          </p:cNvPr>
          <p:cNvSpPr/>
          <p:nvPr/>
        </p:nvSpPr>
        <p:spPr>
          <a:xfrm>
            <a:off x="25227" y="-8878"/>
            <a:ext cx="9144000" cy="541538"/>
          </a:xfrm>
          <a:prstGeom prst="rect">
            <a:avLst/>
          </a:prstGeom>
          <a:solidFill>
            <a:srgbClr val="E74E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0" name="文本框 19">
            <a:extLst>
              <a:ext uri="{FF2B5EF4-FFF2-40B4-BE49-F238E27FC236}">
                <a16:creationId xmlns="" xmlns:a16="http://schemas.microsoft.com/office/drawing/2014/main" id="{BB97FC9F-FF61-4933-B5A2-5316008D5383}"/>
              </a:ext>
            </a:extLst>
          </p:cNvPr>
          <p:cNvSpPr txBox="1"/>
          <p:nvPr/>
        </p:nvSpPr>
        <p:spPr>
          <a:xfrm>
            <a:off x="1217233" y="96799"/>
            <a:ext cx="12415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需求分析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="" xmlns:a16="http://schemas.microsoft.com/office/drawing/2014/main" id="{9D92C768-A19F-4289-97EA-6B6E960A1011}"/>
              </a:ext>
            </a:extLst>
          </p:cNvPr>
          <p:cNvSpPr txBox="1"/>
          <p:nvPr/>
        </p:nvSpPr>
        <p:spPr>
          <a:xfrm>
            <a:off x="2281922" y="98857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总体设计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22" name="直接连接符 21">
            <a:extLst>
              <a:ext uri="{FF2B5EF4-FFF2-40B4-BE49-F238E27FC236}">
                <a16:creationId xmlns="" xmlns:a16="http://schemas.microsoft.com/office/drawing/2014/main" id="{EE7507FF-C543-4253-95BA-77EDDE7B661C}"/>
              </a:ext>
            </a:extLst>
          </p:cNvPr>
          <p:cNvCxnSpPr/>
          <p:nvPr/>
        </p:nvCxnSpPr>
        <p:spPr>
          <a:xfrm>
            <a:off x="1197416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>
            <a:extLst>
              <a:ext uri="{FF2B5EF4-FFF2-40B4-BE49-F238E27FC236}">
                <a16:creationId xmlns="" xmlns:a16="http://schemas.microsoft.com/office/drawing/2014/main" id="{0C063D5A-EB68-4F28-89DF-1F9095C2A72F}"/>
              </a:ext>
            </a:extLst>
          </p:cNvPr>
          <p:cNvCxnSpPr/>
          <p:nvPr/>
        </p:nvCxnSpPr>
        <p:spPr>
          <a:xfrm>
            <a:off x="2313609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>
            <a:extLst>
              <a:ext uri="{FF2B5EF4-FFF2-40B4-BE49-F238E27FC236}">
                <a16:creationId xmlns="" xmlns:a16="http://schemas.microsoft.com/office/drawing/2014/main" id="{4CC6EDC2-18AE-44ED-9DBD-14A2F7FB829F}"/>
              </a:ext>
            </a:extLst>
          </p:cNvPr>
          <p:cNvCxnSpPr/>
          <p:nvPr/>
        </p:nvCxnSpPr>
        <p:spPr>
          <a:xfrm>
            <a:off x="3366207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>
            <a:extLst>
              <a:ext uri="{FF2B5EF4-FFF2-40B4-BE49-F238E27FC236}">
                <a16:creationId xmlns="" xmlns:a16="http://schemas.microsoft.com/office/drawing/2014/main" id="{2F5A4249-C8C7-4096-8A06-575011678056}"/>
              </a:ext>
            </a:extLst>
          </p:cNvPr>
          <p:cNvSpPr txBox="1"/>
          <p:nvPr/>
        </p:nvSpPr>
        <p:spPr>
          <a:xfrm>
            <a:off x="4424983" y="90797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代码规范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="" xmlns:a16="http://schemas.microsoft.com/office/drawing/2014/main" id="{F739FFA6-F24A-430F-93AF-9C57C78AB029}"/>
              </a:ext>
            </a:extLst>
          </p:cNvPr>
          <p:cNvSpPr txBox="1"/>
          <p:nvPr/>
        </p:nvSpPr>
        <p:spPr>
          <a:xfrm>
            <a:off x="5517858" y="87921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测试文档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27" name="直接连接符 26">
            <a:extLst>
              <a:ext uri="{FF2B5EF4-FFF2-40B4-BE49-F238E27FC236}">
                <a16:creationId xmlns="" xmlns:a16="http://schemas.microsoft.com/office/drawing/2014/main" id="{5AE3A5DE-6B5E-438E-BDFE-494FB3268CC0}"/>
              </a:ext>
            </a:extLst>
          </p:cNvPr>
          <p:cNvCxnSpPr/>
          <p:nvPr/>
        </p:nvCxnSpPr>
        <p:spPr>
          <a:xfrm>
            <a:off x="4422531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>
            <a:extLst>
              <a:ext uri="{FF2B5EF4-FFF2-40B4-BE49-F238E27FC236}">
                <a16:creationId xmlns="" xmlns:a16="http://schemas.microsoft.com/office/drawing/2014/main" id="{D4871806-BC63-4A56-9B0D-798795505FC5}"/>
              </a:ext>
            </a:extLst>
          </p:cNvPr>
          <p:cNvCxnSpPr/>
          <p:nvPr/>
        </p:nvCxnSpPr>
        <p:spPr>
          <a:xfrm>
            <a:off x="5524284" y="91032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>
            <a:extLst>
              <a:ext uri="{FF2B5EF4-FFF2-40B4-BE49-F238E27FC236}">
                <a16:creationId xmlns="" xmlns:a16="http://schemas.microsoft.com/office/drawing/2014/main" id="{1BA87CDE-196D-4915-800F-CDA2C0996F7F}"/>
              </a:ext>
            </a:extLst>
          </p:cNvPr>
          <p:cNvCxnSpPr/>
          <p:nvPr/>
        </p:nvCxnSpPr>
        <p:spPr>
          <a:xfrm>
            <a:off x="6644350" y="72322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>
            <a:extLst>
              <a:ext uri="{FF2B5EF4-FFF2-40B4-BE49-F238E27FC236}">
                <a16:creationId xmlns="" xmlns:a16="http://schemas.microsoft.com/office/drawing/2014/main" id="{D8C481C6-F324-40CF-B1A1-F15E9109F8DD}"/>
              </a:ext>
            </a:extLst>
          </p:cNvPr>
          <p:cNvSpPr txBox="1"/>
          <p:nvPr/>
        </p:nvSpPr>
        <p:spPr>
          <a:xfrm>
            <a:off x="6656297" y="98857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用户手册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31" name="直接连接符 30">
            <a:extLst>
              <a:ext uri="{FF2B5EF4-FFF2-40B4-BE49-F238E27FC236}">
                <a16:creationId xmlns="" xmlns:a16="http://schemas.microsoft.com/office/drawing/2014/main" id="{C9E6D83C-EDBD-4D02-9540-BB443D20AC99}"/>
              </a:ext>
            </a:extLst>
          </p:cNvPr>
          <p:cNvCxnSpPr/>
          <p:nvPr/>
        </p:nvCxnSpPr>
        <p:spPr>
          <a:xfrm>
            <a:off x="7789569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框 31">
            <a:extLst>
              <a:ext uri="{FF2B5EF4-FFF2-40B4-BE49-F238E27FC236}">
                <a16:creationId xmlns="" xmlns:a16="http://schemas.microsoft.com/office/drawing/2014/main" id="{3968783A-FFF5-4C76-A941-8CEEC96DF42B}"/>
              </a:ext>
            </a:extLst>
          </p:cNvPr>
          <p:cNvSpPr txBox="1"/>
          <p:nvPr/>
        </p:nvSpPr>
        <p:spPr>
          <a:xfrm>
            <a:off x="7868720" y="91800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程序清单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="" xmlns:a16="http://schemas.microsoft.com/office/drawing/2014/main" id="{C929E656-BA70-466D-B6F6-9D7318625BBF}"/>
              </a:ext>
            </a:extLst>
          </p:cNvPr>
          <p:cNvSpPr txBox="1"/>
          <p:nvPr/>
        </p:nvSpPr>
        <p:spPr>
          <a:xfrm>
            <a:off x="-24006" y="87921"/>
            <a:ext cx="14402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可行性分析</a:t>
            </a:r>
          </a:p>
        </p:txBody>
      </p:sp>
      <p:sp>
        <p:nvSpPr>
          <p:cNvPr id="34" name="矩形 33">
            <a:extLst>
              <a:ext uri="{FF2B5EF4-FFF2-40B4-BE49-F238E27FC236}">
                <a16:creationId xmlns="" xmlns:a16="http://schemas.microsoft.com/office/drawing/2014/main" id="{A0F77B20-CEA6-4C30-8AED-6E13EA9D07E4}"/>
              </a:ext>
            </a:extLst>
          </p:cNvPr>
          <p:cNvSpPr/>
          <p:nvPr/>
        </p:nvSpPr>
        <p:spPr>
          <a:xfrm>
            <a:off x="3396201" y="113830"/>
            <a:ext cx="993121" cy="3354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5" name="文本框 34">
            <a:extLst>
              <a:ext uri="{FF2B5EF4-FFF2-40B4-BE49-F238E27FC236}">
                <a16:creationId xmlns="" xmlns:a16="http://schemas.microsoft.com/office/drawing/2014/main" id="{F76CB7E5-377E-4BBC-AC59-02D19B8FC4C5}"/>
              </a:ext>
            </a:extLst>
          </p:cNvPr>
          <p:cNvSpPr txBox="1"/>
          <p:nvPr/>
        </p:nvSpPr>
        <p:spPr>
          <a:xfrm>
            <a:off x="3320949" y="132510"/>
            <a:ext cx="1547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rgbClr val="6666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详细设计</a:t>
            </a:r>
            <a:endParaRPr lang="zh-HK" altLang="en-US" sz="1600" dirty="0"/>
          </a:p>
        </p:txBody>
      </p:sp>
    </p:spTree>
    <p:extLst>
      <p:ext uri="{BB962C8B-B14F-4D97-AF65-F5344CB8AC3E}">
        <p14:creationId xmlns:p14="http://schemas.microsoft.com/office/powerpoint/2010/main" val="4207114377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圆角矩形 16">
            <a:extLst>
              <a:ext uri="{FF2B5EF4-FFF2-40B4-BE49-F238E27FC236}">
                <a16:creationId xmlns="" xmlns:a16="http://schemas.microsoft.com/office/drawing/2014/main" id="{A2E5B8BA-856F-41A1-863D-935EFC6C279A}"/>
              </a:ext>
            </a:extLst>
          </p:cNvPr>
          <p:cNvSpPr/>
          <p:nvPr/>
        </p:nvSpPr>
        <p:spPr>
          <a:xfrm>
            <a:off x="849276" y="860183"/>
            <a:ext cx="2706886" cy="839380"/>
          </a:xfrm>
          <a:prstGeom prst="roundRect">
            <a:avLst/>
          </a:prstGeom>
          <a:solidFill>
            <a:srgbClr val="E74E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数据库设计</a:t>
            </a: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1006353" y="1729221"/>
            <a:ext cx="3182923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zh-CN" sz="2400" dirty="0"/>
              <a:t>4</a:t>
            </a:r>
            <a:r>
              <a:rPr lang="zh-CN" altLang="zh-CN" sz="2400" dirty="0"/>
              <a:t>新闻信息表（</a:t>
            </a:r>
            <a:r>
              <a:rPr lang="en-US" altLang="zh-CN" sz="2400" dirty="0"/>
              <a:t>News</a:t>
            </a:r>
            <a:r>
              <a:rPr lang="zh-CN" altLang="zh-CN" sz="2400" dirty="0"/>
              <a:t>）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2730404"/>
              </p:ext>
            </p:extLst>
          </p:nvPr>
        </p:nvGraphicFramePr>
        <p:xfrm>
          <a:off x="1190674" y="2572544"/>
          <a:ext cx="5267960" cy="303694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75577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7557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75641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627856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kern="100" dirty="0">
                          <a:effectLst/>
                        </a:rPr>
                        <a:t>字段名称</a:t>
                      </a:r>
                      <a:endParaRPr lang="zh-CN" sz="105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kern="100" dirty="0">
                          <a:effectLst/>
                        </a:rPr>
                        <a:t>数据类型</a:t>
                      </a:r>
                      <a:r>
                        <a:rPr lang="zh-CN" altLang="en-US" sz="1050" kern="100" dirty="0">
                          <a:effectLst/>
                        </a:rPr>
                        <a:t>及长度</a:t>
                      </a:r>
                      <a:endParaRPr lang="zh-CN" sz="105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说明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18746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kern="100" dirty="0" err="1">
                          <a:effectLst/>
                        </a:rPr>
                        <a:t>NewsID</a:t>
                      </a:r>
                      <a:endParaRPr lang="zh-CN" sz="18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String</a:t>
                      </a:r>
                      <a:r>
                        <a:rPr lang="zh-CN" altLang="en-US" sz="1800" kern="100" dirty="0">
                          <a:effectLst/>
                        </a:rPr>
                        <a:t>（</a:t>
                      </a:r>
                      <a:r>
                        <a:rPr lang="en-US" altLang="zh-CN" sz="1800" kern="100" dirty="0">
                          <a:effectLst/>
                        </a:rPr>
                        <a:t>20</a:t>
                      </a:r>
                      <a:r>
                        <a:rPr lang="zh-CN" altLang="en-US" sz="1800" kern="100" dirty="0">
                          <a:effectLst/>
                        </a:rPr>
                        <a:t>）</a:t>
                      </a:r>
                      <a:endParaRPr lang="zh-CN" sz="18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effectLst/>
                        </a:rPr>
                        <a:t>新闻编号</a:t>
                      </a:r>
                      <a:endParaRPr lang="zh-CN" sz="18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27539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kern="100" dirty="0" err="1">
                          <a:effectLst/>
                        </a:rPr>
                        <a:t>NewsName</a:t>
                      </a:r>
                      <a:endParaRPr lang="zh-CN" sz="18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String</a:t>
                      </a:r>
                      <a:r>
                        <a:rPr lang="zh-CN" altLang="en-US" sz="1800" kern="100" dirty="0">
                          <a:effectLst/>
                        </a:rPr>
                        <a:t>（</a:t>
                      </a:r>
                      <a:r>
                        <a:rPr lang="en-US" altLang="zh-CN" sz="1800" kern="100" dirty="0">
                          <a:effectLst/>
                        </a:rPr>
                        <a:t>50</a:t>
                      </a:r>
                      <a:r>
                        <a:rPr lang="zh-CN" altLang="en-US" sz="1800" kern="100" dirty="0">
                          <a:effectLst/>
                        </a:rPr>
                        <a:t>）</a:t>
                      </a:r>
                      <a:endParaRPr lang="zh-CN" sz="18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effectLst/>
                        </a:rPr>
                        <a:t>新闻名称</a:t>
                      </a:r>
                      <a:endParaRPr lang="zh-CN" sz="18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27538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News</a:t>
                      </a:r>
                      <a:endParaRPr lang="zh-CN" sz="18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String</a:t>
                      </a:r>
                      <a:r>
                        <a:rPr lang="zh-CN" altLang="en-US" sz="1800" kern="100" dirty="0">
                          <a:effectLst/>
                        </a:rPr>
                        <a:t>（</a:t>
                      </a:r>
                      <a:r>
                        <a:rPr lang="en-US" altLang="zh-CN" sz="1800" kern="100" dirty="0">
                          <a:effectLst/>
                        </a:rPr>
                        <a:t>50</a:t>
                      </a:r>
                      <a:r>
                        <a:rPr lang="zh-CN" altLang="en-US" sz="1800" kern="100" dirty="0">
                          <a:effectLst/>
                        </a:rPr>
                        <a:t>）</a:t>
                      </a:r>
                      <a:endParaRPr lang="zh-CN" sz="18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effectLst/>
                        </a:rPr>
                        <a:t>新闻</a:t>
                      </a:r>
                      <a:r>
                        <a:rPr lang="zh-CN" sz="1800" kern="100" dirty="0" smtClean="0">
                          <a:effectLst/>
                        </a:rPr>
                        <a:t>内容</a:t>
                      </a:r>
                      <a:endParaRPr lang="zh-CN" sz="18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835269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AdminID</a:t>
                      </a:r>
                      <a:endParaRPr lang="zh-CN" sz="18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String</a:t>
                      </a:r>
                      <a:r>
                        <a:rPr lang="zh-CN" altLang="en-US" sz="1800" kern="100" dirty="0" smtClean="0">
                          <a:effectLst/>
                        </a:rPr>
                        <a:t>（</a:t>
                      </a:r>
                      <a:r>
                        <a:rPr lang="en-US" altLang="zh-CN" sz="1800" kern="100" dirty="0" smtClean="0">
                          <a:effectLst/>
                        </a:rPr>
                        <a:t>50</a:t>
                      </a:r>
                      <a:r>
                        <a:rPr lang="zh-CN" altLang="en-US" sz="1800" kern="100" dirty="0" smtClean="0">
                          <a:effectLst/>
                        </a:rPr>
                        <a:t>）</a:t>
                      </a:r>
                      <a:endParaRPr lang="zh-CN" sz="18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effectLst/>
                        </a:rPr>
                        <a:t>管理员编号</a:t>
                      </a:r>
                      <a:endParaRPr lang="zh-CN" sz="18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8" name="矩形 17">
            <a:extLst>
              <a:ext uri="{FF2B5EF4-FFF2-40B4-BE49-F238E27FC236}">
                <a16:creationId xmlns="" xmlns:a16="http://schemas.microsoft.com/office/drawing/2014/main" id="{C2D22028-C64E-421D-BD49-5A571DC4D78E}"/>
              </a:ext>
            </a:extLst>
          </p:cNvPr>
          <p:cNvSpPr/>
          <p:nvPr/>
        </p:nvSpPr>
        <p:spPr>
          <a:xfrm>
            <a:off x="25227" y="-8878"/>
            <a:ext cx="9144000" cy="541538"/>
          </a:xfrm>
          <a:prstGeom prst="rect">
            <a:avLst/>
          </a:prstGeom>
          <a:solidFill>
            <a:srgbClr val="E74E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0" name="文本框 19">
            <a:extLst>
              <a:ext uri="{FF2B5EF4-FFF2-40B4-BE49-F238E27FC236}">
                <a16:creationId xmlns="" xmlns:a16="http://schemas.microsoft.com/office/drawing/2014/main" id="{E4E373A7-76A5-40D2-9B22-B594AAE77FAA}"/>
              </a:ext>
            </a:extLst>
          </p:cNvPr>
          <p:cNvSpPr txBox="1"/>
          <p:nvPr/>
        </p:nvSpPr>
        <p:spPr>
          <a:xfrm>
            <a:off x="1217233" y="96799"/>
            <a:ext cx="12415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需求分析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="" xmlns:a16="http://schemas.microsoft.com/office/drawing/2014/main" id="{D104EDBD-040F-4FCF-ABB2-B198231D9A50}"/>
              </a:ext>
            </a:extLst>
          </p:cNvPr>
          <p:cNvSpPr txBox="1"/>
          <p:nvPr/>
        </p:nvSpPr>
        <p:spPr>
          <a:xfrm>
            <a:off x="2281922" y="98857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总体设计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22" name="直接连接符 21">
            <a:extLst>
              <a:ext uri="{FF2B5EF4-FFF2-40B4-BE49-F238E27FC236}">
                <a16:creationId xmlns="" xmlns:a16="http://schemas.microsoft.com/office/drawing/2014/main" id="{2F95490C-5371-4A85-87A6-7988B7EA06AD}"/>
              </a:ext>
            </a:extLst>
          </p:cNvPr>
          <p:cNvCxnSpPr/>
          <p:nvPr/>
        </p:nvCxnSpPr>
        <p:spPr>
          <a:xfrm>
            <a:off x="1197416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>
            <a:extLst>
              <a:ext uri="{FF2B5EF4-FFF2-40B4-BE49-F238E27FC236}">
                <a16:creationId xmlns="" xmlns:a16="http://schemas.microsoft.com/office/drawing/2014/main" id="{37E3F8CE-8464-4182-BAA7-180FEE4A0565}"/>
              </a:ext>
            </a:extLst>
          </p:cNvPr>
          <p:cNvCxnSpPr/>
          <p:nvPr/>
        </p:nvCxnSpPr>
        <p:spPr>
          <a:xfrm>
            <a:off x="2313609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>
            <a:extLst>
              <a:ext uri="{FF2B5EF4-FFF2-40B4-BE49-F238E27FC236}">
                <a16:creationId xmlns="" xmlns:a16="http://schemas.microsoft.com/office/drawing/2014/main" id="{4870AA62-1EAA-4FA9-B610-5F2B4311B31E}"/>
              </a:ext>
            </a:extLst>
          </p:cNvPr>
          <p:cNvCxnSpPr/>
          <p:nvPr/>
        </p:nvCxnSpPr>
        <p:spPr>
          <a:xfrm>
            <a:off x="3366207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>
            <a:extLst>
              <a:ext uri="{FF2B5EF4-FFF2-40B4-BE49-F238E27FC236}">
                <a16:creationId xmlns="" xmlns:a16="http://schemas.microsoft.com/office/drawing/2014/main" id="{BB10A637-47D5-4ABC-B00F-97ABD9C6DE21}"/>
              </a:ext>
            </a:extLst>
          </p:cNvPr>
          <p:cNvSpPr txBox="1"/>
          <p:nvPr/>
        </p:nvSpPr>
        <p:spPr>
          <a:xfrm>
            <a:off x="4424983" y="90797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代码规范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="" xmlns:a16="http://schemas.microsoft.com/office/drawing/2014/main" id="{91395735-8A30-470F-83AB-59CF6506B433}"/>
              </a:ext>
            </a:extLst>
          </p:cNvPr>
          <p:cNvSpPr txBox="1"/>
          <p:nvPr/>
        </p:nvSpPr>
        <p:spPr>
          <a:xfrm>
            <a:off x="5517858" y="87921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测试文档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27" name="直接连接符 26">
            <a:extLst>
              <a:ext uri="{FF2B5EF4-FFF2-40B4-BE49-F238E27FC236}">
                <a16:creationId xmlns="" xmlns:a16="http://schemas.microsoft.com/office/drawing/2014/main" id="{03B2457B-F91E-4F89-B95A-C8B8029F4D77}"/>
              </a:ext>
            </a:extLst>
          </p:cNvPr>
          <p:cNvCxnSpPr/>
          <p:nvPr/>
        </p:nvCxnSpPr>
        <p:spPr>
          <a:xfrm>
            <a:off x="4422531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>
            <a:extLst>
              <a:ext uri="{FF2B5EF4-FFF2-40B4-BE49-F238E27FC236}">
                <a16:creationId xmlns="" xmlns:a16="http://schemas.microsoft.com/office/drawing/2014/main" id="{0321EF45-4CE7-44C5-90BB-B301F06DFAC0}"/>
              </a:ext>
            </a:extLst>
          </p:cNvPr>
          <p:cNvCxnSpPr/>
          <p:nvPr/>
        </p:nvCxnSpPr>
        <p:spPr>
          <a:xfrm>
            <a:off x="5524284" y="91032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>
            <a:extLst>
              <a:ext uri="{FF2B5EF4-FFF2-40B4-BE49-F238E27FC236}">
                <a16:creationId xmlns="" xmlns:a16="http://schemas.microsoft.com/office/drawing/2014/main" id="{364B2A68-CFF7-4F8A-9E04-3EB0224DE7F2}"/>
              </a:ext>
            </a:extLst>
          </p:cNvPr>
          <p:cNvCxnSpPr/>
          <p:nvPr/>
        </p:nvCxnSpPr>
        <p:spPr>
          <a:xfrm>
            <a:off x="6644350" y="72322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>
            <a:extLst>
              <a:ext uri="{FF2B5EF4-FFF2-40B4-BE49-F238E27FC236}">
                <a16:creationId xmlns="" xmlns:a16="http://schemas.microsoft.com/office/drawing/2014/main" id="{2A5FE28D-61AE-434E-ABCE-18D18B4B0552}"/>
              </a:ext>
            </a:extLst>
          </p:cNvPr>
          <p:cNvSpPr txBox="1"/>
          <p:nvPr/>
        </p:nvSpPr>
        <p:spPr>
          <a:xfrm>
            <a:off x="6656297" y="98857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用户手册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31" name="直接连接符 30">
            <a:extLst>
              <a:ext uri="{FF2B5EF4-FFF2-40B4-BE49-F238E27FC236}">
                <a16:creationId xmlns="" xmlns:a16="http://schemas.microsoft.com/office/drawing/2014/main" id="{42BE0992-8CE5-4739-99EB-1E8AACC8C696}"/>
              </a:ext>
            </a:extLst>
          </p:cNvPr>
          <p:cNvCxnSpPr/>
          <p:nvPr/>
        </p:nvCxnSpPr>
        <p:spPr>
          <a:xfrm>
            <a:off x="7789569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框 31">
            <a:extLst>
              <a:ext uri="{FF2B5EF4-FFF2-40B4-BE49-F238E27FC236}">
                <a16:creationId xmlns="" xmlns:a16="http://schemas.microsoft.com/office/drawing/2014/main" id="{F5B26C31-47CB-4156-91B6-F5F537FEE1DF}"/>
              </a:ext>
            </a:extLst>
          </p:cNvPr>
          <p:cNvSpPr txBox="1"/>
          <p:nvPr/>
        </p:nvSpPr>
        <p:spPr>
          <a:xfrm>
            <a:off x="7868720" y="91800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程序清单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="" xmlns:a16="http://schemas.microsoft.com/office/drawing/2014/main" id="{3674D9D2-8D55-4782-B36D-8F505E4E8BE0}"/>
              </a:ext>
            </a:extLst>
          </p:cNvPr>
          <p:cNvSpPr txBox="1"/>
          <p:nvPr/>
        </p:nvSpPr>
        <p:spPr>
          <a:xfrm>
            <a:off x="-24006" y="87921"/>
            <a:ext cx="14402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可行性分析</a:t>
            </a:r>
          </a:p>
        </p:txBody>
      </p:sp>
      <p:sp>
        <p:nvSpPr>
          <p:cNvPr id="34" name="矩形 33">
            <a:extLst>
              <a:ext uri="{FF2B5EF4-FFF2-40B4-BE49-F238E27FC236}">
                <a16:creationId xmlns="" xmlns:a16="http://schemas.microsoft.com/office/drawing/2014/main" id="{A93C0343-5E52-404A-9B73-5739C9FC28DD}"/>
              </a:ext>
            </a:extLst>
          </p:cNvPr>
          <p:cNvSpPr/>
          <p:nvPr/>
        </p:nvSpPr>
        <p:spPr>
          <a:xfrm>
            <a:off x="3396201" y="113830"/>
            <a:ext cx="993121" cy="3354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5" name="文本框 34">
            <a:extLst>
              <a:ext uri="{FF2B5EF4-FFF2-40B4-BE49-F238E27FC236}">
                <a16:creationId xmlns="" xmlns:a16="http://schemas.microsoft.com/office/drawing/2014/main" id="{7D85CE40-43C3-42B5-A728-EF2F077DFA72}"/>
              </a:ext>
            </a:extLst>
          </p:cNvPr>
          <p:cNvSpPr txBox="1"/>
          <p:nvPr/>
        </p:nvSpPr>
        <p:spPr>
          <a:xfrm>
            <a:off x="3320949" y="132510"/>
            <a:ext cx="1547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rgbClr val="6666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详细设计</a:t>
            </a:r>
            <a:endParaRPr lang="zh-HK" altLang="en-US" sz="1600" dirty="0"/>
          </a:p>
        </p:txBody>
      </p:sp>
    </p:spTree>
    <p:extLst>
      <p:ext uri="{BB962C8B-B14F-4D97-AF65-F5344CB8AC3E}">
        <p14:creationId xmlns:p14="http://schemas.microsoft.com/office/powerpoint/2010/main" val="904776541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圆角矩形 16">
            <a:extLst>
              <a:ext uri="{FF2B5EF4-FFF2-40B4-BE49-F238E27FC236}">
                <a16:creationId xmlns="" xmlns:a16="http://schemas.microsoft.com/office/drawing/2014/main" id="{A2E5B8BA-856F-41A1-863D-935EFC6C279A}"/>
              </a:ext>
            </a:extLst>
          </p:cNvPr>
          <p:cNvSpPr/>
          <p:nvPr/>
        </p:nvSpPr>
        <p:spPr>
          <a:xfrm>
            <a:off x="484556" y="728299"/>
            <a:ext cx="2706886" cy="839380"/>
          </a:xfrm>
          <a:prstGeom prst="roundRect">
            <a:avLst/>
          </a:prstGeom>
          <a:solidFill>
            <a:srgbClr val="E74E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关键算法设计</a:t>
            </a: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="" xmlns:a16="http://schemas.microsoft.com/office/drawing/2014/main" id="{C2D22028-C64E-421D-BD49-5A571DC4D78E}"/>
              </a:ext>
            </a:extLst>
          </p:cNvPr>
          <p:cNvSpPr/>
          <p:nvPr/>
        </p:nvSpPr>
        <p:spPr>
          <a:xfrm>
            <a:off x="25227" y="-8878"/>
            <a:ext cx="9144000" cy="541538"/>
          </a:xfrm>
          <a:prstGeom prst="rect">
            <a:avLst/>
          </a:prstGeom>
          <a:solidFill>
            <a:srgbClr val="E74E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0" name="文本框 19">
            <a:extLst>
              <a:ext uri="{FF2B5EF4-FFF2-40B4-BE49-F238E27FC236}">
                <a16:creationId xmlns="" xmlns:a16="http://schemas.microsoft.com/office/drawing/2014/main" id="{E4E373A7-76A5-40D2-9B22-B594AAE77FAA}"/>
              </a:ext>
            </a:extLst>
          </p:cNvPr>
          <p:cNvSpPr txBox="1"/>
          <p:nvPr/>
        </p:nvSpPr>
        <p:spPr>
          <a:xfrm>
            <a:off x="1217233" y="96799"/>
            <a:ext cx="12415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需求分析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="" xmlns:a16="http://schemas.microsoft.com/office/drawing/2014/main" id="{D104EDBD-040F-4FCF-ABB2-B198231D9A50}"/>
              </a:ext>
            </a:extLst>
          </p:cNvPr>
          <p:cNvSpPr txBox="1"/>
          <p:nvPr/>
        </p:nvSpPr>
        <p:spPr>
          <a:xfrm>
            <a:off x="2281922" y="98857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总体设计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22" name="直接连接符 21">
            <a:extLst>
              <a:ext uri="{FF2B5EF4-FFF2-40B4-BE49-F238E27FC236}">
                <a16:creationId xmlns="" xmlns:a16="http://schemas.microsoft.com/office/drawing/2014/main" id="{2F95490C-5371-4A85-87A6-7988B7EA06AD}"/>
              </a:ext>
            </a:extLst>
          </p:cNvPr>
          <p:cNvCxnSpPr/>
          <p:nvPr/>
        </p:nvCxnSpPr>
        <p:spPr>
          <a:xfrm>
            <a:off x="1197416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>
            <a:extLst>
              <a:ext uri="{FF2B5EF4-FFF2-40B4-BE49-F238E27FC236}">
                <a16:creationId xmlns="" xmlns:a16="http://schemas.microsoft.com/office/drawing/2014/main" id="{37E3F8CE-8464-4182-BAA7-180FEE4A0565}"/>
              </a:ext>
            </a:extLst>
          </p:cNvPr>
          <p:cNvCxnSpPr/>
          <p:nvPr/>
        </p:nvCxnSpPr>
        <p:spPr>
          <a:xfrm>
            <a:off x="2313609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>
            <a:extLst>
              <a:ext uri="{FF2B5EF4-FFF2-40B4-BE49-F238E27FC236}">
                <a16:creationId xmlns="" xmlns:a16="http://schemas.microsoft.com/office/drawing/2014/main" id="{4870AA62-1EAA-4FA9-B610-5F2B4311B31E}"/>
              </a:ext>
            </a:extLst>
          </p:cNvPr>
          <p:cNvCxnSpPr/>
          <p:nvPr/>
        </p:nvCxnSpPr>
        <p:spPr>
          <a:xfrm>
            <a:off x="3366207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>
            <a:extLst>
              <a:ext uri="{FF2B5EF4-FFF2-40B4-BE49-F238E27FC236}">
                <a16:creationId xmlns="" xmlns:a16="http://schemas.microsoft.com/office/drawing/2014/main" id="{BB10A637-47D5-4ABC-B00F-97ABD9C6DE21}"/>
              </a:ext>
            </a:extLst>
          </p:cNvPr>
          <p:cNvSpPr txBox="1"/>
          <p:nvPr/>
        </p:nvSpPr>
        <p:spPr>
          <a:xfrm>
            <a:off x="4424983" y="90797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代码规范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="" xmlns:a16="http://schemas.microsoft.com/office/drawing/2014/main" id="{91395735-8A30-470F-83AB-59CF6506B433}"/>
              </a:ext>
            </a:extLst>
          </p:cNvPr>
          <p:cNvSpPr txBox="1"/>
          <p:nvPr/>
        </p:nvSpPr>
        <p:spPr>
          <a:xfrm>
            <a:off x="5517858" y="87921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测试文档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27" name="直接连接符 26">
            <a:extLst>
              <a:ext uri="{FF2B5EF4-FFF2-40B4-BE49-F238E27FC236}">
                <a16:creationId xmlns="" xmlns:a16="http://schemas.microsoft.com/office/drawing/2014/main" id="{03B2457B-F91E-4F89-B95A-C8B8029F4D77}"/>
              </a:ext>
            </a:extLst>
          </p:cNvPr>
          <p:cNvCxnSpPr/>
          <p:nvPr/>
        </p:nvCxnSpPr>
        <p:spPr>
          <a:xfrm>
            <a:off x="4422531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>
            <a:extLst>
              <a:ext uri="{FF2B5EF4-FFF2-40B4-BE49-F238E27FC236}">
                <a16:creationId xmlns="" xmlns:a16="http://schemas.microsoft.com/office/drawing/2014/main" id="{0321EF45-4CE7-44C5-90BB-B301F06DFAC0}"/>
              </a:ext>
            </a:extLst>
          </p:cNvPr>
          <p:cNvCxnSpPr/>
          <p:nvPr/>
        </p:nvCxnSpPr>
        <p:spPr>
          <a:xfrm>
            <a:off x="5524284" y="91032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>
            <a:extLst>
              <a:ext uri="{FF2B5EF4-FFF2-40B4-BE49-F238E27FC236}">
                <a16:creationId xmlns="" xmlns:a16="http://schemas.microsoft.com/office/drawing/2014/main" id="{364B2A68-CFF7-4F8A-9E04-3EB0224DE7F2}"/>
              </a:ext>
            </a:extLst>
          </p:cNvPr>
          <p:cNvCxnSpPr/>
          <p:nvPr/>
        </p:nvCxnSpPr>
        <p:spPr>
          <a:xfrm>
            <a:off x="6644350" y="72322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>
            <a:extLst>
              <a:ext uri="{FF2B5EF4-FFF2-40B4-BE49-F238E27FC236}">
                <a16:creationId xmlns="" xmlns:a16="http://schemas.microsoft.com/office/drawing/2014/main" id="{2A5FE28D-61AE-434E-ABCE-18D18B4B0552}"/>
              </a:ext>
            </a:extLst>
          </p:cNvPr>
          <p:cNvSpPr txBox="1"/>
          <p:nvPr/>
        </p:nvSpPr>
        <p:spPr>
          <a:xfrm>
            <a:off x="6656297" y="98857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用户手册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31" name="直接连接符 30">
            <a:extLst>
              <a:ext uri="{FF2B5EF4-FFF2-40B4-BE49-F238E27FC236}">
                <a16:creationId xmlns="" xmlns:a16="http://schemas.microsoft.com/office/drawing/2014/main" id="{42BE0992-8CE5-4739-99EB-1E8AACC8C696}"/>
              </a:ext>
            </a:extLst>
          </p:cNvPr>
          <p:cNvCxnSpPr/>
          <p:nvPr/>
        </p:nvCxnSpPr>
        <p:spPr>
          <a:xfrm>
            <a:off x="7789569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框 31">
            <a:extLst>
              <a:ext uri="{FF2B5EF4-FFF2-40B4-BE49-F238E27FC236}">
                <a16:creationId xmlns="" xmlns:a16="http://schemas.microsoft.com/office/drawing/2014/main" id="{F5B26C31-47CB-4156-91B6-F5F537FEE1DF}"/>
              </a:ext>
            </a:extLst>
          </p:cNvPr>
          <p:cNvSpPr txBox="1"/>
          <p:nvPr/>
        </p:nvSpPr>
        <p:spPr>
          <a:xfrm>
            <a:off x="7868720" y="91800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程序清单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="" xmlns:a16="http://schemas.microsoft.com/office/drawing/2014/main" id="{3674D9D2-8D55-4782-B36D-8F505E4E8BE0}"/>
              </a:ext>
            </a:extLst>
          </p:cNvPr>
          <p:cNvSpPr txBox="1"/>
          <p:nvPr/>
        </p:nvSpPr>
        <p:spPr>
          <a:xfrm>
            <a:off x="-24006" y="87921"/>
            <a:ext cx="14402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可行性分析</a:t>
            </a:r>
          </a:p>
        </p:txBody>
      </p:sp>
      <p:sp>
        <p:nvSpPr>
          <p:cNvPr id="34" name="矩形 33">
            <a:extLst>
              <a:ext uri="{FF2B5EF4-FFF2-40B4-BE49-F238E27FC236}">
                <a16:creationId xmlns="" xmlns:a16="http://schemas.microsoft.com/office/drawing/2014/main" id="{A93C0343-5E52-404A-9B73-5739C9FC28DD}"/>
              </a:ext>
            </a:extLst>
          </p:cNvPr>
          <p:cNvSpPr/>
          <p:nvPr/>
        </p:nvSpPr>
        <p:spPr>
          <a:xfrm>
            <a:off x="3396201" y="113830"/>
            <a:ext cx="993121" cy="3354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5" name="文本框 34">
            <a:extLst>
              <a:ext uri="{FF2B5EF4-FFF2-40B4-BE49-F238E27FC236}">
                <a16:creationId xmlns="" xmlns:a16="http://schemas.microsoft.com/office/drawing/2014/main" id="{7D85CE40-43C3-42B5-A728-EF2F077DFA72}"/>
              </a:ext>
            </a:extLst>
          </p:cNvPr>
          <p:cNvSpPr txBox="1"/>
          <p:nvPr/>
        </p:nvSpPr>
        <p:spPr>
          <a:xfrm>
            <a:off x="3320949" y="132510"/>
            <a:ext cx="1547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rgbClr val="6666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详细设计</a:t>
            </a:r>
            <a:endParaRPr lang="zh-HK" altLang="en-US" sz="1600" dirty="0"/>
          </a:p>
        </p:txBody>
      </p:sp>
      <p:sp>
        <p:nvSpPr>
          <p:cNvPr id="3" name="TextBox 2"/>
          <p:cNvSpPr txBox="1"/>
          <p:nvPr/>
        </p:nvSpPr>
        <p:spPr>
          <a:xfrm>
            <a:off x="696138" y="2031023"/>
            <a:ext cx="75774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关键算法一：用户登录</a:t>
            </a:r>
            <a:endParaRPr lang="en-US" altLang="zh-CN" dirty="0" smtClean="0"/>
          </a:p>
          <a:p>
            <a:endParaRPr lang="zh-CN" altLang="en-US" dirty="0"/>
          </a:p>
        </p:txBody>
      </p:sp>
      <p:pic>
        <p:nvPicPr>
          <p:cNvPr id="36" name="Picture 2" descr="QQ截图20170521162121">
            <a:extLst>
              <a:ext uri="{FF2B5EF4-FFF2-40B4-BE49-F238E27FC236}">
                <a16:creationId xmlns="" xmlns:a16="http://schemas.microsoft.com/office/drawing/2014/main" id="{4E7D0A32-9684-4C5C-8C75-88E92D77A6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396" y="2677354"/>
            <a:ext cx="7078324" cy="2811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97185198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圆角矩形 16">
            <a:extLst>
              <a:ext uri="{FF2B5EF4-FFF2-40B4-BE49-F238E27FC236}">
                <a16:creationId xmlns="" xmlns:a16="http://schemas.microsoft.com/office/drawing/2014/main" id="{A2E5B8BA-856F-41A1-863D-935EFC6C279A}"/>
              </a:ext>
            </a:extLst>
          </p:cNvPr>
          <p:cNvSpPr/>
          <p:nvPr/>
        </p:nvSpPr>
        <p:spPr>
          <a:xfrm>
            <a:off x="484556" y="728299"/>
            <a:ext cx="2706886" cy="839380"/>
          </a:xfrm>
          <a:prstGeom prst="roundRect">
            <a:avLst/>
          </a:prstGeom>
          <a:solidFill>
            <a:srgbClr val="E74E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关键算法设计</a:t>
            </a: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="" xmlns:a16="http://schemas.microsoft.com/office/drawing/2014/main" id="{C2D22028-C64E-421D-BD49-5A571DC4D78E}"/>
              </a:ext>
            </a:extLst>
          </p:cNvPr>
          <p:cNvSpPr/>
          <p:nvPr/>
        </p:nvSpPr>
        <p:spPr>
          <a:xfrm>
            <a:off x="25227" y="-8878"/>
            <a:ext cx="9144000" cy="541538"/>
          </a:xfrm>
          <a:prstGeom prst="rect">
            <a:avLst/>
          </a:prstGeom>
          <a:solidFill>
            <a:srgbClr val="E74E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0" name="文本框 19">
            <a:extLst>
              <a:ext uri="{FF2B5EF4-FFF2-40B4-BE49-F238E27FC236}">
                <a16:creationId xmlns="" xmlns:a16="http://schemas.microsoft.com/office/drawing/2014/main" id="{E4E373A7-76A5-40D2-9B22-B594AAE77FAA}"/>
              </a:ext>
            </a:extLst>
          </p:cNvPr>
          <p:cNvSpPr txBox="1"/>
          <p:nvPr/>
        </p:nvSpPr>
        <p:spPr>
          <a:xfrm>
            <a:off x="1217233" y="96799"/>
            <a:ext cx="12415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需求分析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="" xmlns:a16="http://schemas.microsoft.com/office/drawing/2014/main" id="{D104EDBD-040F-4FCF-ABB2-B198231D9A50}"/>
              </a:ext>
            </a:extLst>
          </p:cNvPr>
          <p:cNvSpPr txBox="1"/>
          <p:nvPr/>
        </p:nvSpPr>
        <p:spPr>
          <a:xfrm>
            <a:off x="2281922" y="98857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总体设计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22" name="直接连接符 21">
            <a:extLst>
              <a:ext uri="{FF2B5EF4-FFF2-40B4-BE49-F238E27FC236}">
                <a16:creationId xmlns="" xmlns:a16="http://schemas.microsoft.com/office/drawing/2014/main" id="{2F95490C-5371-4A85-87A6-7988B7EA06AD}"/>
              </a:ext>
            </a:extLst>
          </p:cNvPr>
          <p:cNvCxnSpPr/>
          <p:nvPr/>
        </p:nvCxnSpPr>
        <p:spPr>
          <a:xfrm>
            <a:off x="1197416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>
            <a:extLst>
              <a:ext uri="{FF2B5EF4-FFF2-40B4-BE49-F238E27FC236}">
                <a16:creationId xmlns="" xmlns:a16="http://schemas.microsoft.com/office/drawing/2014/main" id="{37E3F8CE-8464-4182-BAA7-180FEE4A0565}"/>
              </a:ext>
            </a:extLst>
          </p:cNvPr>
          <p:cNvCxnSpPr/>
          <p:nvPr/>
        </p:nvCxnSpPr>
        <p:spPr>
          <a:xfrm>
            <a:off x="2313609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>
            <a:extLst>
              <a:ext uri="{FF2B5EF4-FFF2-40B4-BE49-F238E27FC236}">
                <a16:creationId xmlns="" xmlns:a16="http://schemas.microsoft.com/office/drawing/2014/main" id="{4870AA62-1EAA-4FA9-B610-5F2B4311B31E}"/>
              </a:ext>
            </a:extLst>
          </p:cNvPr>
          <p:cNvCxnSpPr/>
          <p:nvPr/>
        </p:nvCxnSpPr>
        <p:spPr>
          <a:xfrm>
            <a:off x="3366207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>
            <a:extLst>
              <a:ext uri="{FF2B5EF4-FFF2-40B4-BE49-F238E27FC236}">
                <a16:creationId xmlns="" xmlns:a16="http://schemas.microsoft.com/office/drawing/2014/main" id="{BB10A637-47D5-4ABC-B00F-97ABD9C6DE21}"/>
              </a:ext>
            </a:extLst>
          </p:cNvPr>
          <p:cNvSpPr txBox="1"/>
          <p:nvPr/>
        </p:nvSpPr>
        <p:spPr>
          <a:xfrm>
            <a:off x="4424983" y="90797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代码规范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="" xmlns:a16="http://schemas.microsoft.com/office/drawing/2014/main" id="{91395735-8A30-470F-83AB-59CF6506B433}"/>
              </a:ext>
            </a:extLst>
          </p:cNvPr>
          <p:cNvSpPr txBox="1"/>
          <p:nvPr/>
        </p:nvSpPr>
        <p:spPr>
          <a:xfrm>
            <a:off x="5517858" y="87921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测试文档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27" name="直接连接符 26">
            <a:extLst>
              <a:ext uri="{FF2B5EF4-FFF2-40B4-BE49-F238E27FC236}">
                <a16:creationId xmlns="" xmlns:a16="http://schemas.microsoft.com/office/drawing/2014/main" id="{03B2457B-F91E-4F89-B95A-C8B8029F4D77}"/>
              </a:ext>
            </a:extLst>
          </p:cNvPr>
          <p:cNvCxnSpPr/>
          <p:nvPr/>
        </p:nvCxnSpPr>
        <p:spPr>
          <a:xfrm>
            <a:off x="4422531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>
            <a:extLst>
              <a:ext uri="{FF2B5EF4-FFF2-40B4-BE49-F238E27FC236}">
                <a16:creationId xmlns="" xmlns:a16="http://schemas.microsoft.com/office/drawing/2014/main" id="{0321EF45-4CE7-44C5-90BB-B301F06DFAC0}"/>
              </a:ext>
            </a:extLst>
          </p:cNvPr>
          <p:cNvCxnSpPr/>
          <p:nvPr/>
        </p:nvCxnSpPr>
        <p:spPr>
          <a:xfrm>
            <a:off x="5524284" y="91032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>
            <a:extLst>
              <a:ext uri="{FF2B5EF4-FFF2-40B4-BE49-F238E27FC236}">
                <a16:creationId xmlns="" xmlns:a16="http://schemas.microsoft.com/office/drawing/2014/main" id="{364B2A68-CFF7-4F8A-9E04-3EB0224DE7F2}"/>
              </a:ext>
            </a:extLst>
          </p:cNvPr>
          <p:cNvCxnSpPr/>
          <p:nvPr/>
        </p:nvCxnSpPr>
        <p:spPr>
          <a:xfrm>
            <a:off x="6644350" y="72322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>
            <a:extLst>
              <a:ext uri="{FF2B5EF4-FFF2-40B4-BE49-F238E27FC236}">
                <a16:creationId xmlns="" xmlns:a16="http://schemas.microsoft.com/office/drawing/2014/main" id="{2A5FE28D-61AE-434E-ABCE-18D18B4B0552}"/>
              </a:ext>
            </a:extLst>
          </p:cNvPr>
          <p:cNvSpPr txBox="1"/>
          <p:nvPr/>
        </p:nvSpPr>
        <p:spPr>
          <a:xfrm>
            <a:off x="6656297" y="98857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用户手册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31" name="直接连接符 30">
            <a:extLst>
              <a:ext uri="{FF2B5EF4-FFF2-40B4-BE49-F238E27FC236}">
                <a16:creationId xmlns="" xmlns:a16="http://schemas.microsoft.com/office/drawing/2014/main" id="{42BE0992-8CE5-4739-99EB-1E8AACC8C696}"/>
              </a:ext>
            </a:extLst>
          </p:cNvPr>
          <p:cNvCxnSpPr/>
          <p:nvPr/>
        </p:nvCxnSpPr>
        <p:spPr>
          <a:xfrm>
            <a:off x="7789569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框 31">
            <a:extLst>
              <a:ext uri="{FF2B5EF4-FFF2-40B4-BE49-F238E27FC236}">
                <a16:creationId xmlns="" xmlns:a16="http://schemas.microsoft.com/office/drawing/2014/main" id="{F5B26C31-47CB-4156-91B6-F5F537FEE1DF}"/>
              </a:ext>
            </a:extLst>
          </p:cNvPr>
          <p:cNvSpPr txBox="1"/>
          <p:nvPr/>
        </p:nvSpPr>
        <p:spPr>
          <a:xfrm>
            <a:off x="7868720" y="91800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程序清单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="" xmlns:a16="http://schemas.microsoft.com/office/drawing/2014/main" id="{3674D9D2-8D55-4782-B36D-8F505E4E8BE0}"/>
              </a:ext>
            </a:extLst>
          </p:cNvPr>
          <p:cNvSpPr txBox="1"/>
          <p:nvPr/>
        </p:nvSpPr>
        <p:spPr>
          <a:xfrm>
            <a:off x="-24006" y="87921"/>
            <a:ext cx="14402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可行性分析</a:t>
            </a:r>
          </a:p>
        </p:txBody>
      </p:sp>
      <p:sp>
        <p:nvSpPr>
          <p:cNvPr id="34" name="矩形 33">
            <a:extLst>
              <a:ext uri="{FF2B5EF4-FFF2-40B4-BE49-F238E27FC236}">
                <a16:creationId xmlns="" xmlns:a16="http://schemas.microsoft.com/office/drawing/2014/main" id="{A93C0343-5E52-404A-9B73-5739C9FC28DD}"/>
              </a:ext>
            </a:extLst>
          </p:cNvPr>
          <p:cNvSpPr/>
          <p:nvPr/>
        </p:nvSpPr>
        <p:spPr>
          <a:xfrm>
            <a:off x="3396201" y="113830"/>
            <a:ext cx="993121" cy="3354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5" name="文本框 34">
            <a:extLst>
              <a:ext uri="{FF2B5EF4-FFF2-40B4-BE49-F238E27FC236}">
                <a16:creationId xmlns="" xmlns:a16="http://schemas.microsoft.com/office/drawing/2014/main" id="{7D85CE40-43C3-42B5-A728-EF2F077DFA72}"/>
              </a:ext>
            </a:extLst>
          </p:cNvPr>
          <p:cNvSpPr txBox="1"/>
          <p:nvPr/>
        </p:nvSpPr>
        <p:spPr>
          <a:xfrm>
            <a:off x="3320949" y="132510"/>
            <a:ext cx="1547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rgbClr val="6666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详细设计</a:t>
            </a:r>
            <a:endParaRPr lang="zh-HK" altLang="en-US" sz="1600" dirty="0"/>
          </a:p>
        </p:txBody>
      </p:sp>
      <p:sp>
        <p:nvSpPr>
          <p:cNvPr id="3" name="TextBox 2"/>
          <p:cNvSpPr txBox="1"/>
          <p:nvPr/>
        </p:nvSpPr>
        <p:spPr>
          <a:xfrm>
            <a:off x="696138" y="2031023"/>
            <a:ext cx="7577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关键算法二：管理员账号修改</a:t>
            </a:r>
            <a:endParaRPr lang="zh-CN" altLang="en-US" dirty="0"/>
          </a:p>
        </p:txBody>
      </p:sp>
      <p:pic>
        <p:nvPicPr>
          <p:cNvPr id="14338" name="Picture 2" descr="QQ截图201705211651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1442" y="2558563"/>
            <a:ext cx="5586798" cy="39235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3246901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圆角矩形 16">
            <a:extLst>
              <a:ext uri="{FF2B5EF4-FFF2-40B4-BE49-F238E27FC236}">
                <a16:creationId xmlns="" xmlns:a16="http://schemas.microsoft.com/office/drawing/2014/main" id="{A2E5B8BA-856F-41A1-863D-935EFC6C279A}"/>
              </a:ext>
            </a:extLst>
          </p:cNvPr>
          <p:cNvSpPr/>
          <p:nvPr/>
        </p:nvSpPr>
        <p:spPr>
          <a:xfrm>
            <a:off x="484556" y="728299"/>
            <a:ext cx="2706886" cy="839380"/>
          </a:xfrm>
          <a:prstGeom prst="roundRect">
            <a:avLst/>
          </a:prstGeom>
          <a:solidFill>
            <a:srgbClr val="E74E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关键算法设计</a:t>
            </a: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="" xmlns:a16="http://schemas.microsoft.com/office/drawing/2014/main" id="{C2D22028-C64E-421D-BD49-5A571DC4D78E}"/>
              </a:ext>
            </a:extLst>
          </p:cNvPr>
          <p:cNvSpPr/>
          <p:nvPr/>
        </p:nvSpPr>
        <p:spPr>
          <a:xfrm>
            <a:off x="25227" y="-8878"/>
            <a:ext cx="9144000" cy="541538"/>
          </a:xfrm>
          <a:prstGeom prst="rect">
            <a:avLst/>
          </a:prstGeom>
          <a:solidFill>
            <a:srgbClr val="E74E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0" name="文本框 19">
            <a:extLst>
              <a:ext uri="{FF2B5EF4-FFF2-40B4-BE49-F238E27FC236}">
                <a16:creationId xmlns="" xmlns:a16="http://schemas.microsoft.com/office/drawing/2014/main" id="{E4E373A7-76A5-40D2-9B22-B594AAE77FAA}"/>
              </a:ext>
            </a:extLst>
          </p:cNvPr>
          <p:cNvSpPr txBox="1"/>
          <p:nvPr/>
        </p:nvSpPr>
        <p:spPr>
          <a:xfrm>
            <a:off x="1217233" y="96799"/>
            <a:ext cx="12415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需求分析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="" xmlns:a16="http://schemas.microsoft.com/office/drawing/2014/main" id="{D104EDBD-040F-4FCF-ABB2-B198231D9A50}"/>
              </a:ext>
            </a:extLst>
          </p:cNvPr>
          <p:cNvSpPr txBox="1"/>
          <p:nvPr/>
        </p:nvSpPr>
        <p:spPr>
          <a:xfrm>
            <a:off x="2281922" y="98857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总体设计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22" name="直接连接符 21">
            <a:extLst>
              <a:ext uri="{FF2B5EF4-FFF2-40B4-BE49-F238E27FC236}">
                <a16:creationId xmlns="" xmlns:a16="http://schemas.microsoft.com/office/drawing/2014/main" id="{2F95490C-5371-4A85-87A6-7988B7EA06AD}"/>
              </a:ext>
            </a:extLst>
          </p:cNvPr>
          <p:cNvCxnSpPr/>
          <p:nvPr/>
        </p:nvCxnSpPr>
        <p:spPr>
          <a:xfrm>
            <a:off x="1197416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>
            <a:extLst>
              <a:ext uri="{FF2B5EF4-FFF2-40B4-BE49-F238E27FC236}">
                <a16:creationId xmlns="" xmlns:a16="http://schemas.microsoft.com/office/drawing/2014/main" id="{37E3F8CE-8464-4182-BAA7-180FEE4A0565}"/>
              </a:ext>
            </a:extLst>
          </p:cNvPr>
          <p:cNvCxnSpPr/>
          <p:nvPr/>
        </p:nvCxnSpPr>
        <p:spPr>
          <a:xfrm>
            <a:off x="2313609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>
            <a:extLst>
              <a:ext uri="{FF2B5EF4-FFF2-40B4-BE49-F238E27FC236}">
                <a16:creationId xmlns="" xmlns:a16="http://schemas.microsoft.com/office/drawing/2014/main" id="{4870AA62-1EAA-4FA9-B610-5F2B4311B31E}"/>
              </a:ext>
            </a:extLst>
          </p:cNvPr>
          <p:cNvCxnSpPr/>
          <p:nvPr/>
        </p:nvCxnSpPr>
        <p:spPr>
          <a:xfrm>
            <a:off x="3366207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>
            <a:extLst>
              <a:ext uri="{FF2B5EF4-FFF2-40B4-BE49-F238E27FC236}">
                <a16:creationId xmlns="" xmlns:a16="http://schemas.microsoft.com/office/drawing/2014/main" id="{BB10A637-47D5-4ABC-B00F-97ABD9C6DE21}"/>
              </a:ext>
            </a:extLst>
          </p:cNvPr>
          <p:cNvSpPr txBox="1"/>
          <p:nvPr/>
        </p:nvSpPr>
        <p:spPr>
          <a:xfrm>
            <a:off x="4424983" y="90797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代码规范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="" xmlns:a16="http://schemas.microsoft.com/office/drawing/2014/main" id="{91395735-8A30-470F-83AB-59CF6506B433}"/>
              </a:ext>
            </a:extLst>
          </p:cNvPr>
          <p:cNvSpPr txBox="1"/>
          <p:nvPr/>
        </p:nvSpPr>
        <p:spPr>
          <a:xfrm>
            <a:off x="5517858" y="87921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测试文档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27" name="直接连接符 26">
            <a:extLst>
              <a:ext uri="{FF2B5EF4-FFF2-40B4-BE49-F238E27FC236}">
                <a16:creationId xmlns="" xmlns:a16="http://schemas.microsoft.com/office/drawing/2014/main" id="{03B2457B-F91E-4F89-B95A-C8B8029F4D77}"/>
              </a:ext>
            </a:extLst>
          </p:cNvPr>
          <p:cNvCxnSpPr/>
          <p:nvPr/>
        </p:nvCxnSpPr>
        <p:spPr>
          <a:xfrm>
            <a:off x="4422531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>
            <a:extLst>
              <a:ext uri="{FF2B5EF4-FFF2-40B4-BE49-F238E27FC236}">
                <a16:creationId xmlns="" xmlns:a16="http://schemas.microsoft.com/office/drawing/2014/main" id="{0321EF45-4CE7-44C5-90BB-B301F06DFAC0}"/>
              </a:ext>
            </a:extLst>
          </p:cNvPr>
          <p:cNvCxnSpPr/>
          <p:nvPr/>
        </p:nvCxnSpPr>
        <p:spPr>
          <a:xfrm>
            <a:off x="5524284" y="91032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>
            <a:extLst>
              <a:ext uri="{FF2B5EF4-FFF2-40B4-BE49-F238E27FC236}">
                <a16:creationId xmlns="" xmlns:a16="http://schemas.microsoft.com/office/drawing/2014/main" id="{364B2A68-CFF7-4F8A-9E04-3EB0224DE7F2}"/>
              </a:ext>
            </a:extLst>
          </p:cNvPr>
          <p:cNvCxnSpPr/>
          <p:nvPr/>
        </p:nvCxnSpPr>
        <p:spPr>
          <a:xfrm>
            <a:off x="6644350" y="72322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>
            <a:extLst>
              <a:ext uri="{FF2B5EF4-FFF2-40B4-BE49-F238E27FC236}">
                <a16:creationId xmlns="" xmlns:a16="http://schemas.microsoft.com/office/drawing/2014/main" id="{2A5FE28D-61AE-434E-ABCE-18D18B4B0552}"/>
              </a:ext>
            </a:extLst>
          </p:cNvPr>
          <p:cNvSpPr txBox="1"/>
          <p:nvPr/>
        </p:nvSpPr>
        <p:spPr>
          <a:xfrm>
            <a:off x="6656297" y="98857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用户手册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31" name="直接连接符 30">
            <a:extLst>
              <a:ext uri="{FF2B5EF4-FFF2-40B4-BE49-F238E27FC236}">
                <a16:creationId xmlns="" xmlns:a16="http://schemas.microsoft.com/office/drawing/2014/main" id="{42BE0992-8CE5-4739-99EB-1E8AACC8C696}"/>
              </a:ext>
            </a:extLst>
          </p:cNvPr>
          <p:cNvCxnSpPr/>
          <p:nvPr/>
        </p:nvCxnSpPr>
        <p:spPr>
          <a:xfrm>
            <a:off x="7789569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框 31">
            <a:extLst>
              <a:ext uri="{FF2B5EF4-FFF2-40B4-BE49-F238E27FC236}">
                <a16:creationId xmlns="" xmlns:a16="http://schemas.microsoft.com/office/drawing/2014/main" id="{F5B26C31-47CB-4156-91B6-F5F537FEE1DF}"/>
              </a:ext>
            </a:extLst>
          </p:cNvPr>
          <p:cNvSpPr txBox="1"/>
          <p:nvPr/>
        </p:nvSpPr>
        <p:spPr>
          <a:xfrm>
            <a:off x="7868720" y="91800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程序清单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="" xmlns:a16="http://schemas.microsoft.com/office/drawing/2014/main" id="{3674D9D2-8D55-4782-B36D-8F505E4E8BE0}"/>
              </a:ext>
            </a:extLst>
          </p:cNvPr>
          <p:cNvSpPr txBox="1"/>
          <p:nvPr/>
        </p:nvSpPr>
        <p:spPr>
          <a:xfrm>
            <a:off x="-24006" y="87921"/>
            <a:ext cx="14402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可行性分析</a:t>
            </a:r>
          </a:p>
        </p:txBody>
      </p:sp>
      <p:sp>
        <p:nvSpPr>
          <p:cNvPr id="34" name="矩形 33">
            <a:extLst>
              <a:ext uri="{FF2B5EF4-FFF2-40B4-BE49-F238E27FC236}">
                <a16:creationId xmlns="" xmlns:a16="http://schemas.microsoft.com/office/drawing/2014/main" id="{A93C0343-5E52-404A-9B73-5739C9FC28DD}"/>
              </a:ext>
            </a:extLst>
          </p:cNvPr>
          <p:cNvSpPr/>
          <p:nvPr/>
        </p:nvSpPr>
        <p:spPr>
          <a:xfrm>
            <a:off x="3396201" y="113830"/>
            <a:ext cx="993121" cy="3354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5" name="文本框 34">
            <a:extLst>
              <a:ext uri="{FF2B5EF4-FFF2-40B4-BE49-F238E27FC236}">
                <a16:creationId xmlns="" xmlns:a16="http://schemas.microsoft.com/office/drawing/2014/main" id="{7D85CE40-43C3-42B5-A728-EF2F077DFA72}"/>
              </a:ext>
            </a:extLst>
          </p:cNvPr>
          <p:cNvSpPr txBox="1"/>
          <p:nvPr/>
        </p:nvSpPr>
        <p:spPr>
          <a:xfrm>
            <a:off x="3320949" y="132510"/>
            <a:ext cx="1547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rgbClr val="6666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详细设计</a:t>
            </a:r>
            <a:endParaRPr lang="zh-HK" altLang="en-US" sz="1600" dirty="0"/>
          </a:p>
        </p:txBody>
      </p:sp>
      <p:sp>
        <p:nvSpPr>
          <p:cNvPr id="3" name="TextBox 2"/>
          <p:cNvSpPr txBox="1"/>
          <p:nvPr/>
        </p:nvSpPr>
        <p:spPr>
          <a:xfrm>
            <a:off x="696138" y="2031023"/>
            <a:ext cx="7577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关键算法三：删除新闻</a:t>
            </a:r>
            <a:endParaRPr lang="zh-CN" altLang="en-US" dirty="0"/>
          </a:p>
        </p:txBody>
      </p:sp>
      <p:pic>
        <p:nvPicPr>
          <p:cNvPr id="16386" name="Picture 2" descr="QQ截图2017052118121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6282" y="2525102"/>
            <a:ext cx="7253222" cy="39163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7410022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1559719" y="2568507"/>
            <a:ext cx="6024563" cy="1720986"/>
            <a:chOff x="1184275" y="2717410"/>
            <a:chExt cx="6024563" cy="1720986"/>
          </a:xfrm>
        </p:grpSpPr>
        <p:grpSp>
          <p:nvGrpSpPr>
            <p:cNvPr id="10" name="Group 4"/>
            <p:cNvGrpSpPr>
              <a:grpSpLocks noChangeAspect="1"/>
            </p:cNvGrpSpPr>
            <p:nvPr/>
          </p:nvGrpSpPr>
          <p:grpSpPr bwMode="auto">
            <a:xfrm>
              <a:off x="1184275" y="2717410"/>
              <a:ext cx="1847850" cy="1720986"/>
              <a:chOff x="1164" y="687"/>
              <a:chExt cx="3219" cy="2998"/>
            </a:xfrm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1" name="Freeform 6"/>
              <p:cNvSpPr>
                <a:spLocks/>
              </p:cNvSpPr>
              <p:nvPr/>
            </p:nvSpPr>
            <p:spPr bwMode="auto">
              <a:xfrm>
                <a:off x="1164" y="687"/>
                <a:ext cx="3219" cy="2998"/>
              </a:xfrm>
              <a:custGeom>
                <a:avLst/>
                <a:gdLst>
                  <a:gd name="T0" fmla="*/ 96 w 1360"/>
                  <a:gd name="T1" fmla="*/ 404 h 1266"/>
                  <a:gd name="T2" fmla="*/ 96 w 1360"/>
                  <a:gd name="T3" fmla="*/ 527 h 1266"/>
                  <a:gd name="T4" fmla="*/ 105 w 1360"/>
                  <a:gd name="T5" fmla="*/ 537 h 1266"/>
                  <a:gd name="T6" fmla="*/ 123 w 1360"/>
                  <a:gd name="T7" fmla="*/ 616 h 1266"/>
                  <a:gd name="T8" fmla="*/ 119 w 1360"/>
                  <a:gd name="T9" fmla="*/ 629 h 1266"/>
                  <a:gd name="T10" fmla="*/ 147 w 1360"/>
                  <a:gd name="T11" fmla="*/ 940 h 1266"/>
                  <a:gd name="T12" fmla="*/ 169 w 1360"/>
                  <a:gd name="T13" fmla="*/ 1194 h 1266"/>
                  <a:gd name="T14" fmla="*/ 175 w 1360"/>
                  <a:gd name="T15" fmla="*/ 1266 h 1266"/>
                  <a:gd name="T16" fmla="*/ 0 w 1360"/>
                  <a:gd name="T17" fmla="*/ 1266 h 1266"/>
                  <a:gd name="T18" fmla="*/ 6 w 1360"/>
                  <a:gd name="T19" fmla="*/ 1197 h 1266"/>
                  <a:gd name="T20" fmla="*/ 38 w 1360"/>
                  <a:gd name="T21" fmla="*/ 811 h 1266"/>
                  <a:gd name="T22" fmla="*/ 54 w 1360"/>
                  <a:gd name="T23" fmla="*/ 629 h 1266"/>
                  <a:gd name="T24" fmla="*/ 50 w 1360"/>
                  <a:gd name="T25" fmla="*/ 613 h 1266"/>
                  <a:gd name="T26" fmla="*/ 71 w 1360"/>
                  <a:gd name="T27" fmla="*/ 537 h 1266"/>
                  <a:gd name="T28" fmla="*/ 79 w 1360"/>
                  <a:gd name="T29" fmla="*/ 525 h 1266"/>
                  <a:gd name="T30" fmla="*/ 79 w 1360"/>
                  <a:gd name="T31" fmla="*/ 407 h 1266"/>
                  <a:gd name="T32" fmla="*/ 70 w 1360"/>
                  <a:gd name="T33" fmla="*/ 392 h 1266"/>
                  <a:gd name="T34" fmla="*/ 31 w 1360"/>
                  <a:gd name="T35" fmla="*/ 374 h 1266"/>
                  <a:gd name="T36" fmla="*/ 44 w 1360"/>
                  <a:gd name="T37" fmla="*/ 366 h 1266"/>
                  <a:gd name="T38" fmla="*/ 624 w 1360"/>
                  <a:gd name="T39" fmla="*/ 44 h 1266"/>
                  <a:gd name="T40" fmla="*/ 692 w 1360"/>
                  <a:gd name="T41" fmla="*/ 5 h 1266"/>
                  <a:gd name="T42" fmla="*/ 718 w 1360"/>
                  <a:gd name="T43" fmla="*/ 5 h 1266"/>
                  <a:gd name="T44" fmla="*/ 1255 w 1360"/>
                  <a:gd name="T45" fmla="*/ 275 h 1266"/>
                  <a:gd name="T46" fmla="*/ 1360 w 1360"/>
                  <a:gd name="T47" fmla="*/ 328 h 1266"/>
                  <a:gd name="T48" fmla="*/ 1302 w 1360"/>
                  <a:gd name="T49" fmla="*/ 360 h 1266"/>
                  <a:gd name="T50" fmla="*/ 723 w 1360"/>
                  <a:gd name="T51" fmla="*/ 666 h 1266"/>
                  <a:gd name="T52" fmla="*/ 688 w 1360"/>
                  <a:gd name="T53" fmla="*/ 668 h 1266"/>
                  <a:gd name="T54" fmla="*/ 112 w 1360"/>
                  <a:gd name="T55" fmla="*/ 411 h 1266"/>
                  <a:gd name="T56" fmla="*/ 96 w 1360"/>
                  <a:gd name="T57" fmla="*/ 404 h 12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60" h="1266">
                    <a:moveTo>
                      <a:pt x="96" y="404"/>
                    </a:moveTo>
                    <a:cubicBezTo>
                      <a:pt x="96" y="447"/>
                      <a:pt x="96" y="487"/>
                      <a:pt x="96" y="527"/>
                    </a:cubicBezTo>
                    <a:cubicBezTo>
                      <a:pt x="96" y="531"/>
                      <a:pt x="101" y="535"/>
                      <a:pt x="105" y="537"/>
                    </a:cubicBezTo>
                    <a:cubicBezTo>
                      <a:pt x="136" y="555"/>
                      <a:pt x="144" y="585"/>
                      <a:pt x="123" y="616"/>
                    </a:cubicBezTo>
                    <a:cubicBezTo>
                      <a:pt x="121" y="620"/>
                      <a:pt x="119" y="625"/>
                      <a:pt x="119" y="629"/>
                    </a:cubicBezTo>
                    <a:cubicBezTo>
                      <a:pt x="128" y="733"/>
                      <a:pt x="138" y="836"/>
                      <a:pt x="147" y="940"/>
                    </a:cubicBezTo>
                    <a:cubicBezTo>
                      <a:pt x="154" y="1024"/>
                      <a:pt x="162" y="1109"/>
                      <a:pt x="169" y="1194"/>
                    </a:cubicBezTo>
                    <a:cubicBezTo>
                      <a:pt x="171" y="1217"/>
                      <a:pt x="173" y="1239"/>
                      <a:pt x="175" y="1266"/>
                    </a:cubicBezTo>
                    <a:cubicBezTo>
                      <a:pt x="117" y="1266"/>
                      <a:pt x="60" y="1266"/>
                      <a:pt x="0" y="1266"/>
                    </a:cubicBezTo>
                    <a:cubicBezTo>
                      <a:pt x="2" y="1244"/>
                      <a:pt x="4" y="1220"/>
                      <a:pt x="6" y="1197"/>
                    </a:cubicBezTo>
                    <a:cubicBezTo>
                      <a:pt x="16" y="1068"/>
                      <a:pt x="27" y="940"/>
                      <a:pt x="38" y="811"/>
                    </a:cubicBezTo>
                    <a:cubicBezTo>
                      <a:pt x="43" y="750"/>
                      <a:pt x="49" y="690"/>
                      <a:pt x="54" y="629"/>
                    </a:cubicBezTo>
                    <a:cubicBezTo>
                      <a:pt x="54" y="624"/>
                      <a:pt x="52" y="617"/>
                      <a:pt x="50" y="613"/>
                    </a:cubicBezTo>
                    <a:cubicBezTo>
                      <a:pt x="32" y="583"/>
                      <a:pt x="40" y="553"/>
                      <a:pt x="71" y="537"/>
                    </a:cubicBezTo>
                    <a:cubicBezTo>
                      <a:pt x="75" y="535"/>
                      <a:pt x="79" y="529"/>
                      <a:pt x="79" y="525"/>
                    </a:cubicBezTo>
                    <a:cubicBezTo>
                      <a:pt x="79" y="486"/>
                      <a:pt x="80" y="446"/>
                      <a:pt x="79" y="407"/>
                    </a:cubicBezTo>
                    <a:cubicBezTo>
                      <a:pt x="79" y="402"/>
                      <a:pt x="74" y="395"/>
                      <a:pt x="70" y="392"/>
                    </a:cubicBezTo>
                    <a:cubicBezTo>
                      <a:pt x="58" y="386"/>
                      <a:pt x="45" y="381"/>
                      <a:pt x="31" y="374"/>
                    </a:cubicBezTo>
                    <a:cubicBezTo>
                      <a:pt x="36" y="371"/>
                      <a:pt x="40" y="368"/>
                      <a:pt x="44" y="366"/>
                    </a:cubicBezTo>
                    <a:cubicBezTo>
                      <a:pt x="237" y="259"/>
                      <a:pt x="431" y="151"/>
                      <a:pt x="624" y="44"/>
                    </a:cubicBezTo>
                    <a:cubicBezTo>
                      <a:pt x="647" y="31"/>
                      <a:pt x="670" y="19"/>
                      <a:pt x="692" y="5"/>
                    </a:cubicBezTo>
                    <a:cubicBezTo>
                      <a:pt x="702" y="0"/>
                      <a:pt x="709" y="1"/>
                      <a:pt x="718" y="5"/>
                    </a:cubicBezTo>
                    <a:cubicBezTo>
                      <a:pt x="897" y="96"/>
                      <a:pt x="1076" y="185"/>
                      <a:pt x="1255" y="275"/>
                    </a:cubicBezTo>
                    <a:cubicBezTo>
                      <a:pt x="1289" y="293"/>
                      <a:pt x="1324" y="310"/>
                      <a:pt x="1360" y="328"/>
                    </a:cubicBezTo>
                    <a:cubicBezTo>
                      <a:pt x="1339" y="340"/>
                      <a:pt x="1320" y="350"/>
                      <a:pt x="1302" y="360"/>
                    </a:cubicBezTo>
                    <a:cubicBezTo>
                      <a:pt x="1109" y="462"/>
                      <a:pt x="916" y="564"/>
                      <a:pt x="723" y="666"/>
                    </a:cubicBezTo>
                    <a:cubicBezTo>
                      <a:pt x="711" y="672"/>
                      <a:pt x="701" y="674"/>
                      <a:pt x="688" y="668"/>
                    </a:cubicBezTo>
                    <a:cubicBezTo>
                      <a:pt x="496" y="582"/>
                      <a:pt x="304" y="496"/>
                      <a:pt x="112" y="411"/>
                    </a:cubicBezTo>
                    <a:cubicBezTo>
                      <a:pt x="108" y="409"/>
                      <a:pt x="103" y="407"/>
                      <a:pt x="96" y="40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/>
              </a:p>
            </p:txBody>
          </p:sp>
          <p:sp>
            <p:nvSpPr>
              <p:cNvPr id="12" name="Freeform 7"/>
              <p:cNvSpPr>
                <a:spLocks/>
              </p:cNvSpPr>
              <p:nvPr/>
            </p:nvSpPr>
            <p:spPr bwMode="auto">
              <a:xfrm>
                <a:off x="1829" y="1959"/>
                <a:ext cx="2000" cy="947"/>
              </a:xfrm>
              <a:custGeom>
                <a:avLst/>
                <a:gdLst>
                  <a:gd name="T0" fmla="*/ 0 w 845"/>
                  <a:gd name="T1" fmla="*/ 147 h 400"/>
                  <a:gd name="T2" fmla="*/ 78 w 845"/>
                  <a:gd name="T3" fmla="*/ 32 h 400"/>
                  <a:gd name="T4" fmla="*/ 96 w 845"/>
                  <a:gd name="T5" fmla="*/ 28 h 400"/>
                  <a:gd name="T6" fmla="*/ 262 w 845"/>
                  <a:gd name="T7" fmla="*/ 101 h 400"/>
                  <a:gd name="T8" fmla="*/ 417 w 845"/>
                  <a:gd name="T9" fmla="*/ 170 h 400"/>
                  <a:gd name="T10" fmla="*/ 434 w 845"/>
                  <a:gd name="T11" fmla="*/ 167 h 400"/>
                  <a:gd name="T12" fmla="*/ 724 w 845"/>
                  <a:gd name="T13" fmla="*/ 13 h 400"/>
                  <a:gd name="T14" fmla="*/ 749 w 845"/>
                  <a:gd name="T15" fmla="*/ 0 h 400"/>
                  <a:gd name="T16" fmla="*/ 845 w 845"/>
                  <a:gd name="T17" fmla="*/ 143 h 400"/>
                  <a:gd name="T18" fmla="*/ 743 w 845"/>
                  <a:gd name="T19" fmla="*/ 207 h 400"/>
                  <a:gd name="T20" fmla="*/ 448 w 845"/>
                  <a:gd name="T21" fmla="*/ 393 h 400"/>
                  <a:gd name="T22" fmla="*/ 421 w 845"/>
                  <a:gd name="T23" fmla="*/ 394 h 400"/>
                  <a:gd name="T24" fmla="*/ 8 w 845"/>
                  <a:gd name="T25" fmla="*/ 153 h 400"/>
                  <a:gd name="T26" fmla="*/ 0 w 845"/>
                  <a:gd name="T27" fmla="*/ 147 h 4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45" h="400">
                    <a:moveTo>
                      <a:pt x="0" y="147"/>
                    </a:moveTo>
                    <a:cubicBezTo>
                      <a:pt x="27" y="108"/>
                      <a:pt x="53" y="70"/>
                      <a:pt x="78" y="32"/>
                    </a:cubicBezTo>
                    <a:cubicBezTo>
                      <a:pt x="84" y="24"/>
                      <a:pt x="89" y="25"/>
                      <a:pt x="96" y="28"/>
                    </a:cubicBezTo>
                    <a:cubicBezTo>
                      <a:pt x="151" y="53"/>
                      <a:pt x="206" y="77"/>
                      <a:pt x="262" y="101"/>
                    </a:cubicBezTo>
                    <a:cubicBezTo>
                      <a:pt x="313" y="124"/>
                      <a:pt x="365" y="147"/>
                      <a:pt x="417" y="170"/>
                    </a:cubicBezTo>
                    <a:cubicBezTo>
                      <a:pt x="421" y="172"/>
                      <a:pt x="429" y="170"/>
                      <a:pt x="434" y="167"/>
                    </a:cubicBezTo>
                    <a:cubicBezTo>
                      <a:pt x="531" y="116"/>
                      <a:pt x="627" y="65"/>
                      <a:pt x="724" y="13"/>
                    </a:cubicBezTo>
                    <a:cubicBezTo>
                      <a:pt x="732" y="9"/>
                      <a:pt x="740" y="5"/>
                      <a:pt x="749" y="0"/>
                    </a:cubicBezTo>
                    <a:cubicBezTo>
                      <a:pt x="781" y="48"/>
                      <a:pt x="813" y="95"/>
                      <a:pt x="845" y="143"/>
                    </a:cubicBezTo>
                    <a:cubicBezTo>
                      <a:pt x="811" y="165"/>
                      <a:pt x="777" y="186"/>
                      <a:pt x="743" y="207"/>
                    </a:cubicBezTo>
                    <a:cubicBezTo>
                      <a:pt x="645" y="269"/>
                      <a:pt x="546" y="331"/>
                      <a:pt x="448" y="393"/>
                    </a:cubicBezTo>
                    <a:cubicBezTo>
                      <a:pt x="438" y="399"/>
                      <a:pt x="431" y="400"/>
                      <a:pt x="421" y="394"/>
                    </a:cubicBezTo>
                    <a:cubicBezTo>
                      <a:pt x="284" y="313"/>
                      <a:pt x="146" y="233"/>
                      <a:pt x="8" y="153"/>
                    </a:cubicBezTo>
                    <a:cubicBezTo>
                      <a:pt x="6" y="151"/>
                      <a:pt x="3" y="149"/>
                      <a:pt x="0" y="1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/>
              </a:p>
            </p:txBody>
          </p:sp>
        </p:grpSp>
        <p:sp>
          <p:nvSpPr>
            <p:cNvPr id="13" name="文本框 12"/>
            <p:cNvSpPr txBox="1"/>
            <p:nvPr/>
          </p:nvSpPr>
          <p:spPr>
            <a:xfrm>
              <a:off x="3187700" y="2847430"/>
              <a:ext cx="402113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7200" b="1" spc="3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代码规范</a:t>
              </a:r>
              <a:endParaRPr lang="zh-HK" altLang="en-US" sz="7200" b="1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95806386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>
            <a:extLst>
              <a:ext uri="{FF2B5EF4-FFF2-40B4-BE49-F238E27FC236}">
                <a16:creationId xmlns="" xmlns:a16="http://schemas.microsoft.com/office/drawing/2014/main" id="{C2D22028-C64E-421D-BD49-5A571DC4D78E}"/>
              </a:ext>
            </a:extLst>
          </p:cNvPr>
          <p:cNvSpPr/>
          <p:nvPr/>
        </p:nvSpPr>
        <p:spPr>
          <a:xfrm>
            <a:off x="25227" y="-8878"/>
            <a:ext cx="9144000" cy="541538"/>
          </a:xfrm>
          <a:prstGeom prst="rect">
            <a:avLst/>
          </a:prstGeom>
          <a:solidFill>
            <a:srgbClr val="E74E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0" name="文本框 19">
            <a:extLst>
              <a:ext uri="{FF2B5EF4-FFF2-40B4-BE49-F238E27FC236}">
                <a16:creationId xmlns="" xmlns:a16="http://schemas.microsoft.com/office/drawing/2014/main" id="{E4E373A7-76A5-40D2-9B22-B594AAE77FAA}"/>
              </a:ext>
            </a:extLst>
          </p:cNvPr>
          <p:cNvSpPr txBox="1"/>
          <p:nvPr/>
        </p:nvSpPr>
        <p:spPr>
          <a:xfrm>
            <a:off x="1217233" y="96799"/>
            <a:ext cx="12415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需求分析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="" xmlns:a16="http://schemas.microsoft.com/office/drawing/2014/main" id="{D104EDBD-040F-4FCF-ABB2-B198231D9A50}"/>
              </a:ext>
            </a:extLst>
          </p:cNvPr>
          <p:cNvSpPr txBox="1"/>
          <p:nvPr/>
        </p:nvSpPr>
        <p:spPr>
          <a:xfrm>
            <a:off x="2281922" y="98857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总体设计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22" name="直接连接符 21">
            <a:extLst>
              <a:ext uri="{FF2B5EF4-FFF2-40B4-BE49-F238E27FC236}">
                <a16:creationId xmlns="" xmlns:a16="http://schemas.microsoft.com/office/drawing/2014/main" id="{2F95490C-5371-4A85-87A6-7988B7EA06AD}"/>
              </a:ext>
            </a:extLst>
          </p:cNvPr>
          <p:cNvCxnSpPr/>
          <p:nvPr/>
        </p:nvCxnSpPr>
        <p:spPr>
          <a:xfrm>
            <a:off x="1197416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>
            <a:extLst>
              <a:ext uri="{FF2B5EF4-FFF2-40B4-BE49-F238E27FC236}">
                <a16:creationId xmlns="" xmlns:a16="http://schemas.microsoft.com/office/drawing/2014/main" id="{37E3F8CE-8464-4182-BAA7-180FEE4A0565}"/>
              </a:ext>
            </a:extLst>
          </p:cNvPr>
          <p:cNvCxnSpPr/>
          <p:nvPr/>
        </p:nvCxnSpPr>
        <p:spPr>
          <a:xfrm>
            <a:off x="2313609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>
            <a:extLst>
              <a:ext uri="{FF2B5EF4-FFF2-40B4-BE49-F238E27FC236}">
                <a16:creationId xmlns="" xmlns:a16="http://schemas.microsoft.com/office/drawing/2014/main" id="{4870AA62-1EAA-4FA9-B610-5F2B4311B31E}"/>
              </a:ext>
            </a:extLst>
          </p:cNvPr>
          <p:cNvCxnSpPr/>
          <p:nvPr/>
        </p:nvCxnSpPr>
        <p:spPr>
          <a:xfrm>
            <a:off x="3366207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>
            <a:extLst>
              <a:ext uri="{FF2B5EF4-FFF2-40B4-BE49-F238E27FC236}">
                <a16:creationId xmlns="" xmlns:a16="http://schemas.microsoft.com/office/drawing/2014/main" id="{BB10A637-47D5-4ABC-B00F-97ABD9C6DE21}"/>
              </a:ext>
            </a:extLst>
          </p:cNvPr>
          <p:cNvSpPr txBox="1"/>
          <p:nvPr/>
        </p:nvSpPr>
        <p:spPr>
          <a:xfrm>
            <a:off x="3350520" y="90944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详细设计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="" xmlns:a16="http://schemas.microsoft.com/office/drawing/2014/main" id="{91395735-8A30-470F-83AB-59CF6506B433}"/>
              </a:ext>
            </a:extLst>
          </p:cNvPr>
          <p:cNvSpPr txBox="1"/>
          <p:nvPr/>
        </p:nvSpPr>
        <p:spPr>
          <a:xfrm>
            <a:off x="5517858" y="87921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测试文档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27" name="直接连接符 26">
            <a:extLst>
              <a:ext uri="{FF2B5EF4-FFF2-40B4-BE49-F238E27FC236}">
                <a16:creationId xmlns="" xmlns:a16="http://schemas.microsoft.com/office/drawing/2014/main" id="{03B2457B-F91E-4F89-B95A-C8B8029F4D77}"/>
              </a:ext>
            </a:extLst>
          </p:cNvPr>
          <p:cNvCxnSpPr/>
          <p:nvPr/>
        </p:nvCxnSpPr>
        <p:spPr>
          <a:xfrm>
            <a:off x="4422531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>
            <a:extLst>
              <a:ext uri="{FF2B5EF4-FFF2-40B4-BE49-F238E27FC236}">
                <a16:creationId xmlns="" xmlns:a16="http://schemas.microsoft.com/office/drawing/2014/main" id="{0321EF45-4CE7-44C5-90BB-B301F06DFAC0}"/>
              </a:ext>
            </a:extLst>
          </p:cNvPr>
          <p:cNvCxnSpPr/>
          <p:nvPr/>
        </p:nvCxnSpPr>
        <p:spPr>
          <a:xfrm>
            <a:off x="5524284" y="91032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>
            <a:extLst>
              <a:ext uri="{FF2B5EF4-FFF2-40B4-BE49-F238E27FC236}">
                <a16:creationId xmlns="" xmlns:a16="http://schemas.microsoft.com/office/drawing/2014/main" id="{364B2A68-CFF7-4F8A-9E04-3EB0224DE7F2}"/>
              </a:ext>
            </a:extLst>
          </p:cNvPr>
          <p:cNvCxnSpPr/>
          <p:nvPr/>
        </p:nvCxnSpPr>
        <p:spPr>
          <a:xfrm>
            <a:off x="6644350" y="72322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>
            <a:extLst>
              <a:ext uri="{FF2B5EF4-FFF2-40B4-BE49-F238E27FC236}">
                <a16:creationId xmlns="" xmlns:a16="http://schemas.microsoft.com/office/drawing/2014/main" id="{2A5FE28D-61AE-434E-ABCE-18D18B4B0552}"/>
              </a:ext>
            </a:extLst>
          </p:cNvPr>
          <p:cNvSpPr txBox="1"/>
          <p:nvPr/>
        </p:nvSpPr>
        <p:spPr>
          <a:xfrm>
            <a:off x="6656297" y="98857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用户手册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31" name="直接连接符 30">
            <a:extLst>
              <a:ext uri="{FF2B5EF4-FFF2-40B4-BE49-F238E27FC236}">
                <a16:creationId xmlns="" xmlns:a16="http://schemas.microsoft.com/office/drawing/2014/main" id="{42BE0992-8CE5-4739-99EB-1E8AACC8C696}"/>
              </a:ext>
            </a:extLst>
          </p:cNvPr>
          <p:cNvCxnSpPr/>
          <p:nvPr/>
        </p:nvCxnSpPr>
        <p:spPr>
          <a:xfrm>
            <a:off x="7789569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框 31">
            <a:extLst>
              <a:ext uri="{FF2B5EF4-FFF2-40B4-BE49-F238E27FC236}">
                <a16:creationId xmlns="" xmlns:a16="http://schemas.microsoft.com/office/drawing/2014/main" id="{F5B26C31-47CB-4156-91B6-F5F537FEE1DF}"/>
              </a:ext>
            </a:extLst>
          </p:cNvPr>
          <p:cNvSpPr txBox="1"/>
          <p:nvPr/>
        </p:nvSpPr>
        <p:spPr>
          <a:xfrm>
            <a:off x="7868720" y="91800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程序清单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="" xmlns:a16="http://schemas.microsoft.com/office/drawing/2014/main" id="{3674D9D2-8D55-4782-B36D-8F505E4E8BE0}"/>
              </a:ext>
            </a:extLst>
          </p:cNvPr>
          <p:cNvSpPr txBox="1"/>
          <p:nvPr/>
        </p:nvSpPr>
        <p:spPr>
          <a:xfrm>
            <a:off x="-24006" y="87921"/>
            <a:ext cx="14402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可行性分析</a:t>
            </a:r>
          </a:p>
        </p:txBody>
      </p:sp>
      <p:sp>
        <p:nvSpPr>
          <p:cNvPr id="34" name="矩形 33">
            <a:extLst>
              <a:ext uri="{FF2B5EF4-FFF2-40B4-BE49-F238E27FC236}">
                <a16:creationId xmlns="" xmlns:a16="http://schemas.microsoft.com/office/drawing/2014/main" id="{A93C0343-5E52-404A-9B73-5739C9FC28DD}"/>
              </a:ext>
            </a:extLst>
          </p:cNvPr>
          <p:cNvSpPr/>
          <p:nvPr/>
        </p:nvSpPr>
        <p:spPr>
          <a:xfrm>
            <a:off x="4475559" y="86135"/>
            <a:ext cx="993121" cy="3354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5" name="文本框 34">
            <a:extLst>
              <a:ext uri="{FF2B5EF4-FFF2-40B4-BE49-F238E27FC236}">
                <a16:creationId xmlns="" xmlns:a16="http://schemas.microsoft.com/office/drawing/2014/main" id="{7D85CE40-43C3-42B5-A728-EF2F077DFA72}"/>
              </a:ext>
            </a:extLst>
          </p:cNvPr>
          <p:cNvSpPr txBox="1"/>
          <p:nvPr/>
        </p:nvSpPr>
        <p:spPr>
          <a:xfrm>
            <a:off x="4434090" y="98857"/>
            <a:ext cx="1547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rgbClr val="6666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代码规范</a:t>
            </a:r>
            <a:endParaRPr lang="zh-HK" altLang="en-US" sz="1600" dirty="0"/>
          </a:p>
        </p:txBody>
      </p:sp>
      <p:sp>
        <p:nvSpPr>
          <p:cNvPr id="2" name="TextBox 1"/>
          <p:cNvSpPr txBox="1"/>
          <p:nvPr/>
        </p:nvSpPr>
        <p:spPr>
          <a:xfrm>
            <a:off x="553915" y="879231"/>
            <a:ext cx="66381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/>
              <a:t>我们小组在实现时，定义了代码规范（</a:t>
            </a:r>
            <a:r>
              <a:rPr lang="en-US" altLang="zh-CN" sz="2000" dirty="0" smtClean="0"/>
              <a:t>G17</a:t>
            </a:r>
            <a:r>
              <a:rPr lang="zh-CN" altLang="en-US" sz="2000" dirty="0" smtClean="0"/>
              <a:t>的</a:t>
            </a:r>
            <a:r>
              <a:rPr lang="en-US" altLang="zh-CN" sz="2000" dirty="0" smtClean="0"/>
              <a:t>python </a:t>
            </a:r>
            <a:r>
              <a:rPr lang="zh-CN" altLang="en-US" sz="2000" dirty="0" smtClean="0"/>
              <a:t>代码规范）</a:t>
            </a:r>
            <a:endParaRPr lang="zh-CN" altLang="en-US" sz="2000" dirty="0"/>
          </a:p>
        </p:txBody>
      </p:sp>
      <p:sp>
        <p:nvSpPr>
          <p:cNvPr id="3" name="TextBox 2"/>
          <p:cNvSpPr txBox="1"/>
          <p:nvPr/>
        </p:nvSpPr>
        <p:spPr>
          <a:xfrm>
            <a:off x="567636" y="1749669"/>
            <a:ext cx="781584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/>
              <a:t>G17</a:t>
            </a:r>
            <a:r>
              <a:rPr lang="zh-CN" altLang="en-US" sz="2000" dirty="0" smtClean="0"/>
              <a:t>的</a:t>
            </a:r>
            <a:r>
              <a:rPr lang="en-US" altLang="zh-CN" sz="2000" dirty="0" smtClean="0"/>
              <a:t>Python</a:t>
            </a:r>
            <a:r>
              <a:rPr lang="zh-CN" altLang="en-US" sz="2000" dirty="0"/>
              <a:t>语言规范：</a:t>
            </a:r>
          </a:p>
          <a:p>
            <a:r>
              <a:rPr lang="en-US" altLang="zh-CN" sz="2000" dirty="0" smtClean="0"/>
              <a:t>1.</a:t>
            </a:r>
            <a:r>
              <a:rPr lang="zh-CN" altLang="en-US" sz="2000" dirty="0" smtClean="0"/>
              <a:t>行</a:t>
            </a:r>
            <a:r>
              <a:rPr lang="zh-CN" altLang="en-US" sz="2000" dirty="0"/>
              <a:t>尾不加分号，</a:t>
            </a:r>
          </a:p>
          <a:p>
            <a:r>
              <a:rPr lang="en-US" altLang="zh-CN" sz="2000" dirty="0" smtClean="0"/>
              <a:t>2.</a:t>
            </a:r>
            <a:r>
              <a:rPr lang="zh-CN" altLang="en-US" sz="2000" dirty="0" smtClean="0"/>
              <a:t>如果</a:t>
            </a:r>
            <a:r>
              <a:rPr lang="zh-CN" altLang="en-US" sz="2000" dirty="0"/>
              <a:t>一个文本字符串在一行放不下</a:t>
            </a:r>
            <a:r>
              <a:rPr lang="en-US" altLang="zh-CN" sz="2000" dirty="0"/>
              <a:t>, </a:t>
            </a:r>
            <a:r>
              <a:rPr lang="zh-CN" altLang="en-US" sz="2000" dirty="0"/>
              <a:t>可以使用圆括号来实现隐式</a:t>
            </a:r>
            <a:r>
              <a:rPr lang="zh-CN" altLang="en-US" sz="2000" dirty="0" smtClean="0"/>
              <a:t>行 </a:t>
            </a:r>
            <a:r>
              <a:rPr lang="en-US" altLang="zh-CN" sz="2000" dirty="0"/>
              <a:t> </a:t>
            </a:r>
            <a:r>
              <a:rPr lang="en-US" altLang="zh-CN" sz="2000" dirty="0" smtClean="0"/>
              <a:t>  </a:t>
            </a:r>
            <a:r>
              <a:rPr lang="zh-CN" altLang="en-US" sz="2000" dirty="0" smtClean="0"/>
              <a:t>连接</a:t>
            </a:r>
            <a:r>
              <a:rPr lang="zh-CN" altLang="en-US" sz="2000" dirty="0"/>
              <a:t>。</a:t>
            </a:r>
          </a:p>
          <a:p>
            <a:r>
              <a:rPr lang="en-US" altLang="zh-CN" sz="2000" dirty="0" smtClean="0"/>
              <a:t>3.</a:t>
            </a:r>
            <a:r>
              <a:rPr lang="zh-CN" altLang="en-US" sz="2000" dirty="0" smtClean="0"/>
              <a:t>在</a:t>
            </a:r>
            <a:r>
              <a:rPr lang="zh-CN" altLang="en-US" sz="2000" dirty="0"/>
              <a:t>注释中，如果必要，将长的</a:t>
            </a:r>
            <a:r>
              <a:rPr lang="en-US" altLang="zh-CN" sz="2000" dirty="0"/>
              <a:t>URL</a:t>
            </a:r>
            <a:r>
              <a:rPr lang="zh-CN" altLang="en-US" sz="2000" dirty="0"/>
              <a:t>放在一行上。</a:t>
            </a:r>
          </a:p>
          <a:p>
            <a:r>
              <a:rPr lang="en-US" altLang="zh-CN" sz="2000" dirty="0" smtClean="0"/>
              <a:t>4.</a:t>
            </a:r>
            <a:r>
              <a:rPr lang="zh-CN" altLang="en-US" sz="2000" dirty="0" smtClean="0"/>
              <a:t>宁缺毋滥</a:t>
            </a:r>
            <a:r>
              <a:rPr lang="zh-CN" altLang="en-US" sz="2000" dirty="0"/>
              <a:t>的使用括号。</a:t>
            </a:r>
          </a:p>
          <a:p>
            <a:r>
              <a:rPr lang="en-US" altLang="zh-CN" sz="2000" dirty="0" smtClean="0"/>
              <a:t>5.</a:t>
            </a:r>
            <a:r>
              <a:rPr lang="zh-CN" altLang="en-US" sz="2000" dirty="0" smtClean="0"/>
              <a:t>用</a:t>
            </a:r>
            <a:r>
              <a:rPr lang="en-US" altLang="zh-CN" sz="2000" dirty="0"/>
              <a:t>4</a:t>
            </a:r>
            <a:r>
              <a:rPr lang="zh-CN" altLang="en-US" sz="2000" dirty="0"/>
              <a:t>个空格来缩进代码。</a:t>
            </a:r>
          </a:p>
          <a:p>
            <a:r>
              <a:rPr lang="en-US" altLang="zh-CN" sz="2000" dirty="0" smtClean="0"/>
              <a:t>6.</a:t>
            </a:r>
            <a:r>
              <a:rPr lang="zh-CN" altLang="en-US" sz="2000" dirty="0" smtClean="0"/>
              <a:t>顶级</a:t>
            </a:r>
            <a:r>
              <a:rPr lang="zh-CN" altLang="en-US" sz="2000" dirty="0"/>
              <a:t>定义之间空两行</a:t>
            </a:r>
            <a:r>
              <a:rPr lang="en-US" altLang="zh-CN" sz="2000" dirty="0"/>
              <a:t>, </a:t>
            </a:r>
            <a:r>
              <a:rPr lang="zh-CN" altLang="en-US" sz="2000" dirty="0"/>
              <a:t>方法定义之间空一行。</a:t>
            </a:r>
          </a:p>
          <a:p>
            <a:r>
              <a:rPr lang="en-US" altLang="zh-CN" sz="2000" dirty="0" smtClean="0"/>
              <a:t>7.</a:t>
            </a:r>
            <a:r>
              <a:rPr lang="zh-CN" altLang="en-US" sz="2000" dirty="0" smtClean="0"/>
              <a:t>按照</a:t>
            </a:r>
            <a:r>
              <a:rPr lang="zh-CN" altLang="en-US" sz="2000" dirty="0"/>
              <a:t>标准的排版规范来使用标点两边的空格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33046" y="4906108"/>
            <a:ext cx="7508631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/>
              <a:t>我们在命名</a:t>
            </a:r>
            <a:r>
              <a:rPr lang="zh-CN" altLang="en-US" sz="2000" dirty="0"/>
              <a:t>上采用驼峰命名法。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32464652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>
            <a:extLst>
              <a:ext uri="{FF2B5EF4-FFF2-40B4-BE49-F238E27FC236}">
                <a16:creationId xmlns="" xmlns:a16="http://schemas.microsoft.com/office/drawing/2014/main" id="{C2D22028-C64E-421D-BD49-5A571DC4D78E}"/>
              </a:ext>
            </a:extLst>
          </p:cNvPr>
          <p:cNvSpPr/>
          <p:nvPr/>
        </p:nvSpPr>
        <p:spPr>
          <a:xfrm>
            <a:off x="25227" y="-8878"/>
            <a:ext cx="9144000" cy="541538"/>
          </a:xfrm>
          <a:prstGeom prst="rect">
            <a:avLst/>
          </a:prstGeom>
          <a:solidFill>
            <a:srgbClr val="E74E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0" name="文本框 19">
            <a:extLst>
              <a:ext uri="{FF2B5EF4-FFF2-40B4-BE49-F238E27FC236}">
                <a16:creationId xmlns="" xmlns:a16="http://schemas.microsoft.com/office/drawing/2014/main" id="{E4E373A7-76A5-40D2-9B22-B594AAE77FAA}"/>
              </a:ext>
            </a:extLst>
          </p:cNvPr>
          <p:cNvSpPr txBox="1"/>
          <p:nvPr/>
        </p:nvSpPr>
        <p:spPr>
          <a:xfrm>
            <a:off x="1217233" y="96799"/>
            <a:ext cx="12415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需求分析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="" xmlns:a16="http://schemas.microsoft.com/office/drawing/2014/main" id="{D104EDBD-040F-4FCF-ABB2-B198231D9A50}"/>
              </a:ext>
            </a:extLst>
          </p:cNvPr>
          <p:cNvSpPr txBox="1"/>
          <p:nvPr/>
        </p:nvSpPr>
        <p:spPr>
          <a:xfrm>
            <a:off x="2281922" y="98857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总体设计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22" name="直接连接符 21">
            <a:extLst>
              <a:ext uri="{FF2B5EF4-FFF2-40B4-BE49-F238E27FC236}">
                <a16:creationId xmlns="" xmlns:a16="http://schemas.microsoft.com/office/drawing/2014/main" id="{2F95490C-5371-4A85-87A6-7988B7EA06AD}"/>
              </a:ext>
            </a:extLst>
          </p:cNvPr>
          <p:cNvCxnSpPr/>
          <p:nvPr/>
        </p:nvCxnSpPr>
        <p:spPr>
          <a:xfrm>
            <a:off x="1197416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>
            <a:extLst>
              <a:ext uri="{FF2B5EF4-FFF2-40B4-BE49-F238E27FC236}">
                <a16:creationId xmlns="" xmlns:a16="http://schemas.microsoft.com/office/drawing/2014/main" id="{37E3F8CE-8464-4182-BAA7-180FEE4A0565}"/>
              </a:ext>
            </a:extLst>
          </p:cNvPr>
          <p:cNvCxnSpPr/>
          <p:nvPr/>
        </p:nvCxnSpPr>
        <p:spPr>
          <a:xfrm>
            <a:off x="2313609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>
            <a:extLst>
              <a:ext uri="{FF2B5EF4-FFF2-40B4-BE49-F238E27FC236}">
                <a16:creationId xmlns="" xmlns:a16="http://schemas.microsoft.com/office/drawing/2014/main" id="{4870AA62-1EAA-4FA9-B610-5F2B4311B31E}"/>
              </a:ext>
            </a:extLst>
          </p:cNvPr>
          <p:cNvCxnSpPr/>
          <p:nvPr/>
        </p:nvCxnSpPr>
        <p:spPr>
          <a:xfrm>
            <a:off x="3366207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>
            <a:extLst>
              <a:ext uri="{FF2B5EF4-FFF2-40B4-BE49-F238E27FC236}">
                <a16:creationId xmlns="" xmlns:a16="http://schemas.microsoft.com/office/drawing/2014/main" id="{BB10A637-47D5-4ABC-B00F-97ABD9C6DE21}"/>
              </a:ext>
            </a:extLst>
          </p:cNvPr>
          <p:cNvSpPr txBox="1"/>
          <p:nvPr/>
        </p:nvSpPr>
        <p:spPr>
          <a:xfrm>
            <a:off x="3350520" y="90944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详细设计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="" xmlns:a16="http://schemas.microsoft.com/office/drawing/2014/main" id="{91395735-8A30-470F-83AB-59CF6506B433}"/>
              </a:ext>
            </a:extLst>
          </p:cNvPr>
          <p:cNvSpPr txBox="1"/>
          <p:nvPr/>
        </p:nvSpPr>
        <p:spPr>
          <a:xfrm>
            <a:off x="5517858" y="87921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测试文档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27" name="直接连接符 26">
            <a:extLst>
              <a:ext uri="{FF2B5EF4-FFF2-40B4-BE49-F238E27FC236}">
                <a16:creationId xmlns="" xmlns:a16="http://schemas.microsoft.com/office/drawing/2014/main" id="{03B2457B-F91E-4F89-B95A-C8B8029F4D77}"/>
              </a:ext>
            </a:extLst>
          </p:cNvPr>
          <p:cNvCxnSpPr/>
          <p:nvPr/>
        </p:nvCxnSpPr>
        <p:spPr>
          <a:xfrm>
            <a:off x="4422531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>
            <a:extLst>
              <a:ext uri="{FF2B5EF4-FFF2-40B4-BE49-F238E27FC236}">
                <a16:creationId xmlns="" xmlns:a16="http://schemas.microsoft.com/office/drawing/2014/main" id="{0321EF45-4CE7-44C5-90BB-B301F06DFAC0}"/>
              </a:ext>
            </a:extLst>
          </p:cNvPr>
          <p:cNvCxnSpPr/>
          <p:nvPr/>
        </p:nvCxnSpPr>
        <p:spPr>
          <a:xfrm>
            <a:off x="5524284" y="91032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>
            <a:extLst>
              <a:ext uri="{FF2B5EF4-FFF2-40B4-BE49-F238E27FC236}">
                <a16:creationId xmlns="" xmlns:a16="http://schemas.microsoft.com/office/drawing/2014/main" id="{364B2A68-CFF7-4F8A-9E04-3EB0224DE7F2}"/>
              </a:ext>
            </a:extLst>
          </p:cNvPr>
          <p:cNvCxnSpPr/>
          <p:nvPr/>
        </p:nvCxnSpPr>
        <p:spPr>
          <a:xfrm>
            <a:off x="6644350" y="72322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>
            <a:extLst>
              <a:ext uri="{FF2B5EF4-FFF2-40B4-BE49-F238E27FC236}">
                <a16:creationId xmlns="" xmlns:a16="http://schemas.microsoft.com/office/drawing/2014/main" id="{2A5FE28D-61AE-434E-ABCE-18D18B4B0552}"/>
              </a:ext>
            </a:extLst>
          </p:cNvPr>
          <p:cNvSpPr txBox="1"/>
          <p:nvPr/>
        </p:nvSpPr>
        <p:spPr>
          <a:xfrm>
            <a:off x="6656297" y="98857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用户手册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31" name="直接连接符 30">
            <a:extLst>
              <a:ext uri="{FF2B5EF4-FFF2-40B4-BE49-F238E27FC236}">
                <a16:creationId xmlns="" xmlns:a16="http://schemas.microsoft.com/office/drawing/2014/main" id="{42BE0992-8CE5-4739-99EB-1E8AACC8C696}"/>
              </a:ext>
            </a:extLst>
          </p:cNvPr>
          <p:cNvCxnSpPr/>
          <p:nvPr/>
        </p:nvCxnSpPr>
        <p:spPr>
          <a:xfrm>
            <a:off x="7789569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框 31">
            <a:extLst>
              <a:ext uri="{FF2B5EF4-FFF2-40B4-BE49-F238E27FC236}">
                <a16:creationId xmlns="" xmlns:a16="http://schemas.microsoft.com/office/drawing/2014/main" id="{F5B26C31-47CB-4156-91B6-F5F537FEE1DF}"/>
              </a:ext>
            </a:extLst>
          </p:cNvPr>
          <p:cNvSpPr txBox="1"/>
          <p:nvPr/>
        </p:nvSpPr>
        <p:spPr>
          <a:xfrm>
            <a:off x="7868720" y="91800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程序清单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="" xmlns:a16="http://schemas.microsoft.com/office/drawing/2014/main" id="{3674D9D2-8D55-4782-B36D-8F505E4E8BE0}"/>
              </a:ext>
            </a:extLst>
          </p:cNvPr>
          <p:cNvSpPr txBox="1"/>
          <p:nvPr/>
        </p:nvSpPr>
        <p:spPr>
          <a:xfrm>
            <a:off x="-24006" y="87921"/>
            <a:ext cx="14402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可行性分析</a:t>
            </a:r>
          </a:p>
        </p:txBody>
      </p:sp>
      <p:sp>
        <p:nvSpPr>
          <p:cNvPr id="34" name="矩形 33">
            <a:extLst>
              <a:ext uri="{FF2B5EF4-FFF2-40B4-BE49-F238E27FC236}">
                <a16:creationId xmlns="" xmlns:a16="http://schemas.microsoft.com/office/drawing/2014/main" id="{A93C0343-5E52-404A-9B73-5739C9FC28DD}"/>
              </a:ext>
            </a:extLst>
          </p:cNvPr>
          <p:cNvSpPr/>
          <p:nvPr/>
        </p:nvSpPr>
        <p:spPr>
          <a:xfrm>
            <a:off x="4475559" y="86135"/>
            <a:ext cx="993121" cy="3354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5" name="文本框 34">
            <a:extLst>
              <a:ext uri="{FF2B5EF4-FFF2-40B4-BE49-F238E27FC236}">
                <a16:creationId xmlns="" xmlns:a16="http://schemas.microsoft.com/office/drawing/2014/main" id="{7D85CE40-43C3-42B5-A728-EF2F077DFA72}"/>
              </a:ext>
            </a:extLst>
          </p:cNvPr>
          <p:cNvSpPr txBox="1"/>
          <p:nvPr/>
        </p:nvSpPr>
        <p:spPr>
          <a:xfrm>
            <a:off x="4434090" y="98857"/>
            <a:ext cx="1547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rgbClr val="6666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代码规范</a:t>
            </a:r>
            <a:endParaRPr lang="zh-HK" altLang="en-US" sz="1600" dirty="0"/>
          </a:p>
        </p:txBody>
      </p:sp>
      <p:sp>
        <p:nvSpPr>
          <p:cNvPr id="2" name="TextBox 1"/>
          <p:cNvSpPr txBox="1"/>
          <p:nvPr/>
        </p:nvSpPr>
        <p:spPr>
          <a:xfrm>
            <a:off x="351691" y="958362"/>
            <a:ext cx="825597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/>
              <a:t>我们从导入文件的方面考虑：</a:t>
            </a:r>
            <a:endParaRPr lang="en-US" altLang="zh-CN" sz="2000" dirty="0" smtClean="0"/>
          </a:p>
          <a:p>
            <a:r>
              <a:rPr lang="zh-CN" altLang="en-US" sz="2000" dirty="0" smtClean="0"/>
              <a:t>我们小组基本上采用 </a:t>
            </a:r>
            <a:r>
              <a:rPr lang="en-US" altLang="zh-CN" sz="2000" dirty="0" smtClean="0"/>
              <a:t>from . Import </a:t>
            </a:r>
            <a:r>
              <a:rPr lang="zh-CN" altLang="en-US" sz="2000" dirty="0" smtClean="0"/>
              <a:t>模块名称</a:t>
            </a:r>
            <a:r>
              <a:rPr lang="en-US" altLang="zh-CN" sz="2000" dirty="0" smtClean="0"/>
              <a:t>/from </a:t>
            </a:r>
            <a:r>
              <a:rPr lang="zh-CN" altLang="en-US" sz="2000" dirty="0" smtClean="0"/>
              <a:t>父类文件名 </a:t>
            </a:r>
            <a:r>
              <a:rPr lang="en-US" altLang="zh-CN" sz="2000" dirty="0" smtClean="0"/>
              <a:t>import </a:t>
            </a:r>
            <a:r>
              <a:rPr lang="zh-CN" altLang="en-US" sz="2000" dirty="0" smtClean="0"/>
              <a:t>模块名称。</a:t>
            </a:r>
            <a:endParaRPr lang="en-US" altLang="zh-CN" sz="2000" dirty="0" smtClean="0"/>
          </a:p>
          <a:p>
            <a:endParaRPr lang="en-US" altLang="zh-CN" sz="2000" dirty="0" smtClean="0"/>
          </a:p>
          <a:p>
            <a:r>
              <a:rPr lang="zh-CN" altLang="en-US" sz="2000" dirty="0" smtClean="0"/>
              <a:t>当多个包导入时，我们每个文件单独一行，杜绝多个文件写在同一行，并用逗号隔开。</a:t>
            </a:r>
            <a:endParaRPr lang="zh-CN" altLang="en-US" sz="20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5484" y="4531493"/>
            <a:ext cx="5822185" cy="141744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15461" y="3974123"/>
            <a:ext cx="2573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小组样例展示：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48003430"/>
      </p:ext>
    </p:extLst>
  </p:cSld>
  <p:clrMapOvr>
    <a:masterClrMapping/>
  </p:clrMapOvr>
  <p:transition>
    <p:wip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>
            <a:extLst>
              <a:ext uri="{FF2B5EF4-FFF2-40B4-BE49-F238E27FC236}">
                <a16:creationId xmlns="" xmlns:a16="http://schemas.microsoft.com/office/drawing/2014/main" id="{C2D22028-C64E-421D-BD49-5A571DC4D78E}"/>
              </a:ext>
            </a:extLst>
          </p:cNvPr>
          <p:cNvSpPr/>
          <p:nvPr/>
        </p:nvSpPr>
        <p:spPr>
          <a:xfrm>
            <a:off x="25227" y="-8878"/>
            <a:ext cx="9144000" cy="541538"/>
          </a:xfrm>
          <a:prstGeom prst="rect">
            <a:avLst/>
          </a:prstGeom>
          <a:solidFill>
            <a:srgbClr val="E74E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0" name="文本框 19">
            <a:extLst>
              <a:ext uri="{FF2B5EF4-FFF2-40B4-BE49-F238E27FC236}">
                <a16:creationId xmlns="" xmlns:a16="http://schemas.microsoft.com/office/drawing/2014/main" id="{E4E373A7-76A5-40D2-9B22-B594AAE77FAA}"/>
              </a:ext>
            </a:extLst>
          </p:cNvPr>
          <p:cNvSpPr txBox="1"/>
          <p:nvPr/>
        </p:nvSpPr>
        <p:spPr>
          <a:xfrm>
            <a:off x="1217233" y="96799"/>
            <a:ext cx="12415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需求分析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="" xmlns:a16="http://schemas.microsoft.com/office/drawing/2014/main" id="{D104EDBD-040F-4FCF-ABB2-B198231D9A50}"/>
              </a:ext>
            </a:extLst>
          </p:cNvPr>
          <p:cNvSpPr txBox="1"/>
          <p:nvPr/>
        </p:nvSpPr>
        <p:spPr>
          <a:xfrm>
            <a:off x="2281922" y="98857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总体设计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22" name="直接连接符 21">
            <a:extLst>
              <a:ext uri="{FF2B5EF4-FFF2-40B4-BE49-F238E27FC236}">
                <a16:creationId xmlns="" xmlns:a16="http://schemas.microsoft.com/office/drawing/2014/main" id="{2F95490C-5371-4A85-87A6-7988B7EA06AD}"/>
              </a:ext>
            </a:extLst>
          </p:cNvPr>
          <p:cNvCxnSpPr/>
          <p:nvPr/>
        </p:nvCxnSpPr>
        <p:spPr>
          <a:xfrm>
            <a:off x="1197416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>
            <a:extLst>
              <a:ext uri="{FF2B5EF4-FFF2-40B4-BE49-F238E27FC236}">
                <a16:creationId xmlns="" xmlns:a16="http://schemas.microsoft.com/office/drawing/2014/main" id="{37E3F8CE-8464-4182-BAA7-180FEE4A0565}"/>
              </a:ext>
            </a:extLst>
          </p:cNvPr>
          <p:cNvCxnSpPr/>
          <p:nvPr/>
        </p:nvCxnSpPr>
        <p:spPr>
          <a:xfrm>
            <a:off x="2313609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>
            <a:extLst>
              <a:ext uri="{FF2B5EF4-FFF2-40B4-BE49-F238E27FC236}">
                <a16:creationId xmlns="" xmlns:a16="http://schemas.microsoft.com/office/drawing/2014/main" id="{4870AA62-1EAA-4FA9-B610-5F2B4311B31E}"/>
              </a:ext>
            </a:extLst>
          </p:cNvPr>
          <p:cNvCxnSpPr/>
          <p:nvPr/>
        </p:nvCxnSpPr>
        <p:spPr>
          <a:xfrm>
            <a:off x="3366207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>
            <a:extLst>
              <a:ext uri="{FF2B5EF4-FFF2-40B4-BE49-F238E27FC236}">
                <a16:creationId xmlns="" xmlns:a16="http://schemas.microsoft.com/office/drawing/2014/main" id="{BB10A637-47D5-4ABC-B00F-97ABD9C6DE21}"/>
              </a:ext>
            </a:extLst>
          </p:cNvPr>
          <p:cNvSpPr txBox="1"/>
          <p:nvPr/>
        </p:nvSpPr>
        <p:spPr>
          <a:xfrm>
            <a:off x="3350520" y="90944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详细设计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="" xmlns:a16="http://schemas.microsoft.com/office/drawing/2014/main" id="{91395735-8A30-470F-83AB-59CF6506B433}"/>
              </a:ext>
            </a:extLst>
          </p:cNvPr>
          <p:cNvSpPr txBox="1"/>
          <p:nvPr/>
        </p:nvSpPr>
        <p:spPr>
          <a:xfrm>
            <a:off x="5517858" y="87921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测试文档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27" name="直接连接符 26">
            <a:extLst>
              <a:ext uri="{FF2B5EF4-FFF2-40B4-BE49-F238E27FC236}">
                <a16:creationId xmlns="" xmlns:a16="http://schemas.microsoft.com/office/drawing/2014/main" id="{03B2457B-F91E-4F89-B95A-C8B8029F4D77}"/>
              </a:ext>
            </a:extLst>
          </p:cNvPr>
          <p:cNvCxnSpPr/>
          <p:nvPr/>
        </p:nvCxnSpPr>
        <p:spPr>
          <a:xfrm>
            <a:off x="4422531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>
            <a:extLst>
              <a:ext uri="{FF2B5EF4-FFF2-40B4-BE49-F238E27FC236}">
                <a16:creationId xmlns="" xmlns:a16="http://schemas.microsoft.com/office/drawing/2014/main" id="{0321EF45-4CE7-44C5-90BB-B301F06DFAC0}"/>
              </a:ext>
            </a:extLst>
          </p:cNvPr>
          <p:cNvCxnSpPr/>
          <p:nvPr/>
        </p:nvCxnSpPr>
        <p:spPr>
          <a:xfrm>
            <a:off x="5524284" y="91032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>
            <a:extLst>
              <a:ext uri="{FF2B5EF4-FFF2-40B4-BE49-F238E27FC236}">
                <a16:creationId xmlns="" xmlns:a16="http://schemas.microsoft.com/office/drawing/2014/main" id="{364B2A68-CFF7-4F8A-9E04-3EB0224DE7F2}"/>
              </a:ext>
            </a:extLst>
          </p:cNvPr>
          <p:cNvCxnSpPr/>
          <p:nvPr/>
        </p:nvCxnSpPr>
        <p:spPr>
          <a:xfrm>
            <a:off x="6644350" y="72322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>
            <a:extLst>
              <a:ext uri="{FF2B5EF4-FFF2-40B4-BE49-F238E27FC236}">
                <a16:creationId xmlns="" xmlns:a16="http://schemas.microsoft.com/office/drawing/2014/main" id="{2A5FE28D-61AE-434E-ABCE-18D18B4B0552}"/>
              </a:ext>
            </a:extLst>
          </p:cNvPr>
          <p:cNvSpPr txBox="1"/>
          <p:nvPr/>
        </p:nvSpPr>
        <p:spPr>
          <a:xfrm>
            <a:off x="6656297" y="98857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用户手册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31" name="直接连接符 30">
            <a:extLst>
              <a:ext uri="{FF2B5EF4-FFF2-40B4-BE49-F238E27FC236}">
                <a16:creationId xmlns="" xmlns:a16="http://schemas.microsoft.com/office/drawing/2014/main" id="{42BE0992-8CE5-4739-99EB-1E8AACC8C696}"/>
              </a:ext>
            </a:extLst>
          </p:cNvPr>
          <p:cNvCxnSpPr/>
          <p:nvPr/>
        </p:nvCxnSpPr>
        <p:spPr>
          <a:xfrm>
            <a:off x="7789569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框 31">
            <a:extLst>
              <a:ext uri="{FF2B5EF4-FFF2-40B4-BE49-F238E27FC236}">
                <a16:creationId xmlns="" xmlns:a16="http://schemas.microsoft.com/office/drawing/2014/main" id="{F5B26C31-47CB-4156-91B6-F5F537FEE1DF}"/>
              </a:ext>
            </a:extLst>
          </p:cNvPr>
          <p:cNvSpPr txBox="1"/>
          <p:nvPr/>
        </p:nvSpPr>
        <p:spPr>
          <a:xfrm>
            <a:off x="7868720" y="91800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程序清单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="" xmlns:a16="http://schemas.microsoft.com/office/drawing/2014/main" id="{3674D9D2-8D55-4782-B36D-8F505E4E8BE0}"/>
              </a:ext>
            </a:extLst>
          </p:cNvPr>
          <p:cNvSpPr txBox="1"/>
          <p:nvPr/>
        </p:nvSpPr>
        <p:spPr>
          <a:xfrm>
            <a:off x="-24006" y="87921"/>
            <a:ext cx="14402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可行性分析</a:t>
            </a:r>
          </a:p>
        </p:txBody>
      </p:sp>
      <p:sp>
        <p:nvSpPr>
          <p:cNvPr id="34" name="矩形 33">
            <a:extLst>
              <a:ext uri="{FF2B5EF4-FFF2-40B4-BE49-F238E27FC236}">
                <a16:creationId xmlns="" xmlns:a16="http://schemas.microsoft.com/office/drawing/2014/main" id="{A93C0343-5E52-404A-9B73-5739C9FC28DD}"/>
              </a:ext>
            </a:extLst>
          </p:cNvPr>
          <p:cNvSpPr/>
          <p:nvPr/>
        </p:nvSpPr>
        <p:spPr>
          <a:xfrm>
            <a:off x="4475559" y="86135"/>
            <a:ext cx="993121" cy="3354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5" name="文本框 34">
            <a:extLst>
              <a:ext uri="{FF2B5EF4-FFF2-40B4-BE49-F238E27FC236}">
                <a16:creationId xmlns="" xmlns:a16="http://schemas.microsoft.com/office/drawing/2014/main" id="{7D85CE40-43C3-42B5-A728-EF2F077DFA72}"/>
              </a:ext>
            </a:extLst>
          </p:cNvPr>
          <p:cNvSpPr txBox="1"/>
          <p:nvPr/>
        </p:nvSpPr>
        <p:spPr>
          <a:xfrm>
            <a:off x="4434090" y="98857"/>
            <a:ext cx="1547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rgbClr val="6666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代码规范</a:t>
            </a:r>
            <a:endParaRPr lang="zh-HK" altLang="en-US" sz="1600" dirty="0"/>
          </a:p>
        </p:txBody>
      </p:sp>
      <p:sp>
        <p:nvSpPr>
          <p:cNvPr id="2" name="TextBox 1"/>
          <p:cNvSpPr txBox="1"/>
          <p:nvPr/>
        </p:nvSpPr>
        <p:spPr>
          <a:xfrm>
            <a:off x="545123" y="1081454"/>
            <a:ext cx="33498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G17</a:t>
            </a:r>
            <a:r>
              <a:rPr lang="zh-CN" altLang="en-US" sz="2400" dirty="0" smtClean="0"/>
              <a:t>的注释方面规范：</a:t>
            </a:r>
            <a:endParaRPr lang="zh-CN" altLang="en-US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696138" y="2083777"/>
            <a:ext cx="803462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我们小组比较重视</a:t>
            </a:r>
            <a:r>
              <a:rPr lang="zh-CN" altLang="en-US" dirty="0"/>
              <a:t>质量而不是数量，有时候写的密密麻麻的注释显得代码界面不</a:t>
            </a:r>
            <a:r>
              <a:rPr lang="zh-CN" altLang="en-US" dirty="0" smtClean="0"/>
              <a:t>简洁</a:t>
            </a:r>
            <a:r>
              <a:rPr lang="zh-CN" altLang="en-US" dirty="0"/>
              <a:t>，</a:t>
            </a:r>
            <a:r>
              <a:rPr lang="zh-CN" altLang="en-US" dirty="0" smtClean="0"/>
              <a:t>往往会在关键的语句中添加注释。在编码过程中采用</a:t>
            </a:r>
            <a:r>
              <a:rPr lang="en-US" altLang="zh-CN" dirty="0" smtClean="0"/>
              <a:t>#</a:t>
            </a:r>
            <a:r>
              <a:rPr lang="zh-CN" altLang="en-US" dirty="0" smtClean="0"/>
              <a:t>符号来表示单行注释，用三对单引号来表示多行注释。</a:t>
            </a:r>
            <a:endParaRPr lang="en-US" altLang="zh-CN" dirty="0" smtClean="0"/>
          </a:p>
          <a:p>
            <a:r>
              <a:rPr lang="zh-CN" altLang="en-US" dirty="0" smtClean="0"/>
              <a:t>在</a:t>
            </a:r>
            <a:r>
              <a:rPr lang="en-US" altLang="zh-CN" dirty="0" smtClean="0"/>
              <a:t>Python2.x</a:t>
            </a:r>
            <a:r>
              <a:rPr lang="zh-CN" altLang="en-US" dirty="0" smtClean="0"/>
              <a:t>的版本中往往要在代码的顶行前加上</a:t>
            </a:r>
            <a:r>
              <a:rPr lang="en-US" altLang="zh-CN" dirty="0"/>
              <a:t>#</a:t>
            </a:r>
            <a:r>
              <a:rPr lang="en-US" altLang="zh-CN" dirty="0" smtClean="0"/>
              <a:t>coding=utf-8</a:t>
            </a:r>
            <a:r>
              <a:rPr lang="zh-CN" altLang="en-US" dirty="0" smtClean="0"/>
              <a:t>（这样才可以在页面中写上中文注释）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81230302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圆角矩形 29"/>
          <p:cNvSpPr/>
          <p:nvPr/>
        </p:nvSpPr>
        <p:spPr>
          <a:xfrm>
            <a:off x="205251" y="657072"/>
            <a:ext cx="3244096" cy="839380"/>
          </a:xfrm>
          <a:prstGeom prst="roundRect">
            <a:avLst/>
          </a:prstGeom>
          <a:solidFill>
            <a:srgbClr val="E74E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所要提交的产品</a:t>
            </a: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="" xmlns:a16="http://schemas.microsoft.com/office/drawing/2014/main" id="{88423DAF-2103-4C8E-9034-562B1DA19235}"/>
              </a:ext>
            </a:extLst>
          </p:cNvPr>
          <p:cNvSpPr/>
          <p:nvPr/>
        </p:nvSpPr>
        <p:spPr>
          <a:xfrm>
            <a:off x="25227" y="-8878"/>
            <a:ext cx="9144000" cy="541538"/>
          </a:xfrm>
          <a:prstGeom prst="rect">
            <a:avLst/>
          </a:prstGeom>
          <a:solidFill>
            <a:srgbClr val="E74E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8" name="矩形 17">
            <a:extLst>
              <a:ext uri="{FF2B5EF4-FFF2-40B4-BE49-F238E27FC236}">
                <a16:creationId xmlns="" xmlns:a16="http://schemas.microsoft.com/office/drawing/2014/main" id="{CA101670-90EC-4ECA-9C5C-57B49E359FCA}"/>
              </a:ext>
            </a:extLst>
          </p:cNvPr>
          <p:cNvSpPr/>
          <p:nvPr/>
        </p:nvSpPr>
        <p:spPr>
          <a:xfrm>
            <a:off x="50800" y="93375"/>
            <a:ext cx="993121" cy="3354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9" name="文本框 18">
            <a:extLst>
              <a:ext uri="{FF2B5EF4-FFF2-40B4-BE49-F238E27FC236}">
                <a16:creationId xmlns="" xmlns:a16="http://schemas.microsoft.com/office/drawing/2014/main" id="{E987884D-A005-46F6-BB64-1D2963CF6876}"/>
              </a:ext>
            </a:extLst>
          </p:cNvPr>
          <p:cNvSpPr txBox="1"/>
          <p:nvPr/>
        </p:nvSpPr>
        <p:spPr>
          <a:xfrm>
            <a:off x="25227" y="90225"/>
            <a:ext cx="11818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rgbClr val="6666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项目计划</a:t>
            </a:r>
            <a:endParaRPr lang="zh-HK" alt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="" xmlns:a16="http://schemas.microsoft.com/office/drawing/2014/main" id="{ACF13797-ED7A-43FA-BD8E-D72327CE2A5C}"/>
              </a:ext>
            </a:extLst>
          </p:cNvPr>
          <p:cNvSpPr txBox="1"/>
          <p:nvPr/>
        </p:nvSpPr>
        <p:spPr>
          <a:xfrm>
            <a:off x="1128846" y="88624"/>
            <a:ext cx="13969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可行性分析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="" xmlns:a16="http://schemas.microsoft.com/office/drawing/2014/main" id="{D3027952-07A2-4913-949C-BCC8AADDFB90}"/>
              </a:ext>
            </a:extLst>
          </p:cNvPr>
          <p:cNvSpPr txBox="1"/>
          <p:nvPr/>
        </p:nvSpPr>
        <p:spPr>
          <a:xfrm>
            <a:off x="2495617" y="88167"/>
            <a:ext cx="12415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需求分析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="" xmlns:a16="http://schemas.microsoft.com/office/drawing/2014/main" id="{7A780696-0D8A-4736-8598-47BB2D76B7F4}"/>
              </a:ext>
            </a:extLst>
          </p:cNvPr>
          <p:cNvSpPr txBox="1"/>
          <p:nvPr/>
        </p:nvSpPr>
        <p:spPr>
          <a:xfrm>
            <a:off x="3562265" y="79289"/>
            <a:ext cx="1295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总体设计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="" xmlns:a16="http://schemas.microsoft.com/office/drawing/2014/main" id="{58413964-5C70-43CB-903C-E962BF7322E2}"/>
              </a:ext>
            </a:extLst>
          </p:cNvPr>
          <p:cNvSpPr txBox="1"/>
          <p:nvPr/>
        </p:nvSpPr>
        <p:spPr>
          <a:xfrm>
            <a:off x="4602273" y="79289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详细设计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24" name="直接连接符 23">
            <a:extLst>
              <a:ext uri="{FF2B5EF4-FFF2-40B4-BE49-F238E27FC236}">
                <a16:creationId xmlns="" xmlns:a16="http://schemas.microsoft.com/office/drawing/2014/main" id="{8D626FF5-31D8-4DCB-8540-4788AA0F8952}"/>
              </a:ext>
            </a:extLst>
          </p:cNvPr>
          <p:cNvCxnSpPr/>
          <p:nvPr/>
        </p:nvCxnSpPr>
        <p:spPr>
          <a:xfrm>
            <a:off x="1147885" y="79289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>
            <a:extLst>
              <a:ext uri="{FF2B5EF4-FFF2-40B4-BE49-F238E27FC236}">
                <a16:creationId xmlns="" xmlns:a16="http://schemas.microsoft.com/office/drawing/2014/main" id="{A5A840DD-1D37-4518-889D-FC74E20C60DD}"/>
              </a:ext>
            </a:extLst>
          </p:cNvPr>
          <p:cNvCxnSpPr/>
          <p:nvPr/>
        </p:nvCxnSpPr>
        <p:spPr>
          <a:xfrm>
            <a:off x="2475800" y="79289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>
            <a:extLst>
              <a:ext uri="{FF2B5EF4-FFF2-40B4-BE49-F238E27FC236}">
                <a16:creationId xmlns="" xmlns:a16="http://schemas.microsoft.com/office/drawing/2014/main" id="{4D24C144-E775-4C6A-8CCD-B0D05DC57DB6}"/>
              </a:ext>
            </a:extLst>
          </p:cNvPr>
          <p:cNvCxnSpPr/>
          <p:nvPr/>
        </p:nvCxnSpPr>
        <p:spPr>
          <a:xfrm>
            <a:off x="3627505" y="79289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>
            <a:extLst>
              <a:ext uri="{FF2B5EF4-FFF2-40B4-BE49-F238E27FC236}">
                <a16:creationId xmlns="" xmlns:a16="http://schemas.microsoft.com/office/drawing/2014/main" id="{766B97A1-7366-4649-A576-4668227C63D5}"/>
              </a:ext>
            </a:extLst>
          </p:cNvPr>
          <p:cNvCxnSpPr/>
          <p:nvPr/>
        </p:nvCxnSpPr>
        <p:spPr>
          <a:xfrm>
            <a:off x="4644591" y="79289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>
            <a:extLst>
              <a:ext uri="{FF2B5EF4-FFF2-40B4-BE49-F238E27FC236}">
                <a16:creationId xmlns="" xmlns:a16="http://schemas.microsoft.com/office/drawing/2014/main" id="{709E37C8-7B27-4A22-B99A-2D4EC0DF7BDE}"/>
              </a:ext>
            </a:extLst>
          </p:cNvPr>
          <p:cNvSpPr txBox="1"/>
          <p:nvPr/>
        </p:nvSpPr>
        <p:spPr>
          <a:xfrm>
            <a:off x="5703367" y="82165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代码规范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="" xmlns:a16="http://schemas.microsoft.com/office/drawing/2014/main" id="{07423FC5-A4BA-409E-B9E8-AD442E0D49F5}"/>
              </a:ext>
            </a:extLst>
          </p:cNvPr>
          <p:cNvSpPr txBox="1"/>
          <p:nvPr/>
        </p:nvSpPr>
        <p:spPr>
          <a:xfrm>
            <a:off x="6796242" y="79289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测试文档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31" name="直接连接符 30">
            <a:extLst>
              <a:ext uri="{FF2B5EF4-FFF2-40B4-BE49-F238E27FC236}">
                <a16:creationId xmlns="" xmlns:a16="http://schemas.microsoft.com/office/drawing/2014/main" id="{1EE8FD68-0F3F-41CE-A05B-7B34D58AF95E}"/>
              </a:ext>
            </a:extLst>
          </p:cNvPr>
          <p:cNvCxnSpPr/>
          <p:nvPr/>
        </p:nvCxnSpPr>
        <p:spPr>
          <a:xfrm>
            <a:off x="5700915" y="79289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>
            <a:extLst>
              <a:ext uri="{FF2B5EF4-FFF2-40B4-BE49-F238E27FC236}">
                <a16:creationId xmlns="" xmlns:a16="http://schemas.microsoft.com/office/drawing/2014/main" id="{EAE5CFDB-A5AD-454E-A5F4-19E172DC843C}"/>
              </a:ext>
            </a:extLst>
          </p:cNvPr>
          <p:cNvCxnSpPr/>
          <p:nvPr/>
        </p:nvCxnSpPr>
        <p:spPr>
          <a:xfrm>
            <a:off x="6802668" y="82400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>
            <a:extLst>
              <a:ext uri="{FF2B5EF4-FFF2-40B4-BE49-F238E27FC236}">
                <a16:creationId xmlns="" xmlns:a16="http://schemas.microsoft.com/office/drawing/2014/main" id="{F56E75C7-2D89-4A17-BAFE-748B9103C72B}"/>
              </a:ext>
            </a:extLst>
          </p:cNvPr>
          <p:cNvCxnSpPr/>
          <p:nvPr/>
        </p:nvCxnSpPr>
        <p:spPr>
          <a:xfrm>
            <a:off x="7922734" y="63690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33">
            <a:extLst>
              <a:ext uri="{FF2B5EF4-FFF2-40B4-BE49-F238E27FC236}">
                <a16:creationId xmlns="" xmlns:a16="http://schemas.microsoft.com/office/drawing/2014/main" id="{5BD656CD-382B-4561-AFB8-E7542FB0C67B}"/>
              </a:ext>
            </a:extLst>
          </p:cNvPr>
          <p:cNvSpPr txBox="1"/>
          <p:nvPr/>
        </p:nvSpPr>
        <p:spPr>
          <a:xfrm>
            <a:off x="7934681" y="90225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用户手册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98423" y="1696915"/>
            <a:ext cx="63018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文档</a:t>
            </a:r>
            <a:r>
              <a:rPr lang="en-US" altLang="zh-CN" dirty="0" smtClean="0"/>
              <a:t>PPT</a:t>
            </a:r>
            <a:r>
              <a:rPr lang="zh-CN" altLang="en-US" dirty="0" smtClean="0"/>
              <a:t>类以及可运行的</a:t>
            </a:r>
            <a:r>
              <a:rPr lang="en-US" altLang="zh-CN" dirty="0" smtClean="0"/>
              <a:t>APK</a:t>
            </a:r>
            <a:r>
              <a:rPr lang="zh-CN" altLang="en-US" dirty="0" smtClean="0"/>
              <a:t>文件， 和后台代码的源文件，数据库文件。</a:t>
            </a:r>
            <a:endParaRPr lang="zh-CN" altLang="en-US" dirty="0"/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8336647"/>
              </p:ext>
            </p:extLst>
          </p:nvPr>
        </p:nvGraphicFramePr>
        <p:xfrm>
          <a:off x="342900" y="2514599"/>
          <a:ext cx="5776546" cy="3736730"/>
        </p:xfrm>
        <a:graphic>
          <a:graphicData uri="http://schemas.openxmlformats.org/drawingml/2006/table">
            <a:tbl>
              <a:tblPr/>
              <a:tblGrid>
                <a:gridCol w="766702"/>
                <a:gridCol w="2992493"/>
                <a:gridCol w="733171"/>
                <a:gridCol w="1284180"/>
              </a:tblGrid>
              <a:tr h="295432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Calibri"/>
                          <a:ea typeface="宋体"/>
                          <a:cs typeface="Times New Roman"/>
                        </a:rPr>
                        <a:t>1</a:t>
                      </a:r>
                      <a:endParaRPr lang="zh-CN" sz="14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Calibri"/>
                          <a:ea typeface="宋体"/>
                          <a:cs typeface="Times New Roman"/>
                        </a:rPr>
                        <a:t>《项目可行性报告》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Calibri"/>
                          <a:ea typeface="宋体"/>
                          <a:cs typeface="Times New Roman"/>
                        </a:rPr>
                        <a:t>文档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Calibri"/>
                          <a:ea typeface="宋体"/>
                          <a:cs typeface="Times New Roman"/>
                        </a:rPr>
                        <a:t>电子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5432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Calibri"/>
                          <a:ea typeface="宋体"/>
                          <a:cs typeface="Times New Roman"/>
                        </a:rPr>
                        <a:t>2</a:t>
                      </a:r>
                      <a:endParaRPr lang="zh-CN" sz="14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Calibri"/>
                          <a:ea typeface="宋体"/>
                          <a:cs typeface="Times New Roman"/>
                        </a:rPr>
                        <a:t>《项目管理计划》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Calibri"/>
                          <a:ea typeface="宋体"/>
                          <a:cs typeface="Times New Roman"/>
                        </a:rPr>
                        <a:t>文档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Calibri"/>
                          <a:ea typeface="宋体"/>
                          <a:cs typeface="Times New Roman"/>
                        </a:rPr>
                        <a:t>电子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5432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Calibri"/>
                          <a:ea typeface="宋体"/>
                          <a:cs typeface="Times New Roman"/>
                        </a:rPr>
                        <a:t>4</a:t>
                      </a:r>
                      <a:endParaRPr lang="zh-CN" sz="14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effectLst/>
                          <a:latin typeface="Calibri"/>
                          <a:ea typeface="宋体"/>
                          <a:cs typeface="Times New Roman"/>
                        </a:rPr>
                        <a:t>《需求开发计划》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Calibri"/>
                          <a:ea typeface="宋体"/>
                          <a:cs typeface="Times New Roman"/>
                        </a:rPr>
                        <a:t>文档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Calibri"/>
                          <a:ea typeface="宋体"/>
                          <a:cs typeface="Times New Roman"/>
                        </a:rPr>
                        <a:t>电子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5432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Calibri"/>
                          <a:ea typeface="宋体"/>
                          <a:cs typeface="Times New Roman"/>
                        </a:rPr>
                        <a:t>5</a:t>
                      </a:r>
                      <a:endParaRPr lang="zh-CN" sz="14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effectLst/>
                          <a:latin typeface="Calibri"/>
                          <a:ea typeface="宋体"/>
                          <a:cs typeface="Times New Roman"/>
                        </a:rPr>
                        <a:t>《软件需求规格说明书》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Calibri"/>
                          <a:ea typeface="宋体"/>
                          <a:cs typeface="Times New Roman"/>
                        </a:rPr>
                        <a:t>文档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Calibri"/>
                          <a:ea typeface="宋体"/>
                          <a:cs typeface="Times New Roman"/>
                        </a:rPr>
                        <a:t>电子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5432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Calibri"/>
                          <a:ea typeface="宋体"/>
                          <a:cs typeface="Times New Roman"/>
                        </a:rPr>
                        <a:t>6.</a:t>
                      </a:r>
                      <a:endParaRPr lang="zh-CN" sz="14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effectLst/>
                          <a:latin typeface="Calibri"/>
                          <a:ea typeface="宋体"/>
                          <a:cs typeface="Times New Roman"/>
                        </a:rPr>
                        <a:t>《详细设计》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Calibri"/>
                          <a:ea typeface="宋体"/>
                          <a:cs typeface="Times New Roman"/>
                        </a:rPr>
                        <a:t>文档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Calibri"/>
                          <a:ea typeface="宋体"/>
                          <a:cs typeface="Times New Roman"/>
                        </a:rPr>
                        <a:t>电子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5432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Calibri"/>
                          <a:ea typeface="宋体"/>
                          <a:cs typeface="Times New Roman"/>
                        </a:rPr>
                        <a:t>7</a:t>
                      </a:r>
                      <a:endParaRPr lang="zh-CN" sz="14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Calibri"/>
                          <a:ea typeface="宋体"/>
                          <a:cs typeface="Times New Roman"/>
                        </a:rPr>
                        <a:t>《总体设计》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effectLst/>
                          <a:latin typeface="Calibri"/>
                          <a:ea typeface="宋体"/>
                          <a:cs typeface="Times New Roman"/>
                        </a:rPr>
                        <a:t>文档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Calibri"/>
                          <a:ea typeface="宋体"/>
                          <a:cs typeface="Times New Roman"/>
                        </a:rPr>
                        <a:t>文档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5432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Calibri"/>
                          <a:ea typeface="宋体"/>
                          <a:cs typeface="Times New Roman"/>
                        </a:rPr>
                        <a:t>8</a:t>
                      </a:r>
                      <a:endParaRPr lang="zh-CN" sz="14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Calibri"/>
                          <a:ea typeface="宋体"/>
                          <a:cs typeface="Times New Roman"/>
                        </a:rPr>
                        <a:t>《测试计划》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Calibri"/>
                          <a:ea typeface="宋体"/>
                          <a:cs typeface="Times New Roman"/>
                        </a:rPr>
                        <a:t>文档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effectLst/>
                          <a:latin typeface="Calibri"/>
                          <a:ea typeface="宋体"/>
                          <a:cs typeface="Times New Roman"/>
                        </a:rPr>
                        <a:t>电子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5432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Calibri"/>
                          <a:ea typeface="宋体"/>
                          <a:cs typeface="Times New Roman"/>
                        </a:rPr>
                        <a:t>9</a:t>
                      </a:r>
                      <a:endParaRPr lang="zh-CN" sz="14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Calibri"/>
                          <a:ea typeface="宋体"/>
                          <a:cs typeface="Times New Roman"/>
                        </a:rPr>
                        <a:t>《编码与系统实现计划》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Calibri"/>
                          <a:ea typeface="宋体"/>
                          <a:cs typeface="Times New Roman"/>
                        </a:rPr>
                        <a:t>文档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effectLst/>
                          <a:latin typeface="Calibri"/>
                          <a:ea typeface="宋体"/>
                          <a:cs typeface="Times New Roman"/>
                        </a:rPr>
                        <a:t>电子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5432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Calibri"/>
                          <a:ea typeface="宋体"/>
                          <a:cs typeface="Times New Roman"/>
                        </a:rPr>
                        <a:t>10</a:t>
                      </a:r>
                      <a:endParaRPr lang="zh-CN" sz="14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Calibri"/>
                          <a:ea typeface="宋体"/>
                          <a:cs typeface="Times New Roman"/>
                        </a:rPr>
                        <a:t>《测试报告》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Calibri"/>
                          <a:ea typeface="宋体"/>
                          <a:cs typeface="Times New Roman"/>
                        </a:rPr>
                        <a:t>文档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effectLst/>
                          <a:latin typeface="Calibri"/>
                          <a:ea typeface="宋体"/>
                          <a:cs typeface="Times New Roman"/>
                        </a:rPr>
                        <a:t>电子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8241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Calibri"/>
                          <a:ea typeface="宋体"/>
                          <a:cs typeface="Times New Roman"/>
                        </a:rPr>
                        <a:t>11</a:t>
                      </a:r>
                      <a:endParaRPr lang="zh-CN" sz="14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Calibri"/>
                          <a:ea typeface="宋体"/>
                          <a:cs typeface="Times New Roman"/>
                        </a:rPr>
                        <a:t>《用户手册》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Calibri"/>
                          <a:ea typeface="宋体"/>
                          <a:cs typeface="Times New Roman"/>
                        </a:rPr>
                        <a:t>文档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effectLst/>
                          <a:latin typeface="Calibri"/>
                          <a:ea typeface="宋体"/>
                          <a:cs typeface="Times New Roman"/>
                        </a:rPr>
                        <a:t>电子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5432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Calibri"/>
                          <a:ea typeface="宋体"/>
                          <a:cs typeface="Times New Roman"/>
                        </a:rPr>
                        <a:t>12</a:t>
                      </a:r>
                      <a:endParaRPr lang="zh-CN" sz="14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Calibri"/>
                          <a:ea typeface="宋体"/>
                          <a:cs typeface="Times New Roman"/>
                        </a:rPr>
                        <a:t>《项目总结报告》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Calibri"/>
                          <a:ea typeface="宋体"/>
                          <a:cs typeface="Times New Roman"/>
                        </a:rPr>
                        <a:t>文档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effectLst/>
                          <a:latin typeface="Calibri"/>
                          <a:ea typeface="宋体"/>
                          <a:cs typeface="Times New Roman"/>
                        </a:rPr>
                        <a:t>电子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37003110"/>
      </p:ext>
    </p:extLst>
  </p:cSld>
  <p:clrMapOvr>
    <a:masterClrMapping/>
  </p:clrMapOvr>
  <p:transition>
    <p:wipe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>
            <a:extLst>
              <a:ext uri="{FF2B5EF4-FFF2-40B4-BE49-F238E27FC236}">
                <a16:creationId xmlns="" xmlns:a16="http://schemas.microsoft.com/office/drawing/2014/main" id="{C2D22028-C64E-421D-BD49-5A571DC4D78E}"/>
              </a:ext>
            </a:extLst>
          </p:cNvPr>
          <p:cNvSpPr/>
          <p:nvPr/>
        </p:nvSpPr>
        <p:spPr>
          <a:xfrm>
            <a:off x="25227" y="-8878"/>
            <a:ext cx="9144000" cy="541538"/>
          </a:xfrm>
          <a:prstGeom prst="rect">
            <a:avLst/>
          </a:prstGeom>
          <a:solidFill>
            <a:srgbClr val="E74E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0" name="文本框 19">
            <a:extLst>
              <a:ext uri="{FF2B5EF4-FFF2-40B4-BE49-F238E27FC236}">
                <a16:creationId xmlns="" xmlns:a16="http://schemas.microsoft.com/office/drawing/2014/main" id="{E4E373A7-76A5-40D2-9B22-B594AAE77FAA}"/>
              </a:ext>
            </a:extLst>
          </p:cNvPr>
          <p:cNvSpPr txBox="1"/>
          <p:nvPr/>
        </p:nvSpPr>
        <p:spPr>
          <a:xfrm>
            <a:off x="1217233" y="96799"/>
            <a:ext cx="12415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需求分析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="" xmlns:a16="http://schemas.microsoft.com/office/drawing/2014/main" id="{D104EDBD-040F-4FCF-ABB2-B198231D9A50}"/>
              </a:ext>
            </a:extLst>
          </p:cNvPr>
          <p:cNvSpPr txBox="1"/>
          <p:nvPr/>
        </p:nvSpPr>
        <p:spPr>
          <a:xfrm>
            <a:off x="2281922" y="98857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总体设计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22" name="直接连接符 21">
            <a:extLst>
              <a:ext uri="{FF2B5EF4-FFF2-40B4-BE49-F238E27FC236}">
                <a16:creationId xmlns="" xmlns:a16="http://schemas.microsoft.com/office/drawing/2014/main" id="{2F95490C-5371-4A85-87A6-7988B7EA06AD}"/>
              </a:ext>
            </a:extLst>
          </p:cNvPr>
          <p:cNvCxnSpPr/>
          <p:nvPr/>
        </p:nvCxnSpPr>
        <p:spPr>
          <a:xfrm>
            <a:off x="1197416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>
            <a:extLst>
              <a:ext uri="{FF2B5EF4-FFF2-40B4-BE49-F238E27FC236}">
                <a16:creationId xmlns="" xmlns:a16="http://schemas.microsoft.com/office/drawing/2014/main" id="{37E3F8CE-8464-4182-BAA7-180FEE4A0565}"/>
              </a:ext>
            </a:extLst>
          </p:cNvPr>
          <p:cNvCxnSpPr/>
          <p:nvPr/>
        </p:nvCxnSpPr>
        <p:spPr>
          <a:xfrm>
            <a:off x="2313609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>
            <a:extLst>
              <a:ext uri="{FF2B5EF4-FFF2-40B4-BE49-F238E27FC236}">
                <a16:creationId xmlns="" xmlns:a16="http://schemas.microsoft.com/office/drawing/2014/main" id="{4870AA62-1EAA-4FA9-B610-5F2B4311B31E}"/>
              </a:ext>
            </a:extLst>
          </p:cNvPr>
          <p:cNvCxnSpPr/>
          <p:nvPr/>
        </p:nvCxnSpPr>
        <p:spPr>
          <a:xfrm>
            <a:off x="3366207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>
            <a:extLst>
              <a:ext uri="{FF2B5EF4-FFF2-40B4-BE49-F238E27FC236}">
                <a16:creationId xmlns="" xmlns:a16="http://schemas.microsoft.com/office/drawing/2014/main" id="{BB10A637-47D5-4ABC-B00F-97ABD9C6DE21}"/>
              </a:ext>
            </a:extLst>
          </p:cNvPr>
          <p:cNvSpPr txBox="1"/>
          <p:nvPr/>
        </p:nvSpPr>
        <p:spPr>
          <a:xfrm>
            <a:off x="3350520" y="90944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详细设计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="" xmlns:a16="http://schemas.microsoft.com/office/drawing/2014/main" id="{91395735-8A30-470F-83AB-59CF6506B433}"/>
              </a:ext>
            </a:extLst>
          </p:cNvPr>
          <p:cNvSpPr txBox="1"/>
          <p:nvPr/>
        </p:nvSpPr>
        <p:spPr>
          <a:xfrm>
            <a:off x="5517858" y="87921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测试文档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27" name="直接连接符 26">
            <a:extLst>
              <a:ext uri="{FF2B5EF4-FFF2-40B4-BE49-F238E27FC236}">
                <a16:creationId xmlns="" xmlns:a16="http://schemas.microsoft.com/office/drawing/2014/main" id="{03B2457B-F91E-4F89-B95A-C8B8029F4D77}"/>
              </a:ext>
            </a:extLst>
          </p:cNvPr>
          <p:cNvCxnSpPr/>
          <p:nvPr/>
        </p:nvCxnSpPr>
        <p:spPr>
          <a:xfrm>
            <a:off x="4422531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>
            <a:extLst>
              <a:ext uri="{FF2B5EF4-FFF2-40B4-BE49-F238E27FC236}">
                <a16:creationId xmlns="" xmlns:a16="http://schemas.microsoft.com/office/drawing/2014/main" id="{0321EF45-4CE7-44C5-90BB-B301F06DFAC0}"/>
              </a:ext>
            </a:extLst>
          </p:cNvPr>
          <p:cNvCxnSpPr/>
          <p:nvPr/>
        </p:nvCxnSpPr>
        <p:spPr>
          <a:xfrm>
            <a:off x="5524284" y="91032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>
            <a:extLst>
              <a:ext uri="{FF2B5EF4-FFF2-40B4-BE49-F238E27FC236}">
                <a16:creationId xmlns="" xmlns:a16="http://schemas.microsoft.com/office/drawing/2014/main" id="{364B2A68-CFF7-4F8A-9E04-3EB0224DE7F2}"/>
              </a:ext>
            </a:extLst>
          </p:cNvPr>
          <p:cNvCxnSpPr/>
          <p:nvPr/>
        </p:nvCxnSpPr>
        <p:spPr>
          <a:xfrm>
            <a:off x="6644350" y="72322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>
            <a:extLst>
              <a:ext uri="{FF2B5EF4-FFF2-40B4-BE49-F238E27FC236}">
                <a16:creationId xmlns="" xmlns:a16="http://schemas.microsoft.com/office/drawing/2014/main" id="{2A5FE28D-61AE-434E-ABCE-18D18B4B0552}"/>
              </a:ext>
            </a:extLst>
          </p:cNvPr>
          <p:cNvSpPr txBox="1"/>
          <p:nvPr/>
        </p:nvSpPr>
        <p:spPr>
          <a:xfrm>
            <a:off x="6656297" y="98857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用户手册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31" name="直接连接符 30">
            <a:extLst>
              <a:ext uri="{FF2B5EF4-FFF2-40B4-BE49-F238E27FC236}">
                <a16:creationId xmlns="" xmlns:a16="http://schemas.microsoft.com/office/drawing/2014/main" id="{42BE0992-8CE5-4739-99EB-1E8AACC8C696}"/>
              </a:ext>
            </a:extLst>
          </p:cNvPr>
          <p:cNvCxnSpPr/>
          <p:nvPr/>
        </p:nvCxnSpPr>
        <p:spPr>
          <a:xfrm>
            <a:off x="7789569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框 31">
            <a:extLst>
              <a:ext uri="{FF2B5EF4-FFF2-40B4-BE49-F238E27FC236}">
                <a16:creationId xmlns="" xmlns:a16="http://schemas.microsoft.com/office/drawing/2014/main" id="{F5B26C31-47CB-4156-91B6-F5F537FEE1DF}"/>
              </a:ext>
            </a:extLst>
          </p:cNvPr>
          <p:cNvSpPr txBox="1"/>
          <p:nvPr/>
        </p:nvSpPr>
        <p:spPr>
          <a:xfrm>
            <a:off x="7868720" y="91800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程序清单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="" xmlns:a16="http://schemas.microsoft.com/office/drawing/2014/main" id="{3674D9D2-8D55-4782-B36D-8F505E4E8BE0}"/>
              </a:ext>
            </a:extLst>
          </p:cNvPr>
          <p:cNvSpPr txBox="1"/>
          <p:nvPr/>
        </p:nvSpPr>
        <p:spPr>
          <a:xfrm>
            <a:off x="-24006" y="87921"/>
            <a:ext cx="14402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可行性分析</a:t>
            </a:r>
          </a:p>
        </p:txBody>
      </p:sp>
      <p:sp>
        <p:nvSpPr>
          <p:cNvPr id="34" name="矩形 33">
            <a:extLst>
              <a:ext uri="{FF2B5EF4-FFF2-40B4-BE49-F238E27FC236}">
                <a16:creationId xmlns="" xmlns:a16="http://schemas.microsoft.com/office/drawing/2014/main" id="{A93C0343-5E52-404A-9B73-5739C9FC28DD}"/>
              </a:ext>
            </a:extLst>
          </p:cNvPr>
          <p:cNvSpPr/>
          <p:nvPr/>
        </p:nvSpPr>
        <p:spPr>
          <a:xfrm>
            <a:off x="4475559" y="86135"/>
            <a:ext cx="993121" cy="3354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5" name="文本框 34">
            <a:extLst>
              <a:ext uri="{FF2B5EF4-FFF2-40B4-BE49-F238E27FC236}">
                <a16:creationId xmlns="" xmlns:a16="http://schemas.microsoft.com/office/drawing/2014/main" id="{7D85CE40-43C3-42B5-A728-EF2F077DFA72}"/>
              </a:ext>
            </a:extLst>
          </p:cNvPr>
          <p:cNvSpPr txBox="1"/>
          <p:nvPr/>
        </p:nvSpPr>
        <p:spPr>
          <a:xfrm>
            <a:off x="4434090" y="98857"/>
            <a:ext cx="1547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rgbClr val="6666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代码规范</a:t>
            </a:r>
            <a:endParaRPr lang="zh-HK" altLang="en-US" sz="1600" dirty="0"/>
          </a:p>
        </p:txBody>
      </p:sp>
      <p:sp>
        <p:nvSpPr>
          <p:cNvPr id="2" name="TextBox 1"/>
          <p:cNvSpPr txBox="1"/>
          <p:nvPr/>
        </p:nvSpPr>
        <p:spPr>
          <a:xfrm>
            <a:off x="422031" y="1019908"/>
            <a:ext cx="23035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/>
              <a:t>小组注释样例展示</a:t>
            </a:r>
            <a:endParaRPr lang="zh-CN" altLang="en-US" sz="20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5220" y="1551903"/>
            <a:ext cx="7308068" cy="4807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5094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>
            <a:extLst>
              <a:ext uri="{FF2B5EF4-FFF2-40B4-BE49-F238E27FC236}">
                <a16:creationId xmlns="" xmlns:a16="http://schemas.microsoft.com/office/drawing/2014/main" id="{C2D22028-C64E-421D-BD49-5A571DC4D78E}"/>
              </a:ext>
            </a:extLst>
          </p:cNvPr>
          <p:cNvSpPr/>
          <p:nvPr/>
        </p:nvSpPr>
        <p:spPr>
          <a:xfrm>
            <a:off x="25227" y="-8878"/>
            <a:ext cx="9144000" cy="541538"/>
          </a:xfrm>
          <a:prstGeom prst="rect">
            <a:avLst/>
          </a:prstGeom>
          <a:solidFill>
            <a:srgbClr val="E74E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0" name="文本框 19">
            <a:extLst>
              <a:ext uri="{FF2B5EF4-FFF2-40B4-BE49-F238E27FC236}">
                <a16:creationId xmlns="" xmlns:a16="http://schemas.microsoft.com/office/drawing/2014/main" id="{E4E373A7-76A5-40D2-9B22-B594AAE77FAA}"/>
              </a:ext>
            </a:extLst>
          </p:cNvPr>
          <p:cNvSpPr txBox="1"/>
          <p:nvPr/>
        </p:nvSpPr>
        <p:spPr>
          <a:xfrm>
            <a:off x="1217233" y="96799"/>
            <a:ext cx="12415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需求分析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="" xmlns:a16="http://schemas.microsoft.com/office/drawing/2014/main" id="{D104EDBD-040F-4FCF-ABB2-B198231D9A50}"/>
              </a:ext>
            </a:extLst>
          </p:cNvPr>
          <p:cNvSpPr txBox="1"/>
          <p:nvPr/>
        </p:nvSpPr>
        <p:spPr>
          <a:xfrm>
            <a:off x="2281922" y="98857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总体设计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22" name="直接连接符 21">
            <a:extLst>
              <a:ext uri="{FF2B5EF4-FFF2-40B4-BE49-F238E27FC236}">
                <a16:creationId xmlns="" xmlns:a16="http://schemas.microsoft.com/office/drawing/2014/main" id="{2F95490C-5371-4A85-87A6-7988B7EA06AD}"/>
              </a:ext>
            </a:extLst>
          </p:cNvPr>
          <p:cNvCxnSpPr/>
          <p:nvPr/>
        </p:nvCxnSpPr>
        <p:spPr>
          <a:xfrm>
            <a:off x="1197416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>
            <a:extLst>
              <a:ext uri="{FF2B5EF4-FFF2-40B4-BE49-F238E27FC236}">
                <a16:creationId xmlns="" xmlns:a16="http://schemas.microsoft.com/office/drawing/2014/main" id="{37E3F8CE-8464-4182-BAA7-180FEE4A0565}"/>
              </a:ext>
            </a:extLst>
          </p:cNvPr>
          <p:cNvCxnSpPr/>
          <p:nvPr/>
        </p:nvCxnSpPr>
        <p:spPr>
          <a:xfrm>
            <a:off x="2313609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>
            <a:extLst>
              <a:ext uri="{FF2B5EF4-FFF2-40B4-BE49-F238E27FC236}">
                <a16:creationId xmlns="" xmlns:a16="http://schemas.microsoft.com/office/drawing/2014/main" id="{4870AA62-1EAA-4FA9-B610-5F2B4311B31E}"/>
              </a:ext>
            </a:extLst>
          </p:cNvPr>
          <p:cNvCxnSpPr/>
          <p:nvPr/>
        </p:nvCxnSpPr>
        <p:spPr>
          <a:xfrm>
            <a:off x="3366207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>
            <a:extLst>
              <a:ext uri="{FF2B5EF4-FFF2-40B4-BE49-F238E27FC236}">
                <a16:creationId xmlns="" xmlns:a16="http://schemas.microsoft.com/office/drawing/2014/main" id="{BB10A637-47D5-4ABC-B00F-97ABD9C6DE21}"/>
              </a:ext>
            </a:extLst>
          </p:cNvPr>
          <p:cNvSpPr txBox="1"/>
          <p:nvPr/>
        </p:nvSpPr>
        <p:spPr>
          <a:xfrm>
            <a:off x="3350520" y="90944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详细设计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="" xmlns:a16="http://schemas.microsoft.com/office/drawing/2014/main" id="{91395735-8A30-470F-83AB-59CF6506B433}"/>
              </a:ext>
            </a:extLst>
          </p:cNvPr>
          <p:cNvSpPr txBox="1"/>
          <p:nvPr/>
        </p:nvSpPr>
        <p:spPr>
          <a:xfrm>
            <a:off x="5517858" y="87921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测试文档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27" name="直接连接符 26">
            <a:extLst>
              <a:ext uri="{FF2B5EF4-FFF2-40B4-BE49-F238E27FC236}">
                <a16:creationId xmlns="" xmlns:a16="http://schemas.microsoft.com/office/drawing/2014/main" id="{03B2457B-F91E-4F89-B95A-C8B8029F4D77}"/>
              </a:ext>
            </a:extLst>
          </p:cNvPr>
          <p:cNvCxnSpPr/>
          <p:nvPr/>
        </p:nvCxnSpPr>
        <p:spPr>
          <a:xfrm>
            <a:off x="4422531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>
            <a:extLst>
              <a:ext uri="{FF2B5EF4-FFF2-40B4-BE49-F238E27FC236}">
                <a16:creationId xmlns="" xmlns:a16="http://schemas.microsoft.com/office/drawing/2014/main" id="{0321EF45-4CE7-44C5-90BB-B301F06DFAC0}"/>
              </a:ext>
            </a:extLst>
          </p:cNvPr>
          <p:cNvCxnSpPr/>
          <p:nvPr/>
        </p:nvCxnSpPr>
        <p:spPr>
          <a:xfrm>
            <a:off x="5524284" y="91032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>
            <a:extLst>
              <a:ext uri="{FF2B5EF4-FFF2-40B4-BE49-F238E27FC236}">
                <a16:creationId xmlns="" xmlns:a16="http://schemas.microsoft.com/office/drawing/2014/main" id="{364B2A68-CFF7-4F8A-9E04-3EB0224DE7F2}"/>
              </a:ext>
            </a:extLst>
          </p:cNvPr>
          <p:cNvCxnSpPr/>
          <p:nvPr/>
        </p:nvCxnSpPr>
        <p:spPr>
          <a:xfrm>
            <a:off x="6644350" y="72322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>
            <a:extLst>
              <a:ext uri="{FF2B5EF4-FFF2-40B4-BE49-F238E27FC236}">
                <a16:creationId xmlns="" xmlns:a16="http://schemas.microsoft.com/office/drawing/2014/main" id="{2A5FE28D-61AE-434E-ABCE-18D18B4B0552}"/>
              </a:ext>
            </a:extLst>
          </p:cNvPr>
          <p:cNvSpPr txBox="1"/>
          <p:nvPr/>
        </p:nvSpPr>
        <p:spPr>
          <a:xfrm>
            <a:off x="6656297" y="98857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用户手册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31" name="直接连接符 30">
            <a:extLst>
              <a:ext uri="{FF2B5EF4-FFF2-40B4-BE49-F238E27FC236}">
                <a16:creationId xmlns="" xmlns:a16="http://schemas.microsoft.com/office/drawing/2014/main" id="{42BE0992-8CE5-4739-99EB-1E8AACC8C696}"/>
              </a:ext>
            </a:extLst>
          </p:cNvPr>
          <p:cNvCxnSpPr/>
          <p:nvPr/>
        </p:nvCxnSpPr>
        <p:spPr>
          <a:xfrm>
            <a:off x="7789569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框 31">
            <a:extLst>
              <a:ext uri="{FF2B5EF4-FFF2-40B4-BE49-F238E27FC236}">
                <a16:creationId xmlns="" xmlns:a16="http://schemas.microsoft.com/office/drawing/2014/main" id="{F5B26C31-47CB-4156-91B6-F5F537FEE1DF}"/>
              </a:ext>
            </a:extLst>
          </p:cNvPr>
          <p:cNvSpPr txBox="1"/>
          <p:nvPr/>
        </p:nvSpPr>
        <p:spPr>
          <a:xfrm>
            <a:off x="7868720" y="91800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程序清单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="" xmlns:a16="http://schemas.microsoft.com/office/drawing/2014/main" id="{3674D9D2-8D55-4782-B36D-8F505E4E8BE0}"/>
              </a:ext>
            </a:extLst>
          </p:cNvPr>
          <p:cNvSpPr txBox="1"/>
          <p:nvPr/>
        </p:nvSpPr>
        <p:spPr>
          <a:xfrm>
            <a:off x="-24006" y="87921"/>
            <a:ext cx="14402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可行性分析</a:t>
            </a:r>
          </a:p>
        </p:txBody>
      </p:sp>
      <p:sp>
        <p:nvSpPr>
          <p:cNvPr id="34" name="矩形 33">
            <a:extLst>
              <a:ext uri="{FF2B5EF4-FFF2-40B4-BE49-F238E27FC236}">
                <a16:creationId xmlns="" xmlns:a16="http://schemas.microsoft.com/office/drawing/2014/main" id="{A93C0343-5E52-404A-9B73-5739C9FC28DD}"/>
              </a:ext>
            </a:extLst>
          </p:cNvPr>
          <p:cNvSpPr/>
          <p:nvPr/>
        </p:nvSpPr>
        <p:spPr>
          <a:xfrm>
            <a:off x="4475559" y="86135"/>
            <a:ext cx="993121" cy="3354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5" name="文本框 34">
            <a:extLst>
              <a:ext uri="{FF2B5EF4-FFF2-40B4-BE49-F238E27FC236}">
                <a16:creationId xmlns="" xmlns:a16="http://schemas.microsoft.com/office/drawing/2014/main" id="{7D85CE40-43C3-42B5-A728-EF2F077DFA72}"/>
              </a:ext>
            </a:extLst>
          </p:cNvPr>
          <p:cNvSpPr txBox="1"/>
          <p:nvPr/>
        </p:nvSpPr>
        <p:spPr>
          <a:xfrm>
            <a:off x="4434090" y="98857"/>
            <a:ext cx="1547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rgbClr val="6666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代码规范</a:t>
            </a:r>
            <a:endParaRPr lang="zh-HK" altLang="en-US" sz="1600" dirty="0"/>
          </a:p>
        </p:txBody>
      </p:sp>
      <p:sp>
        <p:nvSpPr>
          <p:cNvPr id="2" name="TextBox 1"/>
          <p:cNvSpPr txBox="1"/>
          <p:nvPr/>
        </p:nvSpPr>
        <p:spPr>
          <a:xfrm>
            <a:off x="422031" y="1019908"/>
            <a:ext cx="23035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/>
              <a:t>小组代码走查：</a:t>
            </a:r>
            <a:endParaRPr lang="zh-CN" altLang="en-US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696138" y="1644162"/>
            <a:ext cx="78158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我们小组首先将编写好的代码进行内部走查，就是我们小组人员之间互相沟通交流，明白每个人编写的代码的每个步骤的含义。这样大大提高了我们编写代码的效率。</a:t>
            </a:r>
            <a:endParaRPr lang="zh-CN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14400" y="3244362"/>
            <a:ext cx="7429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其次我们进行了外部走查，让其他同学来查看我们的代码编写规范，并接受同学的提议，或者吸收学习其他小组的好的代码规范。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63946521"/>
      </p:ext>
    </p:extLst>
  </p:cSld>
  <p:clrMapOvr>
    <a:masterClrMapping/>
  </p:clrMapOvr>
  <p:transition>
    <p:wip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1559719" y="2568507"/>
            <a:ext cx="6024563" cy="1720986"/>
            <a:chOff x="1184275" y="2717410"/>
            <a:chExt cx="6024563" cy="1720986"/>
          </a:xfrm>
        </p:grpSpPr>
        <p:grpSp>
          <p:nvGrpSpPr>
            <p:cNvPr id="10" name="Group 4"/>
            <p:cNvGrpSpPr>
              <a:grpSpLocks noChangeAspect="1"/>
            </p:cNvGrpSpPr>
            <p:nvPr/>
          </p:nvGrpSpPr>
          <p:grpSpPr bwMode="auto">
            <a:xfrm>
              <a:off x="1184275" y="2717410"/>
              <a:ext cx="1847850" cy="1720986"/>
              <a:chOff x="1164" y="687"/>
              <a:chExt cx="3219" cy="2998"/>
            </a:xfrm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1" name="Freeform 6"/>
              <p:cNvSpPr>
                <a:spLocks/>
              </p:cNvSpPr>
              <p:nvPr/>
            </p:nvSpPr>
            <p:spPr bwMode="auto">
              <a:xfrm>
                <a:off x="1164" y="687"/>
                <a:ext cx="3219" cy="2998"/>
              </a:xfrm>
              <a:custGeom>
                <a:avLst/>
                <a:gdLst>
                  <a:gd name="T0" fmla="*/ 96 w 1360"/>
                  <a:gd name="T1" fmla="*/ 404 h 1266"/>
                  <a:gd name="T2" fmla="*/ 96 w 1360"/>
                  <a:gd name="T3" fmla="*/ 527 h 1266"/>
                  <a:gd name="T4" fmla="*/ 105 w 1360"/>
                  <a:gd name="T5" fmla="*/ 537 h 1266"/>
                  <a:gd name="T6" fmla="*/ 123 w 1360"/>
                  <a:gd name="T7" fmla="*/ 616 h 1266"/>
                  <a:gd name="T8" fmla="*/ 119 w 1360"/>
                  <a:gd name="T9" fmla="*/ 629 h 1266"/>
                  <a:gd name="T10" fmla="*/ 147 w 1360"/>
                  <a:gd name="T11" fmla="*/ 940 h 1266"/>
                  <a:gd name="T12" fmla="*/ 169 w 1360"/>
                  <a:gd name="T13" fmla="*/ 1194 h 1266"/>
                  <a:gd name="T14" fmla="*/ 175 w 1360"/>
                  <a:gd name="T15" fmla="*/ 1266 h 1266"/>
                  <a:gd name="T16" fmla="*/ 0 w 1360"/>
                  <a:gd name="T17" fmla="*/ 1266 h 1266"/>
                  <a:gd name="T18" fmla="*/ 6 w 1360"/>
                  <a:gd name="T19" fmla="*/ 1197 h 1266"/>
                  <a:gd name="T20" fmla="*/ 38 w 1360"/>
                  <a:gd name="T21" fmla="*/ 811 h 1266"/>
                  <a:gd name="T22" fmla="*/ 54 w 1360"/>
                  <a:gd name="T23" fmla="*/ 629 h 1266"/>
                  <a:gd name="T24" fmla="*/ 50 w 1360"/>
                  <a:gd name="T25" fmla="*/ 613 h 1266"/>
                  <a:gd name="T26" fmla="*/ 71 w 1360"/>
                  <a:gd name="T27" fmla="*/ 537 h 1266"/>
                  <a:gd name="T28" fmla="*/ 79 w 1360"/>
                  <a:gd name="T29" fmla="*/ 525 h 1266"/>
                  <a:gd name="T30" fmla="*/ 79 w 1360"/>
                  <a:gd name="T31" fmla="*/ 407 h 1266"/>
                  <a:gd name="T32" fmla="*/ 70 w 1360"/>
                  <a:gd name="T33" fmla="*/ 392 h 1266"/>
                  <a:gd name="T34" fmla="*/ 31 w 1360"/>
                  <a:gd name="T35" fmla="*/ 374 h 1266"/>
                  <a:gd name="T36" fmla="*/ 44 w 1360"/>
                  <a:gd name="T37" fmla="*/ 366 h 1266"/>
                  <a:gd name="T38" fmla="*/ 624 w 1360"/>
                  <a:gd name="T39" fmla="*/ 44 h 1266"/>
                  <a:gd name="T40" fmla="*/ 692 w 1360"/>
                  <a:gd name="T41" fmla="*/ 5 h 1266"/>
                  <a:gd name="T42" fmla="*/ 718 w 1360"/>
                  <a:gd name="T43" fmla="*/ 5 h 1266"/>
                  <a:gd name="T44" fmla="*/ 1255 w 1360"/>
                  <a:gd name="T45" fmla="*/ 275 h 1266"/>
                  <a:gd name="T46" fmla="*/ 1360 w 1360"/>
                  <a:gd name="T47" fmla="*/ 328 h 1266"/>
                  <a:gd name="T48" fmla="*/ 1302 w 1360"/>
                  <a:gd name="T49" fmla="*/ 360 h 1266"/>
                  <a:gd name="T50" fmla="*/ 723 w 1360"/>
                  <a:gd name="T51" fmla="*/ 666 h 1266"/>
                  <a:gd name="T52" fmla="*/ 688 w 1360"/>
                  <a:gd name="T53" fmla="*/ 668 h 1266"/>
                  <a:gd name="T54" fmla="*/ 112 w 1360"/>
                  <a:gd name="T55" fmla="*/ 411 h 1266"/>
                  <a:gd name="T56" fmla="*/ 96 w 1360"/>
                  <a:gd name="T57" fmla="*/ 404 h 12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60" h="1266">
                    <a:moveTo>
                      <a:pt x="96" y="404"/>
                    </a:moveTo>
                    <a:cubicBezTo>
                      <a:pt x="96" y="447"/>
                      <a:pt x="96" y="487"/>
                      <a:pt x="96" y="527"/>
                    </a:cubicBezTo>
                    <a:cubicBezTo>
                      <a:pt x="96" y="531"/>
                      <a:pt x="101" y="535"/>
                      <a:pt x="105" y="537"/>
                    </a:cubicBezTo>
                    <a:cubicBezTo>
                      <a:pt x="136" y="555"/>
                      <a:pt x="144" y="585"/>
                      <a:pt x="123" y="616"/>
                    </a:cubicBezTo>
                    <a:cubicBezTo>
                      <a:pt x="121" y="620"/>
                      <a:pt x="119" y="625"/>
                      <a:pt x="119" y="629"/>
                    </a:cubicBezTo>
                    <a:cubicBezTo>
                      <a:pt x="128" y="733"/>
                      <a:pt x="138" y="836"/>
                      <a:pt x="147" y="940"/>
                    </a:cubicBezTo>
                    <a:cubicBezTo>
                      <a:pt x="154" y="1024"/>
                      <a:pt x="162" y="1109"/>
                      <a:pt x="169" y="1194"/>
                    </a:cubicBezTo>
                    <a:cubicBezTo>
                      <a:pt x="171" y="1217"/>
                      <a:pt x="173" y="1239"/>
                      <a:pt x="175" y="1266"/>
                    </a:cubicBezTo>
                    <a:cubicBezTo>
                      <a:pt x="117" y="1266"/>
                      <a:pt x="60" y="1266"/>
                      <a:pt x="0" y="1266"/>
                    </a:cubicBezTo>
                    <a:cubicBezTo>
                      <a:pt x="2" y="1244"/>
                      <a:pt x="4" y="1220"/>
                      <a:pt x="6" y="1197"/>
                    </a:cubicBezTo>
                    <a:cubicBezTo>
                      <a:pt x="16" y="1068"/>
                      <a:pt x="27" y="940"/>
                      <a:pt x="38" y="811"/>
                    </a:cubicBezTo>
                    <a:cubicBezTo>
                      <a:pt x="43" y="750"/>
                      <a:pt x="49" y="690"/>
                      <a:pt x="54" y="629"/>
                    </a:cubicBezTo>
                    <a:cubicBezTo>
                      <a:pt x="54" y="624"/>
                      <a:pt x="52" y="617"/>
                      <a:pt x="50" y="613"/>
                    </a:cubicBezTo>
                    <a:cubicBezTo>
                      <a:pt x="32" y="583"/>
                      <a:pt x="40" y="553"/>
                      <a:pt x="71" y="537"/>
                    </a:cubicBezTo>
                    <a:cubicBezTo>
                      <a:pt x="75" y="535"/>
                      <a:pt x="79" y="529"/>
                      <a:pt x="79" y="525"/>
                    </a:cubicBezTo>
                    <a:cubicBezTo>
                      <a:pt x="79" y="486"/>
                      <a:pt x="80" y="446"/>
                      <a:pt x="79" y="407"/>
                    </a:cubicBezTo>
                    <a:cubicBezTo>
                      <a:pt x="79" y="402"/>
                      <a:pt x="74" y="395"/>
                      <a:pt x="70" y="392"/>
                    </a:cubicBezTo>
                    <a:cubicBezTo>
                      <a:pt x="58" y="386"/>
                      <a:pt x="45" y="381"/>
                      <a:pt x="31" y="374"/>
                    </a:cubicBezTo>
                    <a:cubicBezTo>
                      <a:pt x="36" y="371"/>
                      <a:pt x="40" y="368"/>
                      <a:pt x="44" y="366"/>
                    </a:cubicBezTo>
                    <a:cubicBezTo>
                      <a:pt x="237" y="259"/>
                      <a:pt x="431" y="151"/>
                      <a:pt x="624" y="44"/>
                    </a:cubicBezTo>
                    <a:cubicBezTo>
                      <a:pt x="647" y="31"/>
                      <a:pt x="670" y="19"/>
                      <a:pt x="692" y="5"/>
                    </a:cubicBezTo>
                    <a:cubicBezTo>
                      <a:pt x="702" y="0"/>
                      <a:pt x="709" y="1"/>
                      <a:pt x="718" y="5"/>
                    </a:cubicBezTo>
                    <a:cubicBezTo>
                      <a:pt x="897" y="96"/>
                      <a:pt x="1076" y="185"/>
                      <a:pt x="1255" y="275"/>
                    </a:cubicBezTo>
                    <a:cubicBezTo>
                      <a:pt x="1289" y="293"/>
                      <a:pt x="1324" y="310"/>
                      <a:pt x="1360" y="328"/>
                    </a:cubicBezTo>
                    <a:cubicBezTo>
                      <a:pt x="1339" y="340"/>
                      <a:pt x="1320" y="350"/>
                      <a:pt x="1302" y="360"/>
                    </a:cubicBezTo>
                    <a:cubicBezTo>
                      <a:pt x="1109" y="462"/>
                      <a:pt x="916" y="564"/>
                      <a:pt x="723" y="666"/>
                    </a:cubicBezTo>
                    <a:cubicBezTo>
                      <a:pt x="711" y="672"/>
                      <a:pt x="701" y="674"/>
                      <a:pt x="688" y="668"/>
                    </a:cubicBezTo>
                    <a:cubicBezTo>
                      <a:pt x="496" y="582"/>
                      <a:pt x="304" y="496"/>
                      <a:pt x="112" y="411"/>
                    </a:cubicBezTo>
                    <a:cubicBezTo>
                      <a:pt x="108" y="409"/>
                      <a:pt x="103" y="407"/>
                      <a:pt x="96" y="40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/>
              </a:p>
            </p:txBody>
          </p:sp>
          <p:sp>
            <p:nvSpPr>
              <p:cNvPr id="12" name="Freeform 7"/>
              <p:cNvSpPr>
                <a:spLocks/>
              </p:cNvSpPr>
              <p:nvPr/>
            </p:nvSpPr>
            <p:spPr bwMode="auto">
              <a:xfrm>
                <a:off x="1829" y="1959"/>
                <a:ext cx="2000" cy="947"/>
              </a:xfrm>
              <a:custGeom>
                <a:avLst/>
                <a:gdLst>
                  <a:gd name="T0" fmla="*/ 0 w 845"/>
                  <a:gd name="T1" fmla="*/ 147 h 400"/>
                  <a:gd name="T2" fmla="*/ 78 w 845"/>
                  <a:gd name="T3" fmla="*/ 32 h 400"/>
                  <a:gd name="T4" fmla="*/ 96 w 845"/>
                  <a:gd name="T5" fmla="*/ 28 h 400"/>
                  <a:gd name="T6" fmla="*/ 262 w 845"/>
                  <a:gd name="T7" fmla="*/ 101 h 400"/>
                  <a:gd name="T8" fmla="*/ 417 w 845"/>
                  <a:gd name="T9" fmla="*/ 170 h 400"/>
                  <a:gd name="T10" fmla="*/ 434 w 845"/>
                  <a:gd name="T11" fmla="*/ 167 h 400"/>
                  <a:gd name="T12" fmla="*/ 724 w 845"/>
                  <a:gd name="T13" fmla="*/ 13 h 400"/>
                  <a:gd name="T14" fmla="*/ 749 w 845"/>
                  <a:gd name="T15" fmla="*/ 0 h 400"/>
                  <a:gd name="T16" fmla="*/ 845 w 845"/>
                  <a:gd name="T17" fmla="*/ 143 h 400"/>
                  <a:gd name="T18" fmla="*/ 743 w 845"/>
                  <a:gd name="T19" fmla="*/ 207 h 400"/>
                  <a:gd name="T20" fmla="*/ 448 w 845"/>
                  <a:gd name="T21" fmla="*/ 393 h 400"/>
                  <a:gd name="T22" fmla="*/ 421 w 845"/>
                  <a:gd name="T23" fmla="*/ 394 h 400"/>
                  <a:gd name="T24" fmla="*/ 8 w 845"/>
                  <a:gd name="T25" fmla="*/ 153 h 400"/>
                  <a:gd name="T26" fmla="*/ 0 w 845"/>
                  <a:gd name="T27" fmla="*/ 147 h 4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45" h="400">
                    <a:moveTo>
                      <a:pt x="0" y="147"/>
                    </a:moveTo>
                    <a:cubicBezTo>
                      <a:pt x="27" y="108"/>
                      <a:pt x="53" y="70"/>
                      <a:pt x="78" y="32"/>
                    </a:cubicBezTo>
                    <a:cubicBezTo>
                      <a:pt x="84" y="24"/>
                      <a:pt x="89" y="25"/>
                      <a:pt x="96" y="28"/>
                    </a:cubicBezTo>
                    <a:cubicBezTo>
                      <a:pt x="151" y="53"/>
                      <a:pt x="206" y="77"/>
                      <a:pt x="262" y="101"/>
                    </a:cubicBezTo>
                    <a:cubicBezTo>
                      <a:pt x="313" y="124"/>
                      <a:pt x="365" y="147"/>
                      <a:pt x="417" y="170"/>
                    </a:cubicBezTo>
                    <a:cubicBezTo>
                      <a:pt x="421" y="172"/>
                      <a:pt x="429" y="170"/>
                      <a:pt x="434" y="167"/>
                    </a:cubicBezTo>
                    <a:cubicBezTo>
                      <a:pt x="531" y="116"/>
                      <a:pt x="627" y="65"/>
                      <a:pt x="724" y="13"/>
                    </a:cubicBezTo>
                    <a:cubicBezTo>
                      <a:pt x="732" y="9"/>
                      <a:pt x="740" y="5"/>
                      <a:pt x="749" y="0"/>
                    </a:cubicBezTo>
                    <a:cubicBezTo>
                      <a:pt x="781" y="48"/>
                      <a:pt x="813" y="95"/>
                      <a:pt x="845" y="143"/>
                    </a:cubicBezTo>
                    <a:cubicBezTo>
                      <a:pt x="811" y="165"/>
                      <a:pt x="777" y="186"/>
                      <a:pt x="743" y="207"/>
                    </a:cubicBezTo>
                    <a:cubicBezTo>
                      <a:pt x="645" y="269"/>
                      <a:pt x="546" y="331"/>
                      <a:pt x="448" y="393"/>
                    </a:cubicBezTo>
                    <a:cubicBezTo>
                      <a:pt x="438" y="399"/>
                      <a:pt x="431" y="400"/>
                      <a:pt x="421" y="394"/>
                    </a:cubicBezTo>
                    <a:cubicBezTo>
                      <a:pt x="284" y="313"/>
                      <a:pt x="146" y="233"/>
                      <a:pt x="8" y="153"/>
                    </a:cubicBezTo>
                    <a:cubicBezTo>
                      <a:pt x="6" y="151"/>
                      <a:pt x="3" y="149"/>
                      <a:pt x="0" y="1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/>
              </a:p>
            </p:txBody>
          </p:sp>
        </p:grpSp>
        <p:sp>
          <p:nvSpPr>
            <p:cNvPr id="13" name="文本框 12"/>
            <p:cNvSpPr txBox="1"/>
            <p:nvPr/>
          </p:nvSpPr>
          <p:spPr>
            <a:xfrm>
              <a:off x="3187700" y="2847430"/>
              <a:ext cx="402113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7200" b="1" spc="3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测试文档</a:t>
              </a:r>
              <a:endParaRPr lang="zh-HK" altLang="en-US" sz="7200" b="1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0816889"/>
      </p:ext>
    </p:extLst>
  </p:cSld>
  <p:clrMapOvr>
    <a:masterClrMapping/>
  </p:clrMapOvr>
  <p:transition>
    <p:wip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>
            <a:extLst>
              <a:ext uri="{FF2B5EF4-FFF2-40B4-BE49-F238E27FC236}">
                <a16:creationId xmlns="" xmlns:a16="http://schemas.microsoft.com/office/drawing/2014/main" id="{C2D22028-C64E-421D-BD49-5A571DC4D78E}"/>
              </a:ext>
            </a:extLst>
          </p:cNvPr>
          <p:cNvSpPr/>
          <p:nvPr/>
        </p:nvSpPr>
        <p:spPr>
          <a:xfrm>
            <a:off x="25227" y="-8878"/>
            <a:ext cx="9144000" cy="541538"/>
          </a:xfrm>
          <a:prstGeom prst="rect">
            <a:avLst/>
          </a:prstGeom>
          <a:solidFill>
            <a:srgbClr val="E74E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0" name="文本框 19">
            <a:extLst>
              <a:ext uri="{FF2B5EF4-FFF2-40B4-BE49-F238E27FC236}">
                <a16:creationId xmlns="" xmlns:a16="http://schemas.microsoft.com/office/drawing/2014/main" id="{E4E373A7-76A5-40D2-9B22-B594AAE77FAA}"/>
              </a:ext>
            </a:extLst>
          </p:cNvPr>
          <p:cNvSpPr txBox="1"/>
          <p:nvPr/>
        </p:nvSpPr>
        <p:spPr>
          <a:xfrm>
            <a:off x="1217233" y="96799"/>
            <a:ext cx="12415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需求分析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="" xmlns:a16="http://schemas.microsoft.com/office/drawing/2014/main" id="{D104EDBD-040F-4FCF-ABB2-B198231D9A50}"/>
              </a:ext>
            </a:extLst>
          </p:cNvPr>
          <p:cNvSpPr txBox="1"/>
          <p:nvPr/>
        </p:nvSpPr>
        <p:spPr>
          <a:xfrm>
            <a:off x="2281922" y="98857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总体设计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22" name="直接连接符 21">
            <a:extLst>
              <a:ext uri="{FF2B5EF4-FFF2-40B4-BE49-F238E27FC236}">
                <a16:creationId xmlns="" xmlns:a16="http://schemas.microsoft.com/office/drawing/2014/main" id="{2F95490C-5371-4A85-87A6-7988B7EA06AD}"/>
              </a:ext>
            </a:extLst>
          </p:cNvPr>
          <p:cNvCxnSpPr/>
          <p:nvPr/>
        </p:nvCxnSpPr>
        <p:spPr>
          <a:xfrm>
            <a:off x="1197416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>
            <a:extLst>
              <a:ext uri="{FF2B5EF4-FFF2-40B4-BE49-F238E27FC236}">
                <a16:creationId xmlns="" xmlns:a16="http://schemas.microsoft.com/office/drawing/2014/main" id="{37E3F8CE-8464-4182-BAA7-180FEE4A0565}"/>
              </a:ext>
            </a:extLst>
          </p:cNvPr>
          <p:cNvCxnSpPr/>
          <p:nvPr/>
        </p:nvCxnSpPr>
        <p:spPr>
          <a:xfrm>
            <a:off x="2313609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>
            <a:extLst>
              <a:ext uri="{FF2B5EF4-FFF2-40B4-BE49-F238E27FC236}">
                <a16:creationId xmlns="" xmlns:a16="http://schemas.microsoft.com/office/drawing/2014/main" id="{4870AA62-1EAA-4FA9-B610-5F2B4311B31E}"/>
              </a:ext>
            </a:extLst>
          </p:cNvPr>
          <p:cNvCxnSpPr/>
          <p:nvPr/>
        </p:nvCxnSpPr>
        <p:spPr>
          <a:xfrm>
            <a:off x="3366207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>
            <a:extLst>
              <a:ext uri="{FF2B5EF4-FFF2-40B4-BE49-F238E27FC236}">
                <a16:creationId xmlns="" xmlns:a16="http://schemas.microsoft.com/office/drawing/2014/main" id="{BB10A637-47D5-4ABC-B00F-97ABD9C6DE21}"/>
              </a:ext>
            </a:extLst>
          </p:cNvPr>
          <p:cNvSpPr txBox="1"/>
          <p:nvPr/>
        </p:nvSpPr>
        <p:spPr>
          <a:xfrm>
            <a:off x="3350520" y="90944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详细设计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="" xmlns:a16="http://schemas.microsoft.com/office/drawing/2014/main" id="{91395735-8A30-470F-83AB-59CF6506B433}"/>
              </a:ext>
            </a:extLst>
          </p:cNvPr>
          <p:cNvSpPr txBox="1"/>
          <p:nvPr/>
        </p:nvSpPr>
        <p:spPr>
          <a:xfrm>
            <a:off x="4426431" y="87921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代码规范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27" name="直接连接符 26">
            <a:extLst>
              <a:ext uri="{FF2B5EF4-FFF2-40B4-BE49-F238E27FC236}">
                <a16:creationId xmlns="" xmlns:a16="http://schemas.microsoft.com/office/drawing/2014/main" id="{03B2457B-F91E-4F89-B95A-C8B8029F4D77}"/>
              </a:ext>
            </a:extLst>
          </p:cNvPr>
          <p:cNvCxnSpPr/>
          <p:nvPr/>
        </p:nvCxnSpPr>
        <p:spPr>
          <a:xfrm>
            <a:off x="4422531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>
            <a:extLst>
              <a:ext uri="{FF2B5EF4-FFF2-40B4-BE49-F238E27FC236}">
                <a16:creationId xmlns="" xmlns:a16="http://schemas.microsoft.com/office/drawing/2014/main" id="{0321EF45-4CE7-44C5-90BB-B301F06DFAC0}"/>
              </a:ext>
            </a:extLst>
          </p:cNvPr>
          <p:cNvCxnSpPr/>
          <p:nvPr/>
        </p:nvCxnSpPr>
        <p:spPr>
          <a:xfrm>
            <a:off x="5524284" y="91032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>
            <a:extLst>
              <a:ext uri="{FF2B5EF4-FFF2-40B4-BE49-F238E27FC236}">
                <a16:creationId xmlns="" xmlns:a16="http://schemas.microsoft.com/office/drawing/2014/main" id="{364B2A68-CFF7-4F8A-9E04-3EB0224DE7F2}"/>
              </a:ext>
            </a:extLst>
          </p:cNvPr>
          <p:cNvCxnSpPr/>
          <p:nvPr/>
        </p:nvCxnSpPr>
        <p:spPr>
          <a:xfrm>
            <a:off x="6644350" y="72322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>
            <a:extLst>
              <a:ext uri="{FF2B5EF4-FFF2-40B4-BE49-F238E27FC236}">
                <a16:creationId xmlns="" xmlns:a16="http://schemas.microsoft.com/office/drawing/2014/main" id="{2A5FE28D-61AE-434E-ABCE-18D18B4B0552}"/>
              </a:ext>
            </a:extLst>
          </p:cNvPr>
          <p:cNvSpPr txBox="1"/>
          <p:nvPr/>
        </p:nvSpPr>
        <p:spPr>
          <a:xfrm>
            <a:off x="6656297" y="98857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用户手册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31" name="直接连接符 30">
            <a:extLst>
              <a:ext uri="{FF2B5EF4-FFF2-40B4-BE49-F238E27FC236}">
                <a16:creationId xmlns="" xmlns:a16="http://schemas.microsoft.com/office/drawing/2014/main" id="{42BE0992-8CE5-4739-99EB-1E8AACC8C696}"/>
              </a:ext>
            </a:extLst>
          </p:cNvPr>
          <p:cNvCxnSpPr/>
          <p:nvPr/>
        </p:nvCxnSpPr>
        <p:spPr>
          <a:xfrm>
            <a:off x="7789569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框 31">
            <a:extLst>
              <a:ext uri="{FF2B5EF4-FFF2-40B4-BE49-F238E27FC236}">
                <a16:creationId xmlns="" xmlns:a16="http://schemas.microsoft.com/office/drawing/2014/main" id="{F5B26C31-47CB-4156-91B6-F5F537FEE1DF}"/>
              </a:ext>
            </a:extLst>
          </p:cNvPr>
          <p:cNvSpPr txBox="1"/>
          <p:nvPr/>
        </p:nvSpPr>
        <p:spPr>
          <a:xfrm>
            <a:off x="7868720" y="91800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程序清单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="" xmlns:a16="http://schemas.microsoft.com/office/drawing/2014/main" id="{3674D9D2-8D55-4782-B36D-8F505E4E8BE0}"/>
              </a:ext>
            </a:extLst>
          </p:cNvPr>
          <p:cNvSpPr txBox="1"/>
          <p:nvPr/>
        </p:nvSpPr>
        <p:spPr>
          <a:xfrm>
            <a:off x="-24006" y="87921"/>
            <a:ext cx="14402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可行性分析</a:t>
            </a:r>
          </a:p>
        </p:txBody>
      </p:sp>
      <p:sp>
        <p:nvSpPr>
          <p:cNvPr id="34" name="矩形 33">
            <a:extLst>
              <a:ext uri="{FF2B5EF4-FFF2-40B4-BE49-F238E27FC236}">
                <a16:creationId xmlns="" xmlns:a16="http://schemas.microsoft.com/office/drawing/2014/main" id="{A93C0343-5E52-404A-9B73-5739C9FC28DD}"/>
              </a:ext>
            </a:extLst>
          </p:cNvPr>
          <p:cNvSpPr/>
          <p:nvPr/>
        </p:nvSpPr>
        <p:spPr>
          <a:xfrm>
            <a:off x="5591752" y="94366"/>
            <a:ext cx="993121" cy="3354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5" name="文本框 34">
            <a:extLst>
              <a:ext uri="{FF2B5EF4-FFF2-40B4-BE49-F238E27FC236}">
                <a16:creationId xmlns="" xmlns:a16="http://schemas.microsoft.com/office/drawing/2014/main" id="{7D85CE40-43C3-42B5-A728-EF2F077DFA72}"/>
              </a:ext>
            </a:extLst>
          </p:cNvPr>
          <p:cNvSpPr txBox="1"/>
          <p:nvPr/>
        </p:nvSpPr>
        <p:spPr>
          <a:xfrm>
            <a:off x="5526585" y="109793"/>
            <a:ext cx="1547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rgbClr val="6666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测试文档</a:t>
            </a:r>
            <a:endParaRPr lang="zh-HK" altLang="en-US" sz="1600" dirty="0"/>
          </a:p>
        </p:txBody>
      </p:sp>
      <p:sp>
        <p:nvSpPr>
          <p:cNvPr id="2" name="TextBox 1"/>
          <p:cNvSpPr txBox="1"/>
          <p:nvPr/>
        </p:nvSpPr>
        <p:spPr>
          <a:xfrm>
            <a:off x="413239" y="896815"/>
            <a:ext cx="16969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/>
              <a:t>测试计划：</a:t>
            </a:r>
            <a:endParaRPr lang="zh-CN" altLang="en-US" sz="20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4953" y="1224488"/>
            <a:ext cx="6518952" cy="5239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933174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>
            <a:extLst>
              <a:ext uri="{FF2B5EF4-FFF2-40B4-BE49-F238E27FC236}">
                <a16:creationId xmlns="" xmlns:a16="http://schemas.microsoft.com/office/drawing/2014/main" id="{C2D22028-C64E-421D-BD49-5A571DC4D78E}"/>
              </a:ext>
            </a:extLst>
          </p:cNvPr>
          <p:cNvSpPr/>
          <p:nvPr/>
        </p:nvSpPr>
        <p:spPr>
          <a:xfrm>
            <a:off x="25227" y="-8878"/>
            <a:ext cx="9144000" cy="541538"/>
          </a:xfrm>
          <a:prstGeom prst="rect">
            <a:avLst/>
          </a:prstGeom>
          <a:solidFill>
            <a:srgbClr val="E74E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0" name="文本框 19">
            <a:extLst>
              <a:ext uri="{FF2B5EF4-FFF2-40B4-BE49-F238E27FC236}">
                <a16:creationId xmlns="" xmlns:a16="http://schemas.microsoft.com/office/drawing/2014/main" id="{E4E373A7-76A5-40D2-9B22-B594AAE77FAA}"/>
              </a:ext>
            </a:extLst>
          </p:cNvPr>
          <p:cNvSpPr txBox="1"/>
          <p:nvPr/>
        </p:nvSpPr>
        <p:spPr>
          <a:xfrm>
            <a:off x="1217233" y="96799"/>
            <a:ext cx="12415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需求分析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="" xmlns:a16="http://schemas.microsoft.com/office/drawing/2014/main" id="{D104EDBD-040F-4FCF-ABB2-B198231D9A50}"/>
              </a:ext>
            </a:extLst>
          </p:cNvPr>
          <p:cNvSpPr txBox="1"/>
          <p:nvPr/>
        </p:nvSpPr>
        <p:spPr>
          <a:xfrm>
            <a:off x="2281922" y="98857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总体设计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22" name="直接连接符 21">
            <a:extLst>
              <a:ext uri="{FF2B5EF4-FFF2-40B4-BE49-F238E27FC236}">
                <a16:creationId xmlns="" xmlns:a16="http://schemas.microsoft.com/office/drawing/2014/main" id="{2F95490C-5371-4A85-87A6-7988B7EA06AD}"/>
              </a:ext>
            </a:extLst>
          </p:cNvPr>
          <p:cNvCxnSpPr/>
          <p:nvPr/>
        </p:nvCxnSpPr>
        <p:spPr>
          <a:xfrm>
            <a:off x="1197416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>
            <a:extLst>
              <a:ext uri="{FF2B5EF4-FFF2-40B4-BE49-F238E27FC236}">
                <a16:creationId xmlns="" xmlns:a16="http://schemas.microsoft.com/office/drawing/2014/main" id="{37E3F8CE-8464-4182-BAA7-180FEE4A0565}"/>
              </a:ext>
            </a:extLst>
          </p:cNvPr>
          <p:cNvCxnSpPr/>
          <p:nvPr/>
        </p:nvCxnSpPr>
        <p:spPr>
          <a:xfrm>
            <a:off x="2313609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>
            <a:extLst>
              <a:ext uri="{FF2B5EF4-FFF2-40B4-BE49-F238E27FC236}">
                <a16:creationId xmlns="" xmlns:a16="http://schemas.microsoft.com/office/drawing/2014/main" id="{4870AA62-1EAA-4FA9-B610-5F2B4311B31E}"/>
              </a:ext>
            </a:extLst>
          </p:cNvPr>
          <p:cNvCxnSpPr/>
          <p:nvPr/>
        </p:nvCxnSpPr>
        <p:spPr>
          <a:xfrm>
            <a:off x="3366207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>
            <a:extLst>
              <a:ext uri="{FF2B5EF4-FFF2-40B4-BE49-F238E27FC236}">
                <a16:creationId xmlns="" xmlns:a16="http://schemas.microsoft.com/office/drawing/2014/main" id="{BB10A637-47D5-4ABC-B00F-97ABD9C6DE21}"/>
              </a:ext>
            </a:extLst>
          </p:cNvPr>
          <p:cNvSpPr txBox="1"/>
          <p:nvPr/>
        </p:nvSpPr>
        <p:spPr>
          <a:xfrm>
            <a:off x="3350520" y="90944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详细设计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="" xmlns:a16="http://schemas.microsoft.com/office/drawing/2014/main" id="{91395735-8A30-470F-83AB-59CF6506B433}"/>
              </a:ext>
            </a:extLst>
          </p:cNvPr>
          <p:cNvSpPr txBox="1"/>
          <p:nvPr/>
        </p:nvSpPr>
        <p:spPr>
          <a:xfrm>
            <a:off x="4426431" y="87921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代码规范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27" name="直接连接符 26">
            <a:extLst>
              <a:ext uri="{FF2B5EF4-FFF2-40B4-BE49-F238E27FC236}">
                <a16:creationId xmlns="" xmlns:a16="http://schemas.microsoft.com/office/drawing/2014/main" id="{03B2457B-F91E-4F89-B95A-C8B8029F4D77}"/>
              </a:ext>
            </a:extLst>
          </p:cNvPr>
          <p:cNvCxnSpPr/>
          <p:nvPr/>
        </p:nvCxnSpPr>
        <p:spPr>
          <a:xfrm>
            <a:off x="4422531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>
            <a:extLst>
              <a:ext uri="{FF2B5EF4-FFF2-40B4-BE49-F238E27FC236}">
                <a16:creationId xmlns="" xmlns:a16="http://schemas.microsoft.com/office/drawing/2014/main" id="{0321EF45-4CE7-44C5-90BB-B301F06DFAC0}"/>
              </a:ext>
            </a:extLst>
          </p:cNvPr>
          <p:cNvCxnSpPr/>
          <p:nvPr/>
        </p:nvCxnSpPr>
        <p:spPr>
          <a:xfrm>
            <a:off x="5524284" y="91032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>
            <a:extLst>
              <a:ext uri="{FF2B5EF4-FFF2-40B4-BE49-F238E27FC236}">
                <a16:creationId xmlns="" xmlns:a16="http://schemas.microsoft.com/office/drawing/2014/main" id="{364B2A68-CFF7-4F8A-9E04-3EB0224DE7F2}"/>
              </a:ext>
            </a:extLst>
          </p:cNvPr>
          <p:cNvCxnSpPr/>
          <p:nvPr/>
        </p:nvCxnSpPr>
        <p:spPr>
          <a:xfrm>
            <a:off x="6644350" y="72322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>
            <a:extLst>
              <a:ext uri="{FF2B5EF4-FFF2-40B4-BE49-F238E27FC236}">
                <a16:creationId xmlns="" xmlns:a16="http://schemas.microsoft.com/office/drawing/2014/main" id="{2A5FE28D-61AE-434E-ABCE-18D18B4B0552}"/>
              </a:ext>
            </a:extLst>
          </p:cNvPr>
          <p:cNvSpPr txBox="1"/>
          <p:nvPr/>
        </p:nvSpPr>
        <p:spPr>
          <a:xfrm>
            <a:off x="6656297" y="98857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用户手册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31" name="直接连接符 30">
            <a:extLst>
              <a:ext uri="{FF2B5EF4-FFF2-40B4-BE49-F238E27FC236}">
                <a16:creationId xmlns="" xmlns:a16="http://schemas.microsoft.com/office/drawing/2014/main" id="{42BE0992-8CE5-4739-99EB-1E8AACC8C696}"/>
              </a:ext>
            </a:extLst>
          </p:cNvPr>
          <p:cNvCxnSpPr/>
          <p:nvPr/>
        </p:nvCxnSpPr>
        <p:spPr>
          <a:xfrm>
            <a:off x="7789569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框 31">
            <a:extLst>
              <a:ext uri="{FF2B5EF4-FFF2-40B4-BE49-F238E27FC236}">
                <a16:creationId xmlns="" xmlns:a16="http://schemas.microsoft.com/office/drawing/2014/main" id="{F5B26C31-47CB-4156-91B6-F5F537FEE1DF}"/>
              </a:ext>
            </a:extLst>
          </p:cNvPr>
          <p:cNvSpPr txBox="1"/>
          <p:nvPr/>
        </p:nvSpPr>
        <p:spPr>
          <a:xfrm>
            <a:off x="7868720" y="91800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程序清单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="" xmlns:a16="http://schemas.microsoft.com/office/drawing/2014/main" id="{3674D9D2-8D55-4782-B36D-8F505E4E8BE0}"/>
              </a:ext>
            </a:extLst>
          </p:cNvPr>
          <p:cNvSpPr txBox="1"/>
          <p:nvPr/>
        </p:nvSpPr>
        <p:spPr>
          <a:xfrm>
            <a:off x="-24006" y="87921"/>
            <a:ext cx="14402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可行性分析</a:t>
            </a:r>
          </a:p>
        </p:txBody>
      </p:sp>
      <p:sp>
        <p:nvSpPr>
          <p:cNvPr id="34" name="矩形 33">
            <a:extLst>
              <a:ext uri="{FF2B5EF4-FFF2-40B4-BE49-F238E27FC236}">
                <a16:creationId xmlns="" xmlns:a16="http://schemas.microsoft.com/office/drawing/2014/main" id="{A93C0343-5E52-404A-9B73-5739C9FC28DD}"/>
              </a:ext>
            </a:extLst>
          </p:cNvPr>
          <p:cNvSpPr/>
          <p:nvPr/>
        </p:nvSpPr>
        <p:spPr>
          <a:xfrm>
            <a:off x="5591752" y="94366"/>
            <a:ext cx="993121" cy="3354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5" name="文本框 34">
            <a:extLst>
              <a:ext uri="{FF2B5EF4-FFF2-40B4-BE49-F238E27FC236}">
                <a16:creationId xmlns="" xmlns:a16="http://schemas.microsoft.com/office/drawing/2014/main" id="{7D85CE40-43C3-42B5-A728-EF2F077DFA72}"/>
              </a:ext>
            </a:extLst>
          </p:cNvPr>
          <p:cNvSpPr txBox="1"/>
          <p:nvPr/>
        </p:nvSpPr>
        <p:spPr>
          <a:xfrm>
            <a:off x="5526585" y="109793"/>
            <a:ext cx="1547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rgbClr val="6666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测试文档</a:t>
            </a:r>
            <a:endParaRPr lang="zh-HK" altLang="en-US" sz="1600" dirty="0"/>
          </a:p>
        </p:txBody>
      </p:sp>
      <p:sp>
        <p:nvSpPr>
          <p:cNvPr id="19" name="TextBox 18"/>
          <p:cNvSpPr txBox="1"/>
          <p:nvPr/>
        </p:nvSpPr>
        <p:spPr>
          <a:xfrm>
            <a:off x="348958" y="696760"/>
            <a:ext cx="16969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/>
              <a:t>测试计划：</a:t>
            </a:r>
            <a:endParaRPr lang="zh-CN" altLang="en-US" sz="2000" dirty="0"/>
          </a:p>
        </p:txBody>
      </p:sp>
      <p:sp>
        <p:nvSpPr>
          <p:cNvPr id="2" name="TextBox 1"/>
          <p:cNvSpPr txBox="1"/>
          <p:nvPr/>
        </p:nvSpPr>
        <p:spPr>
          <a:xfrm>
            <a:off x="563835" y="1204547"/>
            <a:ext cx="7725192" cy="53553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6.1 </a:t>
            </a:r>
            <a:r>
              <a:rPr lang="zh-CN" altLang="en-US" dirty="0"/>
              <a:t>进度计划</a:t>
            </a:r>
          </a:p>
          <a:p>
            <a:r>
              <a:rPr lang="en-US" altLang="zh-CN" dirty="0"/>
              <a:t>2017-06-11</a:t>
            </a:r>
            <a:r>
              <a:rPr lang="zh-CN" altLang="en-US" dirty="0"/>
              <a:t>日开始进行测试，测试步骤为单元测试，集成测试，系统测试。</a:t>
            </a:r>
          </a:p>
          <a:p>
            <a:r>
              <a:rPr lang="en-US" altLang="zh-CN" dirty="0"/>
              <a:t>6.2 </a:t>
            </a:r>
            <a:r>
              <a:rPr lang="zh-CN" altLang="en-US" dirty="0"/>
              <a:t>具体测试实施任务时间和人员安排</a:t>
            </a:r>
          </a:p>
          <a:p>
            <a:r>
              <a:rPr lang="en-US" altLang="zh-CN" dirty="0"/>
              <a:t>6.2.1 </a:t>
            </a:r>
            <a:r>
              <a:rPr lang="zh-CN" altLang="en-US" dirty="0"/>
              <a:t>单元测试</a:t>
            </a:r>
          </a:p>
          <a:p>
            <a:r>
              <a:rPr lang="zh-CN" altLang="en-US" dirty="0"/>
              <a:t>					                 </a:t>
            </a:r>
          </a:p>
          <a:p>
            <a:r>
              <a:rPr lang="zh-CN" altLang="en-US" dirty="0"/>
              <a:t>时间	内容	测试人员</a:t>
            </a:r>
          </a:p>
          <a:p>
            <a:r>
              <a:rPr lang="en-US" altLang="zh-CN" dirty="0"/>
              <a:t>2017.06.11--2017.06.12	</a:t>
            </a:r>
            <a:r>
              <a:rPr lang="zh-CN" altLang="en-US" dirty="0"/>
              <a:t>网页下载器模块	陈妍蓝</a:t>
            </a:r>
          </a:p>
          <a:p>
            <a:r>
              <a:rPr lang="en-US" altLang="zh-CN" dirty="0"/>
              <a:t>2017.06.10--2017.06.12	URL</a:t>
            </a:r>
            <a:r>
              <a:rPr lang="zh-CN" altLang="en-US" dirty="0"/>
              <a:t>管理器模块	靳泽旭</a:t>
            </a:r>
          </a:p>
          <a:p>
            <a:r>
              <a:rPr lang="en-US" altLang="zh-CN" dirty="0"/>
              <a:t>2017.06.11--2017.06.12	</a:t>
            </a:r>
            <a:r>
              <a:rPr lang="zh-CN" altLang="en-US" dirty="0"/>
              <a:t>网页解析器模块	奕吉</a:t>
            </a:r>
          </a:p>
          <a:p>
            <a:r>
              <a:rPr lang="zh-CN" altLang="en-US" dirty="0"/>
              <a:t>      		</a:t>
            </a:r>
          </a:p>
          <a:p>
            <a:r>
              <a:rPr lang="en-US" altLang="zh-CN" dirty="0"/>
              <a:t>6.2.2 </a:t>
            </a:r>
            <a:r>
              <a:rPr lang="zh-CN" altLang="en-US" dirty="0"/>
              <a:t>集成测试</a:t>
            </a:r>
          </a:p>
          <a:p>
            <a:r>
              <a:rPr lang="zh-CN" altLang="en-US" dirty="0"/>
              <a:t>时间：</a:t>
            </a:r>
            <a:r>
              <a:rPr lang="en-US" altLang="zh-CN" dirty="0"/>
              <a:t>2017</a:t>
            </a:r>
            <a:r>
              <a:rPr lang="zh-CN" altLang="en-US" dirty="0"/>
              <a:t>年</a:t>
            </a:r>
            <a:r>
              <a:rPr lang="en-US" altLang="zh-CN" dirty="0"/>
              <a:t>6</a:t>
            </a:r>
            <a:r>
              <a:rPr lang="zh-CN" altLang="en-US" dirty="0"/>
              <a:t>月</a:t>
            </a:r>
            <a:r>
              <a:rPr lang="en-US" altLang="zh-CN" dirty="0"/>
              <a:t>12</a:t>
            </a:r>
            <a:r>
              <a:rPr lang="zh-CN" altLang="en-US" dirty="0"/>
              <a:t>日</a:t>
            </a:r>
          </a:p>
          <a:p>
            <a:r>
              <a:rPr lang="zh-CN" altLang="en-US" dirty="0"/>
              <a:t>内容：爬虫模块测试，</a:t>
            </a:r>
            <a:r>
              <a:rPr lang="en-US" altLang="zh-CN" dirty="0"/>
              <a:t>web</a:t>
            </a:r>
            <a:r>
              <a:rPr lang="zh-CN" altLang="en-US" dirty="0"/>
              <a:t>应用模块</a:t>
            </a:r>
          </a:p>
          <a:p>
            <a:r>
              <a:rPr lang="zh-CN" altLang="en-US" dirty="0"/>
              <a:t>测试人员：奕吉</a:t>
            </a:r>
          </a:p>
          <a:p>
            <a:r>
              <a:rPr lang="en-US" altLang="zh-CN" dirty="0"/>
              <a:t>6.2.3 </a:t>
            </a:r>
            <a:r>
              <a:rPr lang="zh-CN" altLang="en-US" dirty="0"/>
              <a:t>系统测试</a:t>
            </a:r>
          </a:p>
          <a:p>
            <a:r>
              <a:rPr lang="zh-CN" altLang="en-US" dirty="0"/>
              <a:t>时间：</a:t>
            </a:r>
            <a:r>
              <a:rPr lang="en-US" altLang="zh-CN" dirty="0"/>
              <a:t>2017</a:t>
            </a:r>
            <a:r>
              <a:rPr lang="zh-CN" altLang="en-US" dirty="0"/>
              <a:t>年</a:t>
            </a:r>
            <a:r>
              <a:rPr lang="en-US" altLang="zh-CN" dirty="0"/>
              <a:t>6</a:t>
            </a:r>
            <a:r>
              <a:rPr lang="zh-CN" altLang="en-US" dirty="0"/>
              <a:t>月</a:t>
            </a:r>
            <a:r>
              <a:rPr lang="en-US" altLang="zh-CN" dirty="0"/>
              <a:t>14</a:t>
            </a:r>
            <a:r>
              <a:rPr lang="zh-CN" altLang="en-US" dirty="0"/>
              <a:t>日</a:t>
            </a:r>
          </a:p>
          <a:p>
            <a:r>
              <a:rPr lang="zh-CN" altLang="en-US" dirty="0"/>
              <a:t>内容：用</a:t>
            </a:r>
            <a:r>
              <a:rPr lang="en-US" altLang="zh-CN" dirty="0" err="1"/>
              <a:t>AppScan</a:t>
            </a:r>
            <a:r>
              <a:rPr lang="zh-CN" altLang="en-US" dirty="0"/>
              <a:t>进行安全测试，压力测试。</a:t>
            </a:r>
          </a:p>
          <a:p>
            <a:r>
              <a:rPr lang="zh-CN" altLang="en-US" dirty="0"/>
              <a:t>测试人员：陈妍蓝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57494097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>
            <a:extLst>
              <a:ext uri="{FF2B5EF4-FFF2-40B4-BE49-F238E27FC236}">
                <a16:creationId xmlns="" xmlns:a16="http://schemas.microsoft.com/office/drawing/2014/main" id="{C2D22028-C64E-421D-BD49-5A571DC4D78E}"/>
              </a:ext>
            </a:extLst>
          </p:cNvPr>
          <p:cNvSpPr/>
          <p:nvPr/>
        </p:nvSpPr>
        <p:spPr>
          <a:xfrm>
            <a:off x="25227" y="-8878"/>
            <a:ext cx="9144000" cy="541538"/>
          </a:xfrm>
          <a:prstGeom prst="rect">
            <a:avLst/>
          </a:prstGeom>
          <a:solidFill>
            <a:srgbClr val="E74E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0" name="文本框 19">
            <a:extLst>
              <a:ext uri="{FF2B5EF4-FFF2-40B4-BE49-F238E27FC236}">
                <a16:creationId xmlns="" xmlns:a16="http://schemas.microsoft.com/office/drawing/2014/main" id="{E4E373A7-76A5-40D2-9B22-B594AAE77FAA}"/>
              </a:ext>
            </a:extLst>
          </p:cNvPr>
          <p:cNvSpPr txBox="1"/>
          <p:nvPr/>
        </p:nvSpPr>
        <p:spPr>
          <a:xfrm>
            <a:off x="1217233" y="96799"/>
            <a:ext cx="12415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需求分析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="" xmlns:a16="http://schemas.microsoft.com/office/drawing/2014/main" id="{D104EDBD-040F-4FCF-ABB2-B198231D9A50}"/>
              </a:ext>
            </a:extLst>
          </p:cNvPr>
          <p:cNvSpPr txBox="1"/>
          <p:nvPr/>
        </p:nvSpPr>
        <p:spPr>
          <a:xfrm>
            <a:off x="2281922" y="98857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总体设计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22" name="直接连接符 21">
            <a:extLst>
              <a:ext uri="{FF2B5EF4-FFF2-40B4-BE49-F238E27FC236}">
                <a16:creationId xmlns="" xmlns:a16="http://schemas.microsoft.com/office/drawing/2014/main" id="{2F95490C-5371-4A85-87A6-7988B7EA06AD}"/>
              </a:ext>
            </a:extLst>
          </p:cNvPr>
          <p:cNvCxnSpPr/>
          <p:nvPr/>
        </p:nvCxnSpPr>
        <p:spPr>
          <a:xfrm>
            <a:off x="1197416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>
            <a:extLst>
              <a:ext uri="{FF2B5EF4-FFF2-40B4-BE49-F238E27FC236}">
                <a16:creationId xmlns="" xmlns:a16="http://schemas.microsoft.com/office/drawing/2014/main" id="{37E3F8CE-8464-4182-BAA7-180FEE4A0565}"/>
              </a:ext>
            </a:extLst>
          </p:cNvPr>
          <p:cNvCxnSpPr/>
          <p:nvPr/>
        </p:nvCxnSpPr>
        <p:spPr>
          <a:xfrm>
            <a:off x="2313609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>
            <a:extLst>
              <a:ext uri="{FF2B5EF4-FFF2-40B4-BE49-F238E27FC236}">
                <a16:creationId xmlns="" xmlns:a16="http://schemas.microsoft.com/office/drawing/2014/main" id="{4870AA62-1EAA-4FA9-B610-5F2B4311B31E}"/>
              </a:ext>
            </a:extLst>
          </p:cNvPr>
          <p:cNvCxnSpPr/>
          <p:nvPr/>
        </p:nvCxnSpPr>
        <p:spPr>
          <a:xfrm>
            <a:off x="3366207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>
            <a:extLst>
              <a:ext uri="{FF2B5EF4-FFF2-40B4-BE49-F238E27FC236}">
                <a16:creationId xmlns="" xmlns:a16="http://schemas.microsoft.com/office/drawing/2014/main" id="{BB10A637-47D5-4ABC-B00F-97ABD9C6DE21}"/>
              </a:ext>
            </a:extLst>
          </p:cNvPr>
          <p:cNvSpPr txBox="1"/>
          <p:nvPr/>
        </p:nvSpPr>
        <p:spPr>
          <a:xfrm>
            <a:off x="3350520" y="90944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详细设计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="" xmlns:a16="http://schemas.microsoft.com/office/drawing/2014/main" id="{91395735-8A30-470F-83AB-59CF6506B433}"/>
              </a:ext>
            </a:extLst>
          </p:cNvPr>
          <p:cNvSpPr txBox="1"/>
          <p:nvPr/>
        </p:nvSpPr>
        <p:spPr>
          <a:xfrm>
            <a:off x="4426431" y="87921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代码规范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27" name="直接连接符 26">
            <a:extLst>
              <a:ext uri="{FF2B5EF4-FFF2-40B4-BE49-F238E27FC236}">
                <a16:creationId xmlns="" xmlns:a16="http://schemas.microsoft.com/office/drawing/2014/main" id="{03B2457B-F91E-4F89-B95A-C8B8029F4D77}"/>
              </a:ext>
            </a:extLst>
          </p:cNvPr>
          <p:cNvCxnSpPr/>
          <p:nvPr/>
        </p:nvCxnSpPr>
        <p:spPr>
          <a:xfrm>
            <a:off x="4422531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>
            <a:extLst>
              <a:ext uri="{FF2B5EF4-FFF2-40B4-BE49-F238E27FC236}">
                <a16:creationId xmlns="" xmlns:a16="http://schemas.microsoft.com/office/drawing/2014/main" id="{0321EF45-4CE7-44C5-90BB-B301F06DFAC0}"/>
              </a:ext>
            </a:extLst>
          </p:cNvPr>
          <p:cNvCxnSpPr/>
          <p:nvPr/>
        </p:nvCxnSpPr>
        <p:spPr>
          <a:xfrm>
            <a:off x="5524284" y="91032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>
            <a:extLst>
              <a:ext uri="{FF2B5EF4-FFF2-40B4-BE49-F238E27FC236}">
                <a16:creationId xmlns="" xmlns:a16="http://schemas.microsoft.com/office/drawing/2014/main" id="{364B2A68-CFF7-4F8A-9E04-3EB0224DE7F2}"/>
              </a:ext>
            </a:extLst>
          </p:cNvPr>
          <p:cNvCxnSpPr/>
          <p:nvPr/>
        </p:nvCxnSpPr>
        <p:spPr>
          <a:xfrm>
            <a:off x="6644350" y="72322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>
            <a:extLst>
              <a:ext uri="{FF2B5EF4-FFF2-40B4-BE49-F238E27FC236}">
                <a16:creationId xmlns="" xmlns:a16="http://schemas.microsoft.com/office/drawing/2014/main" id="{2A5FE28D-61AE-434E-ABCE-18D18B4B0552}"/>
              </a:ext>
            </a:extLst>
          </p:cNvPr>
          <p:cNvSpPr txBox="1"/>
          <p:nvPr/>
        </p:nvSpPr>
        <p:spPr>
          <a:xfrm>
            <a:off x="6656297" y="98857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用户手册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31" name="直接连接符 30">
            <a:extLst>
              <a:ext uri="{FF2B5EF4-FFF2-40B4-BE49-F238E27FC236}">
                <a16:creationId xmlns="" xmlns:a16="http://schemas.microsoft.com/office/drawing/2014/main" id="{42BE0992-8CE5-4739-99EB-1E8AACC8C696}"/>
              </a:ext>
            </a:extLst>
          </p:cNvPr>
          <p:cNvCxnSpPr/>
          <p:nvPr/>
        </p:nvCxnSpPr>
        <p:spPr>
          <a:xfrm>
            <a:off x="7789569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框 31">
            <a:extLst>
              <a:ext uri="{FF2B5EF4-FFF2-40B4-BE49-F238E27FC236}">
                <a16:creationId xmlns="" xmlns:a16="http://schemas.microsoft.com/office/drawing/2014/main" id="{F5B26C31-47CB-4156-91B6-F5F537FEE1DF}"/>
              </a:ext>
            </a:extLst>
          </p:cNvPr>
          <p:cNvSpPr txBox="1"/>
          <p:nvPr/>
        </p:nvSpPr>
        <p:spPr>
          <a:xfrm>
            <a:off x="7868720" y="91800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程序清单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="" xmlns:a16="http://schemas.microsoft.com/office/drawing/2014/main" id="{3674D9D2-8D55-4782-B36D-8F505E4E8BE0}"/>
              </a:ext>
            </a:extLst>
          </p:cNvPr>
          <p:cNvSpPr txBox="1"/>
          <p:nvPr/>
        </p:nvSpPr>
        <p:spPr>
          <a:xfrm>
            <a:off x="-24006" y="87921"/>
            <a:ext cx="14402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可行性分析</a:t>
            </a:r>
          </a:p>
        </p:txBody>
      </p:sp>
      <p:sp>
        <p:nvSpPr>
          <p:cNvPr id="34" name="矩形 33">
            <a:extLst>
              <a:ext uri="{FF2B5EF4-FFF2-40B4-BE49-F238E27FC236}">
                <a16:creationId xmlns="" xmlns:a16="http://schemas.microsoft.com/office/drawing/2014/main" id="{A93C0343-5E52-404A-9B73-5739C9FC28DD}"/>
              </a:ext>
            </a:extLst>
          </p:cNvPr>
          <p:cNvSpPr/>
          <p:nvPr/>
        </p:nvSpPr>
        <p:spPr>
          <a:xfrm>
            <a:off x="5591752" y="94366"/>
            <a:ext cx="993121" cy="3354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5" name="文本框 34">
            <a:extLst>
              <a:ext uri="{FF2B5EF4-FFF2-40B4-BE49-F238E27FC236}">
                <a16:creationId xmlns="" xmlns:a16="http://schemas.microsoft.com/office/drawing/2014/main" id="{7D85CE40-43C3-42B5-A728-EF2F077DFA72}"/>
              </a:ext>
            </a:extLst>
          </p:cNvPr>
          <p:cNvSpPr txBox="1"/>
          <p:nvPr/>
        </p:nvSpPr>
        <p:spPr>
          <a:xfrm>
            <a:off x="5526585" y="109793"/>
            <a:ext cx="1547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rgbClr val="6666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测试文档</a:t>
            </a:r>
            <a:endParaRPr lang="zh-HK" altLang="en-US" sz="1600" dirty="0"/>
          </a:p>
        </p:txBody>
      </p:sp>
      <p:sp>
        <p:nvSpPr>
          <p:cNvPr id="2" name="TextBox 1"/>
          <p:cNvSpPr txBox="1"/>
          <p:nvPr/>
        </p:nvSpPr>
        <p:spPr>
          <a:xfrm>
            <a:off x="219808" y="984738"/>
            <a:ext cx="457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/>
              <a:t>单元测试：</a:t>
            </a:r>
            <a:endParaRPr lang="zh-CN" altLang="en-US" sz="2000" dirty="0"/>
          </a:p>
        </p:txBody>
      </p:sp>
      <p:sp>
        <p:nvSpPr>
          <p:cNvPr id="3" name="TextBox 2"/>
          <p:cNvSpPr txBox="1"/>
          <p:nvPr/>
        </p:nvSpPr>
        <p:spPr>
          <a:xfrm>
            <a:off x="404446" y="1503485"/>
            <a:ext cx="827356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/>
              <a:t>我们小组用</a:t>
            </a:r>
            <a:r>
              <a:rPr lang="en-US" altLang="zh-CN" sz="2000" dirty="0" smtClean="0"/>
              <a:t>Python</a:t>
            </a:r>
            <a:r>
              <a:rPr lang="zh-CN" altLang="en-US" sz="2000" dirty="0"/>
              <a:t>搭建</a:t>
            </a:r>
            <a:r>
              <a:rPr lang="zh-CN" altLang="en-US" sz="2000" dirty="0" smtClean="0"/>
              <a:t>后台管理人员网站，采用</a:t>
            </a:r>
            <a:r>
              <a:rPr lang="en-US" altLang="zh-CN" sz="2000" dirty="0" smtClean="0"/>
              <a:t>Python</a:t>
            </a:r>
            <a:r>
              <a:rPr lang="zh-CN" altLang="en-US" sz="2000" dirty="0" smtClean="0"/>
              <a:t>自带的</a:t>
            </a:r>
            <a:r>
              <a:rPr lang="en-US" altLang="zh-CN" sz="2000" dirty="0" err="1" smtClean="0"/>
              <a:t>unittest</a:t>
            </a:r>
            <a:r>
              <a:rPr lang="zh-CN" altLang="en-US" sz="2000" dirty="0" smtClean="0"/>
              <a:t>框架来进行单元测试，我们小组三人根据之前详细设计中的对爬虫不同模块来进行测试。</a:t>
            </a:r>
            <a:endParaRPr lang="zh-CN" altLang="en-US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545123" y="2813538"/>
            <a:ext cx="7877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以网页下载器测试为例子：</a:t>
            </a:r>
            <a:endParaRPr lang="zh-CN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96138" y="3332285"/>
            <a:ext cx="7577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程序源代码：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952284" y="3991516"/>
            <a:ext cx="4639468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from </a:t>
            </a:r>
            <a:r>
              <a:rPr lang="en-US" altLang="zh-CN" dirty="0" err="1"/>
              <a:t>unittest</a:t>
            </a:r>
            <a:r>
              <a:rPr lang="en-US" altLang="zh-CN" dirty="0"/>
              <a:t> import </a:t>
            </a:r>
            <a:r>
              <a:rPr lang="en-US" altLang="zh-CN" dirty="0" err="1"/>
              <a:t>TestCase</a:t>
            </a:r>
            <a:endParaRPr lang="en-US" altLang="zh-CN" dirty="0"/>
          </a:p>
          <a:p>
            <a:r>
              <a:rPr lang="en-US" altLang="zh-CN" dirty="0"/>
              <a:t>from test import  </a:t>
            </a:r>
            <a:r>
              <a:rPr lang="en-US" altLang="zh-CN" dirty="0" err="1"/>
              <a:t>html_download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class </a:t>
            </a:r>
            <a:r>
              <a:rPr lang="en-US" altLang="zh-CN" dirty="0" err="1"/>
              <a:t>TestHtmlDownload</a:t>
            </a:r>
            <a:r>
              <a:rPr lang="en-US" altLang="zh-CN" dirty="0"/>
              <a:t>(</a:t>
            </a:r>
            <a:r>
              <a:rPr lang="en-US" altLang="zh-CN" dirty="0" err="1"/>
              <a:t>TestCase</a:t>
            </a:r>
            <a:r>
              <a:rPr lang="en-US" altLang="zh-CN" dirty="0"/>
              <a:t>):</a:t>
            </a:r>
          </a:p>
          <a:p>
            <a:r>
              <a:rPr lang="en-US" altLang="zh-CN" dirty="0"/>
              <a:t>    </a:t>
            </a:r>
            <a:r>
              <a:rPr lang="en-US" altLang="zh-CN" dirty="0" err="1"/>
              <a:t>def</a:t>
            </a:r>
            <a:r>
              <a:rPr lang="en-US" altLang="zh-CN" dirty="0"/>
              <a:t> </a:t>
            </a:r>
            <a:r>
              <a:rPr lang="en-US" altLang="zh-CN" dirty="0" err="1"/>
              <a:t>test_download</a:t>
            </a:r>
            <a:r>
              <a:rPr lang="en-US" altLang="zh-CN" dirty="0"/>
              <a:t>(self):</a:t>
            </a:r>
          </a:p>
          <a:p>
            <a:r>
              <a:rPr lang="en-US" altLang="zh-CN" dirty="0"/>
              <a:t>        </a:t>
            </a:r>
            <a:r>
              <a:rPr lang="en-US" altLang="zh-CN" dirty="0" err="1"/>
              <a:t>url</a:t>
            </a:r>
            <a:r>
              <a:rPr lang="en-US" altLang="zh-CN" dirty="0"/>
              <a:t> = "http://jsxy.zucc.edu.cn/index.html"</a:t>
            </a:r>
          </a:p>
          <a:p>
            <a:r>
              <a:rPr lang="en-US" altLang="zh-CN" dirty="0"/>
              <a:t>        </a:t>
            </a:r>
            <a:r>
              <a:rPr lang="en-US" altLang="zh-CN" dirty="0" err="1"/>
              <a:t>sz</a:t>
            </a:r>
            <a:r>
              <a:rPr lang="en-US" altLang="zh-CN" dirty="0"/>
              <a:t> = </a:t>
            </a:r>
            <a:r>
              <a:rPr lang="en-US" altLang="zh-CN" dirty="0" err="1"/>
              <a:t>html_download.HtmlDownload</a:t>
            </a:r>
            <a:r>
              <a:rPr lang="en-US" altLang="zh-CN" dirty="0"/>
              <a:t>()</a:t>
            </a:r>
          </a:p>
          <a:p>
            <a:r>
              <a:rPr lang="en-US" altLang="zh-CN" dirty="0"/>
              <a:t>        </a:t>
            </a:r>
            <a:r>
              <a:rPr lang="en-US" altLang="zh-CN" dirty="0" err="1"/>
              <a:t>self.assertEqual</a:t>
            </a:r>
            <a:r>
              <a:rPr lang="en-US" altLang="zh-CN" dirty="0"/>
              <a:t>(</a:t>
            </a:r>
            <a:r>
              <a:rPr lang="en-US" altLang="zh-CN" dirty="0" err="1"/>
              <a:t>sz.download</a:t>
            </a:r>
            <a:r>
              <a:rPr lang="en-US" altLang="zh-CN" dirty="0"/>
              <a:t>(</a:t>
            </a:r>
            <a:r>
              <a:rPr lang="en-US" altLang="zh-CN" dirty="0" err="1"/>
              <a:t>url</a:t>
            </a:r>
            <a:r>
              <a:rPr lang="en-US" altLang="zh-CN" dirty="0"/>
              <a:t>),200)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47919660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>
            <a:extLst>
              <a:ext uri="{FF2B5EF4-FFF2-40B4-BE49-F238E27FC236}">
                <a16:creationId xmlns="" xmlns:a16="http://schemas.microsoft.com/office/drawing/2014/main" id="{C2D22028-C64E-421D-BD49-5A571DC4D78E}"/>
              </a:ext>
            </a:extLst>
          </p:cNvPr>
          <p:cNvSpPr/>
          <p:nvPr/>
        </p:nvSpPr>
        <p:spPr>
          <a:xfrm>
            <a:off x="25227" y="-8878"/>
            <a:ext cx="9144000" cy="541538"/>
          </a:xfrm>
          <a:prstGeom prst="rect">
            <a:avLst/>
          </a:prstGeom>
          <a:solidFill>
            <a:srgbClr val="E74E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0" name="文本框 19">
            <a:extLst>
              <a:ext uri="{FF2B5EF4-FFF2-40B4-BE49-F238E27FC236}">
                <a16:creationId xmlns="" xmlns:a16="http://schemas.microsoft.com/office/drawing/2014/main" id="{E4E373A7-76A5-40D2-9B22-B594AAE77FAA}"/>
              </a:ext>
            </a:extLst>
          </p:cNvPr>
          <p:cNvSpPr txBox="1"/>
          <p:nvPr/>
        </p:nvSpPr>
        <p:spPr>
          <a:xfrm>
            <a:off x="1217233" y="96799"/>
            <a:ext cx="12415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需求分析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="" xmlns:a16="http://schemas.microsoft.com/office/drawing/2014/main" id="{D104EDBD-040F-4FCF-ABB2-B198231D9A50}"/>
              </a:ext>
            </a:extLst>
          </p:cNvPr>
          <p:cNvSpPr txBox="1"/>
          <p:nvPr/>
        </p:nvSpPr>
        <p:spPr>
          <a:xfrm>
            <a:off x="2281922" y="98857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总体设计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22" name="直接连接符 21">
            <a:extLst>
              <a:ext uri="{FF2B5EF4-FFF2-40B4-BE49-F238E27FC236}">
                <a16:creationId xmlns="" xmlns:a16="http://schemas.microsoft.com/office/drawing/2014/main" id="{2F95490C-5371-4A85-87A6-7988B7EA06AD}"/>
              </a:ext>
            </a:extLst>
          </p:cNvPr>
          <p:cNvCxnSpPr/>
          <p:nvPr/>
        </p:nvCxnSpPr>
        <p:spPr>
          <a:xfrm>
            <a:off x="1197416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>
            <a:extLst>
              <a:ext uri="{FF2B5EF4-FFF2-40B4-BE49-F238E27FC236}">
                <a16:creationId xmlns="" xmlns:a16="http://schemas.microsoft.com/office/drawing/2014/main" id="{37E3F8CE-8464-4182-BAA7-180FEE4A0565}"/>
              </a:ext>
            </a:extLst>
          </p:cNvPr>
          <p:cNvCxnSpPr/>
          <p:nvPr/>
        </p:nvCxnSpPr>
        <p:spPr>
          <a:xfrm>
            <a:off x="2313609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>
            <a:extLst>
              <a:ext uri="{FF2B5EF4-FFF2-40B4-BE49-F238E27FC236}">
                <a16:creationId xmlns="" xmlns:a16="http://schemas.microsoft.com/office/drawing/2014/main" id="{4870AA62-1EAA-4FA9-B610-5F2B4311B31E}"/>
              </a:ext>
            </a:extLst>
          </p:cNvPr>
          <p:cNvCxnSpPr/>
          <p:nvPr/>
        </p:nvCxnSpPr>
        <p:spPr>
          <a:xfrm>
            <a:off x="3366207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>
            <a:extLst>
              <a:ext uri="{FF2B5EF4-FFF2-40B4-BE49-F238E27FC236}">
                <a16:creationId xmlns="" xmlns:a16="http://schemas.microsoft.com/office/drawing/2014/main" id="{BB10A637-47D5-4ABC-B00F-97ABD9C6DE21}"/>
              </a:ext>
            </a:extLst>
          </p:cNvPr>
          <p:cNvSpPr txBox="1"/>
          <p:nvPr/>
        </p:nvSpPr>
        <p:spPr>
          <a:xfrm>
            <a:off x="3350520" y="90944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详细设计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="" xmlns:a16="http://schemas.microsoft.com/office/drawing/2014/main" id="{91395735-8A30-470F-83AB-59CF6506B433}"/>
              </a:ext>
            </a:extLst>
          </p:cNvPr>
          <p:cNvSpPr txBox="1"/>
          <p:nvPr/>
        </p:nvSpPr>
        <p:spPr>
          <a:xfrm>
            <a:off x="4426431" y="87921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代码规范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27" name="直接连接符 26">
            <a:extLst>
              <a:ext uri="{FF2B5EF4-FFF2-40B4-BE49-F238E27FC236}">
                <a16:creationId xmlns="" xmlns:a16="http://schemas.microsoft.com/office/drawing/2014/main" id="{03B2457B-F91E-4F89-B95A-C8B8029F4D77}"/>
              </a:ext>
            </a:extLst>
          </p:cNvPr>
          <p:cNvCxnSpPr/>
          <p:nvPr/>
        </p:nvCxnSpPr>
        <p:spPr>
          <a:xfrm>
            <a:off x="4422531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>
            <a:extLst>
              <a:ext uri="{FF2B5EF4-FFF2-40B4-BE49-F238E27FC236}">
                <a16:creationId xmlns="" xmlns:a16="http://schemas.microsoft.com/office/drawing/2014/main" id="{0321EF45-4CE7-44C5-90BB-B301F06DFAC0}"/>
              </a:ext>
            </a:extLst>
          </p:cNvPr>
          <p:cNvCxnSpPr/>
          <p:nvPr/>
        </p:nvCxnSpPr>
        <p:spPr>
          <a:xfrm>
            <a:off x="5524284" y="91032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>
            <a:extLst>
              <a:ext uri="{FF2B5EF4-FFF2-40B4-BE49-F238E27FC236}">
                <a16:creationId xmlns="" xmlns:a16="http://schemas.microsoft.com/office/drawing/2014/main" id="{364B2A68-CFF7-4F8A-9E04-3EB0224DE7F2}"/>
              </a:ext>
            </a:extLst>
          </p:cNvPr>
          <p:cNvCxnSpPr/>
          <p:nvPr/>
        </p:nvCxnSpPr>
        <p:spPr>
          <a:xfrm>
            <a:off x="6644350" y="72322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>
            <a:extLst>
              <a:ext uri="{FF2B5EF4-FFF2-40B4-BE49-F238E27FC236}">
                <a16:creationId xmlns="" xmlns:a16="http://schemas.microsoft.com/office/drawing/2014/main" id="{2A5FE28D-61AE-434E-ABCE-18D18B4B0552}"/>
              </a:ext>
            </a:extLst>
          </p:cNvPr>
          <p:cNvSpPr txBox="1"/>
          <p:nvPr/>
        </p:nvSpPr>
        <p:spPr>
          <a:xfrm>
            <a:off x="6656297" y="98857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用户手册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31" name="直接连接符 30">
            <a:extLst>
              <a:ext uri="{FF2B5EF4-FFF2-40B4-BE49-F238E27FC236}">
                <a16:creationId xmlns="" xmlns:a16="http://schemas.microsoft.com/office/drawing/2014/main" id="{42BE0992-8CE5-4739-99EB-1E8AACC8C696}"/>
              </a:ext>
            </a:extLst>
          </p:cNvPr>
          <p:cNvCxnSpPr/>
          <p:nvPr/>
        </p:nvCxnSpPr>
        <p:spPr>
          <a:xfrm>
            <a:off x="7789569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框 31">
            <a:extLst>
              <a:ext uri="{FF2B5EF4-FFF2-40B4-BE49-F238E27FC236}">
                <a16:creationId xmlns="" xmlns:a16="http://schemas.microsoft.com/office/drawing/2014/main" id="{F5B26C31-47CB-4156-91B6-F5F537FEE1DF}"/>
              </a:ext>
            </a:extLst>
          </p:cNvPr>
          <p:cNvSpPr txBox="1"/>
          <p:nvPr/>
        </p:nvSpPr>
        <p:spPr>
          <a:xfrm>
            <a:off x="7868720" y="91800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程序清单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="" xmlns:a16="http://schemas.microsoft.com/office/drawing/2014/main" id="{3674D9D2-8D55-4782-B36D-8F505E4E8BE0}"/>
              </a:ext>
            </a:extLst>
          </p:cNvPr>
          <p:cNvSpPr txBox="1"/>
          <p:nvPr/>
        </p:nvSpPr>
        <p:spPr>
          <a:xfrm>
            <a:off x="-24006" y="87921"/>
            <a:ext cx="14402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可行性分析</a:t>
            </a:r>
          </a:p>
        </p:txBody>
      </p:sp>
      <p:sp>
        <p:nvSpPr>
          <p:cNvPr id="34" name="矩形 33">
            <a:extLst>
              <a:ext uri="{FF2B5EF4-FFF2-40B4-BE49-F238E27FC236}">
                <a16:creationId xmlns="" xmlns:a16="http://schemas.microsoft.com/office/drawing/2014/main" id="{A93C0343-5E52-404A-9B73-5739C9FC28DD}"/>
              </a:ext>
            </a:extLst>
          </p:cNvPr>
          <p:cNvSpPr/>
          <p:nvPr/>
        </p:nvSpPr>
        <p:spPr>
          <a:xfrm>
            <a:off x="5591752" y="94366"/>
            <a:ext cx="993121" cy="3354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5" name="文本框 34">
            <a:extLst>
              <a:ext uri="{FF2B5EF4-FFF2-40B4-BE49-F238E27FC236}">
                <a16:creationId xmlns="" xmlns:a16="http://schemas.microsoft.com/office/drawing/2014/main" id="{7D85CE40-43C3-42B5-A728-EF2F077DFA72}"/>
              </a:ext>
            </a:extLst>
          </p:cNvPr>
          <p:cNvSpPr txBox="1"/>
          <p:nvPr/>
        </p:nvSpPr>
        <p:spPr>
          <a:xfrm>
            <a:off x="5526585" y="109793"/>
            <a:ext cx="1547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rgbClr val="6666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测试文档</a:t>
            </a:r>
            <a:endParaRPr lang="zh-HK" altLang="en-US" sz="1600" dirty="0"/>
          </a:p>
        </p:txBody>
      </p:sp>
      <p:sp>
        <p:nvSpPr>
          <p:cNvPr id="2" name="TextBox 1"/>
          <p:cNvSpPr txBox="1"/>
          <p:nvPr/>
        </p:nvSpPr>
        <p:spPr>
          <a:xfrm>
            <a:off x="219808" y="984738"/>
            <a:ext cx="457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/>
              <a:t>单元测试截图：</a:t>
            </a:r>
            <a:endParaRPr lang="zh-CN" altLang="en-US" sz="2000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808" y="1653256"/>
            <a:ext cx="7229184" cy="2682663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2746" y="4335919"/>
            <a:ext cx="6967677" cy="2128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378304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>
            <a:extLst>
              <a:ext uri="{FF2B5EF4-FFF2-40B4-BE49-F238E27FC236}">
                <a16:creationId xmlns="" xmlns:a16="http://schemas.microsoft.com/office/drawing/2014/main" id="{C2D22028-C64E-421D-BD49-5A571DC4D78E}"/>
              </a:ext>
            </a:extLst>
          </p:cNvPr>
          <p:cNvSpPr/>
          <p:nvPr/>
        </p:nvSpPr>
        <p:spPr>
          <a:xfrm>
            <a:off x="25227" y="-8878"/>
            <a:ext cx="9144000" cy="541538"/>
          </a:xfrm>
          <a:prstGeom prst="rect">
            <a:avLst/>
          </a:prstGeom>
          <a:solidFill>
            <a:srgbClr val="E74E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0" name="文本框 19">
            <a:extLst>
              <a:ext uri="{FF2B5EF4-FFF2-40B4-BE49-F238E27FC236}">
                <a16:creationId xmlns="" xmlns:a16="http://schemas.microsoft.com/office/drawing/2014/main" id="{E4E373A7-76A5-40D2-9B22-B594AAE77FAA}"/>
              </a:ext>
            </a:extLst>
          </p:cNvPr>
          <p:cNvSpPr txBox="1"/>
          <p:nvPr/>
        </p:nvSpPr>
        <p:spPr>
          <a:xfrm>
            <a:off x="1217233" y="96799"/>
            <a:ext cx="12415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需求分析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="" xmlns:a16="http://schemas.microsoft.com/office/drawing/2014/main" id="{D104EDBD-040F-4FCF-ABB2-B198231D9A50}"/>
              </a:ext>
            </a:extLst>
          </p:cNvPr>
          <p:cNvSpPr txBox="1"/>
          <p:nvPr/>
        </p:nvSpPr>
        <p:spPr>
          <a:xfrm>
            <a:off x="2281922" y="98857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总体设计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22" name="直接连接符 21">
            <a:extLst>
              <a:ext uri="{FF2B5EF4-FFF2-40B4-BE49-F238E27FC236}">
                <a16:creationId xmlns="" xmlns:a16="http://schemas.microsoft.com/office/drawing/2014/main" id="{2F95490C-5371-4A85-87A6-7988B7EA06AD}"/>
              </a:ext>
            </a:extLst>
          </p:cNvPr>
          <p:cNvCxnSpPr/>
          <p:nvPr/>
        </p:nvCxnSpPr>
        <p:spPr>
          <a:xfrm>
            <a:off x="1197416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>
            <a:extLst>
              <a:ext uri="{FF2B5EF4-FFF2-40B4-BE49-F238E27FC236}">
                <a16:creationId xmlns="" xmlns:a16="http://schemas.microsoft.com/office/drawing/2014/main" id="{37E3F8CE-8464-4182-BAA7-180FEE4A0565}"/>
              </a:ext>
            </a:extLst>
          </p:cNvPr>
          <p:cNvCxnSpPr/>
          <p:nvPr/>
        </p:nvCxnSpPr>
        <p:spPr>
          <a:xfrm>
            <a:off x="2313609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>
            <a:extLst>
              <a:ext uri="{FF2B5EF4-FFF2-40B4-BE49-F238E27FC236}">
                <a16:creationId xmlns="" xmlns:a16="http://schemas.microsoft.com/office/drawing/2014/main" id="{4870AA62-1EAA-4FA9-B610-5F2B4311B31E}"/>
              </a:ext>
            </a:extLst>
          </p:cNvPr>
          <p:cNvCxnSpPr/>
          <p:nvPr/>
        </p:nvCxnSpPr>
        <p:spPr>
          <a:xfrm>
            <a:off x="3366207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>
            <a:extLst>
              <a:ext uri="{FF2B5EF4-FFF2-40B4-BE49-F238E27FC236}">
                <a16:creationId xmlns="" xmlns:a16="http://schemas.microsoft.com/office/drawing/2014/main" id="{BB10A637-47D5-4ABC-B00F-97ABD9C6DE21}"/>
              </a:ext>
            </a:extLst>
          </p:cNvPr>
          <p:cNvSpPr txBox="1"/>
          <p:nvPr/>
        </p:nvSpPr>
        <p:spPr>
          <a:xfrm>
            <a:off x="3350520" y="90944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详细设计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="" xmlns:a16="http://schemas.microsoft.com/office/drawing/2014/main" id="{91395735-8A30-470F-83AB-59CF6506B433}"/>
              </a:ext>
            </a:extLst>
          </p:cNvPr>
          <p:cNvSpPr txBox="1"/>
          <p:nvPr/>
        </p:nvSpPr>
        <p:spPr>
          <a:xfrm>
            <a:off x="4426431" y="87921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代码规范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27" name="直接连接符 26">
            <a:extLst>
              <a:ext uri="{FF2B5EF4-FFF2-40B4-BE49-F238E27FC236}">
                <a16:creationId xmlns="" xmlns:a16="http://schemas.microsoft.com/office/drawing/2014/main" id="{03B2457B-F91E-4F89-B95A-C8B8029F4D77}"/>
              </a:ext>
            </a:extLst>
          </p:cNvPr>
          <p:cNvCxnSpPr/>
          <p:nvPr/>
        </p:nvCxnSpPr>
        <p:spPr>
          <a:xfrm>
            <a:off x="4422531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>
            <a:extLst>
              <a:ext uri="{FF2B5EF4-FFF2-40B4-BE49-F238E27FC236}">
                <a16:creationId xmlns="" xmlns:a16="http://schemas.microsoft.com/office/drawing/2014/main" id="{0321EF45-4CE7-44C5-90BB-B301F06DFAC0}"/>
              </a:ext>
            </a:extLst>
          </p:cNvPr>
          <p:cNvCxnSpPr/>
          <p:nvPr/>
        </p:nvCxnSpPr>
        <p:spPr>
          <a:xfrm>
            <a:off x="5524284" y="91032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>
            <a:extLst>
              <a:ext uri="{FF2B5EF4-FFF2-40B4-BE49-F238E27FC236}">
                <a16:creationId xmlns="" xmlns:a16="http://schemas.microsoft.com/office/drawing/2014/main" id="{364B2A68-CFF7-4F8A-9E04-3EB0224DE7F2}"/>
              </a:ext>
            </a:extLst>
          </p:cNvPr>
          <p:cNvCxnSpPr/>
          <p:nvPr/>
        </p:nvCxnSpPr>
        <p:spPr>
          <a:xfrm>
            <a:off x="6644350" y="72322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>
            <a:extLst>
              <a:ext uri="{FF2B5EF4-FFF2-40B4-BE49-F238E27FC236}">
                <a16:creationId xmlns="" xmlns:a16="http://schemas.microsoft.com/office/drawing/2014/main" id="{2A5FE28D-61AE-434E-ABCE-18D18B4B0552}"/>
              </a:ext>
            </a:extLst>
          </p:cNvPr>
          <p:cNvSpPr txBox="1"/>
          <p:nvPr/>
        </p:nvSpPr>
        <p:spPr>
          <a:xfrm>
            <a:off x="6656297" y="98857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用户手册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31" name="直接连接符 30">
            <a:extLst>
              <a:ext uri="{FF2B5EF4-FFF2-40B4-BE49-F238E27FC236}">
                <a16:creationId xmlns="" xmlns:a16="http://schemas.microsoft.com/office/drawing/2014/main" id="{42BE0992-8CE5-4739-99EB-1E8AACC8C696}"/>
              </a:ext>
            </a:extLst>
          </p:cNvPr>
          <p:cNvCxnSpPr/>
          <p:nvPr/>
        </p:nvCxnSpPr>
        <p:spPr>
          <a:xfrm>
            <a:off x="7789569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框 31">
            <a:extLst>
              <a:ext uri="{FF2B5EF4-FFF2-40B4-BE49-F238E27FC236}">
                <a16:creationId xmlns="" xmlns:a16="http://schemas.microsoft.com/office/drawing/2014/main" id="{F5B26C31-47CB-4156-91B6-F5F537FEE1DF}"/>
              </a:ext>
            </a:extLst>
          </p:cNvPr>
          <p:cNvSpPr txBox="1"/>
          <p:nvPr/>
        </p:nvSpPr>
        <p:spPr>
          <a:xfrm>
            <a:off x="7868720" y="91800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程序清单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="" xmlns:a16="http://schemas.microsoft.com/office/drawing/2014/main" id="{3674D9D2-8D55-4782-B36D-8F505E4E8BE0}"/>
              </a:ext>
            </a:extLst>
          </p:cNvPr>
          <p:cNvSpPr txBox="1"/>
          <p:nvPr/>
        </p:nvSpPr>
        <p:spPr>
          <a:xfrm>
            <a:off x="-24006" y="87921"/>
            <a:ext cx="14402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可行性分析</a:t>
            </a:r>
          </a:p>
        </p:txBody>
      </p:sp>
      <p:sp>
        <p:nvSpPr>
          <p:cNvPr id="34" name="矩形 33">
            <a:extLst>
              <a:ext uri="{FF2B5EF4-FFF2-40B4-BE49-F238E27FC236}">
                <a16:creationId xmlns="" xmlns:a16="http://schemas.microsoft.com/office/drawing/2014/main" id="{A93C0343-5E52-404A-9B73-5739C9FC28DD}"/>
              </a:ext>
            </a:extLst>
          </p:cNvPr>
          <p:cNvSpPr/>
          <p:nvPr/>
        </p:nvSpPr>
        <p:spPr>
          <a:xfrm>
            <a:off x="5591752" y="94366"/>
            <a:ext cx="993121" cy="3354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5" name="文本框 34">
            <a:extLst>
              <a:ext uri="{FF2B5EF4-FFF2-40B4-BE49-F238E27FC236}">
                <a16:creationId xmlns="" xmlns:a16="http://schemas.microsoft.com/office/drawing/2014/main" id="{7D85CE40-43C3-42B5-A728-EF2F077DFA72}"/>
              </a:ext>
            </a:extLst>
          </p:cNvPr>
          <p:cNvSpPr txBox="1"/>
          <p:nvPr/>
        </p:nvSpPr>
        <p:spPr>
          <a:xfrm>
            <a:off x="5526585" y="109793"/>
            <a:ext cx="1547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rgbClr val="6666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测试文档</a:t>
            </a:r>
            <a:endParaRPr lang="zh-HK" altLang="en-US" sz="1600" dirty="0"/>
          </a:p>
        </p:txBody>
      </p:sp>
      <p:sp>
        <p:nvSpPr>
          <p:cNvPr id="2" name="TextBox 1"/>
          <p:cNvSpPr txBox="1"/>
          <p:nvPr/>
        </p:nvSpPr>
        <p:spPr>
          <a:xfrm>
            <a:off x="172766" y="984738"/>
            <a:ext cx="457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/>
              <a:t>测试用例：</a:t>
            </a:r>
            <a:endParaRPr lang="zh-CN" altLang="en-US" sz="2000" dirty="0"/>
          </a:p>
        </p:txBody>
      </p:sp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76582484"/>
              </p:ext>
            </p:extLst>
          </p:nvPr>
        </p:nvGraphicFramePr>
        <p:xfrm>
          <a:off x="763104" y="1797661"/>
          <a:ext cx="7026465" cy="40843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1" name="文档" r:id="rId3" imgW="5833515" imgH="3208075" progId="Word.Document.12">
                  <p:embed/>
                </p:oleObj>
              </mc:Choice>
              <mc:Fallback>
                <p:oleObj name="文档" r:id="rId3" imgW="5833515" imgH="3208075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63104" y="1797661"/>
                        <a:ext cx="7026465" cy="408439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11160407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>
            <a:extLst>
              <a:ext uri="{FF2B5EF4-FFF2-40B4-BE49-F238E27FC236}">
                <a16:creationId xmlns="" xmlns:a16="http://schemas.microsoft.com/office/drawing/2014/main" id="{C2D22028-C64E-421D-BD49-5A571DC4D78E}"/>
              </a:ext>
            </a:extLst>
          </p:cNvPr>
          <p:cNvSpPr/>
          <p:nvPr/>
        </p:nvSpPr>
        <p:spPr>
          <a:xfrm>
            <a:off x="25227" y="-8878"/>
            <a:ext cx="9144000" cy="541538"/>
          </a:xfrm>
          <a:prstGeom prst="rect">
            <a:avLst/>
          </a:prstGeom>
          <a:solidFill>
            <a:srgbClr val="E74E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0" name="文本框 19">
            <a:extLst>
              <a:ext uri="{FF2B5EF4-FFF2-40B4-BE49-F238E27FC236}">
                <a16:creationId xmlns="" xmlns:a16="http://schemas.microsoft.com/office/drawing/2014/main" id="{E4E373A7-76A5-40D2-9B22-B594AAE77FAA}"/>
              </a:ext>
            </a:extLst>
          </p:cNvPr>
          <p:cNvSpPr txBox="1"/>
          <p:nvPr/>
        </p:nvSpPr>
        <p:spPr>
          <a:xfrm>
            <a:off x="1217233" y="96799"/>
            <a:ext cx="12415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需求分析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="" xmlns:a16="http://schemas.microsoft.com/office/drawing/2014/main" id="{D104EDBD-040F-4FCF-ABB2-B198231D9A50}"/>
              </a:ext>
            </a:extLst>
          </p:cNvPr>
          <p:cNvSpPr txBox="1"/>
          <p:nvPr/>
        </p:nvSpPr>
        <p:spPr>
          <a:xfrm>
            <a:off x="2281922" y="98857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总体设计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22" name="直接连接符 21">
            <a:extLst>
              <a:ext uri="{FF2B5EF4-FFF2-40B4-BE49-F238E27FC236}">
                <a16:creationId xmlns="" xmlns:a16="http://schemas.microsoft.com/office/drawing/2014/main" id="{2F95490C-5371-4A85-87A6-7988B7EA06AD}"/>
              </a:ext>
            </a:extLst>
          </p:cNvPr>
          <p:cNvCxnSpPr/>
          <p:nvPr/>
        </p:nvCxnSpPr>
        <p:spPr>
          <a:xfrm>
            <a:off x="1197416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>
            <a:extLst>
              <a:ext uri="{FF2B5EF4-FFF2-40B4-BE49-F238E27FC236}">
                <a16:creationId xmlns="" xmlns:a16="http://schemas.microsoft.com/office/drawing/2014/main" id="{37E3F8CE-8464-4182-BAA7-180FEE4A0565}"/>
              </a:ext>
            </a:extLst>
          </p:cNvPr>
          <p:cNvCxnSpPr/>
          <p:nvPr/>
        </p:nvCxnSpPr>
        <p:spPr>
          <a:xfrm>
            <a:off x="2313609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>
            <a:extLst>
              <a:ext uri="{FF2B5EF4-FFF2-40B4-BE49-F238E27FC236}">
                <a16:creationId xmlns="" xmlns:a16="http://schemas.microsoft.com/office/drawing/2014/main" id="{4870AA62-1EAA-4FA9-B610-5F2B4311B31E}"/>
              </a:ext>
            </a:extLst>
          </p:cNvPr>
          <p:cNvCxnSpPr/>
          <p:nvPr/>
        </p:nvCxnSpPr>
        <p:spPr>
          <a:xfrm>
            <a:off x="3366207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>
            <a:extLst>
              <a:ext uri="{FF2B5EF4-FFF2-40B4-BE49-F238E27FC236}">
                <a16:creationId xmlns="" xmlns:a16="http://schemas.microsoft.com/office/drawing/2014/main" id="{BB10A637-47D5-4ABC-B00F-97ABD9C6DE21}"/>
              </a:ext>
            </a:extLst>
          </p:cNvPr>
          <p:cNvSpPr txBox="1"/>
          <p:nvPr/>
        </p:nvSpPr>
        <p:spPr>
          <a:xfrm>
            <a:off x="3350520" y="90944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详细设计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="" xmlns:a16="http://schemas.microsoft.com/office/drawing/2014/main" id="{91395735-8A30-470F-83AB-59CF6506B433}"/>
              </a:ext>
            </a:extLst>
          </p:cNvPr>
          <p:cNvSpPr txBox="1"/>
          <p:nvPr/>
        </p:nvSpPr>
        <p:spPr>
          <a:xfrm>
            <a:off x="4426431" y="87921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代码规范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27" name="直接连接符 26">
            <a:extLst>
              <a:ext uri="{FF2B5EF4-FFF2-40B4-BE49-F238E27FC236}">
                <a16:creationId xmlns="" xmlns:a16="http://schemas.microsoft.com/office/drawing/2014/main" id="{03B2457B-F91E-4F89-B95A-C8B8029F4D77}"/>
              </a:ext>
            </a:extLst>
          </p:cNvPr>
          <p:cNvCxnSpPr/>
          <p:nvPr/>
        </p:nvCxnSpPr>
        <p:spPr>
          <a:xfrm>
            <a:off x="4422531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>
            <a:extLst>
              <a:ext uri="{FF2B5EF4-FFF2-40B4-BE49-F238E27FC236}">
                <a16:creationId xmlns="" xmlns:a16="http://schemas.microsoft.com/office/drawing/2014/main" id="{0321EF45-4CE7-44C5-90BB-B301F06DFAC0}"/>
              </a:ext>
            </a:extLst>
          </p:cNvPr>
          <p:cNvCxnSpPr/>
          <p:nvPr/>
        </p:nvCxnSpPr>
        <p:spPr>
          <a:xfrm>
            <a:off x="5524284" y="91032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>
            <a:extLst>
              <a:ext uri="{FF2B5EF4-FFF2-40B4-BE49-F238E27FC236}">
                <a16:creationId xmlns="" xmlns:a16="http://schemas.microsoft.com/office/drawing/2014/main" id="{364B2A68-CFF7-4F8A-9E04-3EB0224DE7F2}"/>
              </a:ext>
            </a:extLst>
          </p:cNvPr>
          <p:cNvCxnSpPr/>
          <p:nvPr/>
        </p:nvCxnSpPr>
        <p:spPr>
          <a:xfrm>
            <a:off x="6644350" y="72322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>
            <a:extLst>
              <a:ext uri="{FF2B5EF4-FFF2-40B4-BE49-F238E27FC236}">
                <a16:creationId xmlns="" xmlns:a16="http://schemas.microsoft.com/office/drawing/2014/main" id="{2A5FE28D-61AE-434E-ABCE-18D18B4B0552}"/>
              </a:ext>
            </a:extLst>
          </p:cNvPr>
          <p:cNvSpPr txBox="1"/>
          <p:nvPr/>
        </p:nvSpPr>
        <p:spPr>
          <a:xfrm>
            <a:off x="6656297" y="98857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用户手册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31" name="直接连接符 30">
            <a:extLst>
              <a:ext uri="{FF2B5EF4-FFF2-40B4-BE49-F238E27FC236}">
                <a16:creationId xmlns="" xmlns:a16="http://schemas.microsoft.com/office/drawing/2014/main" id="{42BE0992-8CE5-4739-99EB-1E8AACC8C696}"/>
              </a:ext>
            </a:extLst>
          </p:cNvPr>
          <p:cNvCxnSpPr/>
          <p:nvPr/>
        </p:nvCxnSpPr>
        <p:spPr>
          <a:xfrm>
            <a:off x="7789569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框 31">
            <a:extLst>
              <a:ext uri="{FF2B5EF4-FFF2-40B4-BE49-F238E27FC236}">
                <a16:creationId xmlns="" xmlns:a16="http://schemas.microsoft.com/office/drawing/2014/main" id="{F5B26C31-47CB-4156-91B6-F5F537FEE1DF}"/>
              </a:ext>
            </a:extLst>
          </p:cNvPr>
          <p:cNvSpPr txBox="1"/>
          <p:nvPr/>
        </p:nvSpPr>
        <p:spPr>
          <a:xfrm>
            <a:off x="7868720" y="91800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程序清单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="" xmlns:a16="http://schemas.microsoft.com/office/drawing/2014/main" id="{3674D9D2-8D55-4782-B36D-8F505E4E8BE0}"/>
              </a:ext>
            </a:extLst>
          </p:cNvPr>
          <p:cNvSpPr txBox="1"/>
          <p:nvPr/>
        </p:nvSpPr>
        <p:spPr>
          <a:xfrm>
            <a:off x="-24006" y="87921"/>
            <a:ext cx="14402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可行性分析</a:t>
            </a:r>
          </a:p>
        </p:txBody>
      </p:sp>
      <p:sp>
        <p:nvSpPr>
          <p:cNvPr id="34" name="矩形 33">
            <a:extLst>
              <a:ext uri="{FF2B5EF4-FFF2-40B4-BE49-F238E27FC236}">
                <a16:creationId xmlns="" xmlns:a16="http://schemas.microsoft.com/office/drawing/2014/main" id="{A93C0343-5E52-404A-9B73-5739C9FC28DD}"/>
              </a:ext>
            </a:extLst>
          </p:cNvPr>
          <p:cNvSpPr/>
          <p:nvPr/>
        </p:nvSpPr>
        <p:spPr>
          <a:xfrm>
            <a:off x="5591752" y="94366"/>
            <a:ext cx="993121" cy="3354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5" name="文本框 34">
            <a:extLst>
              <a:ext uri="{FF2B5EF4-FFF2-40B4-BE49-F238E27FC236}">
                <a16:creationId xmlns="" xmlns:a16="http://schemas.microsoft.com/office/drawing/2014/main" id="{7D85CE40-43C3-42B5-A728-EF2F077DFA72}"/>
              </a:ext>
            </a:extLst>
          </p:cNvPr>
          <p:cNvSpPr txBox="1"/>
          <p:nvPr/>
        </p:nvSpPr>
        <p:spPr>
          <a:xfrm>
            <a:off x="5526585" y="109793"/>
            <a:ext cx="1547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rgbClr val="6666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测试文档</a:t>
            </a:r>
            <a:endParaRPr lang="zh-HK" altLang="en-US" sz="1600" dirty="0"/>
          </a:p>
        </p:txBody>
      </p:sp>
      <p:sp>
        <p:nvSpPr>
          <p:cNvPr id="2" name="TextBox 1"/>
          <p:cNvSpPr txBox="1"/>
          <p:nvPr/>
        </p:nvSpPr>
        <p:spPr>
          <a:xfrm>
            <a:off x="342900" y="861645"/>
            <a:ext cx="457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/>
              <a:t>集成测试：</a:t>
            </a:r>
            <a:endParaRPr lang="zh-CN" altLang="en-US" sz="20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811" y="2243258"/>
            <a:ext cx="9004473" cy="440928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22031" y="1459523"/>
            <a:ext cx="84318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我们在</a:t>
            </a:r>
            <a:r>
              <a:rPr lang="en-US" altLang="zh-CN" dirty="0" smtClean="0"/>
              <a:t>windows</a:t>
            </a:r>
            <a:r>
              <a:rPr lang="zh-CN" altLang="en-US" dirty="0" smtClean="0"/>
              <a:t>下用</a:t>
            </a:r>
            <a:r>
              <a:rPr lang="en-US" altLang="zh-CN" dirty="0" smtClean="0"/>
              <a:t>HPE UFT</a:t>
            </a:r>
            <a:r>
              <a:rPr lang="zh-CN" altLang="en-US" dirty="0" smtClean="0"/>
              <a:t>进行测试，通过录制设置</a:t>
            </a:r>
            <a:r>
              <a:rPr lang="en-US" altLang="zh-CN" dirty="0" smtClean="0"/>
              <a:t>web</a:t>
            </a:r>
            <a:r>
              <a:rPr lang="zh-CN" altLang="en-US" dirty="0" smtClean="0"/>
              <a:t>事件，添加</a:t>
            </a:r>
            <a:r>
              <a:rPr lang="en-US" altLang="zh-CN" dirty="0" smtClean="0"/>
              <a:t>URL</a:t>
            </a:r>
            <a:r>
              <a:rPr lang="zh-CN" altLang="en-US" dirty="0" smtClean="0"/>
              <a:t>后进行整个功能操作，进行测试并发现问题。如图是生成的脚本文件。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86096492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>
            <a:extLst>
              <a:ext uri="{FF2B5EF4-FFF2-40B4-BE49-F238E27FC236}">
                <a16:creationId xmlns="" xmlns:a16="http://schemas.microsoft.com/office/drawing/2014/main" id="{C2D22028-C64E-421D-BD49-5A571DC4D78E}"/>
              </a:ext>
            </a:extLst>
          </p:cNvPr>
          <p:cNvSpPr/>
          <p:nvPr/>
        </p:nvSpPr>
        <p:spPr>
          <a:xfrm>
            <a:off x="25227" y="-8878"/>
            <a:ext cx="9144000" cy="541538"/>
          </a:xfrm>
          <a:prstGeom prst="rect">
            <a:avLst/>
          </a:prstGeom>
          <a:solidFill>
            <a:srgbClr val="E74E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0" name="文本框 19">
            <a:extLst>
              <a:ext uri="{FF2B5EF4-FFF2-40B4-BE49-F238E27FC236}">
                <a16:creationId xmlns="" xmlns:a16="http://schemas.microsoft.com/office/drawing/2014/main" id="{E4E373A7-76A5-40D2-9B22-B594AAE77FAA}"/>
              </a:ext>
            </a:extLst>
          </p:cNvPr>
          <p:cNvSpPr txBox="1"/>
          <p:nvPr/>
        </p:nvSpPr>
        <p:spPr>
          <a:xfrm>
            <a:off x="1217233" y="96799"/>
            <a:ext cx="12415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需求分析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="" xmlns:a16="http://schemas.microsoft.com/office/drawing/2014/main" id="{D104EDBD-040F-4FCF-ABB2-B198231D9A50}"/>
              </a:ext>
            </a:extLst>
          </p:cNvPr>
          <p:cNvSpPr txBox="1"/>
          <p:nvPr/>
        </p:nvSpPr>
        <p:spPr>
          <a:xfrm>
            <a:off x="2281922" y="98857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总体设计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22" name="直接连接符 21">
            <a:extLst>
              <a:ext uri="{FF2B5EF4-FFF2-40B4-BE49-F238E27FC236}">
                <a16:creationId xmlns="" xmlns:a16="http://schemas.microsoft.com/office/drawing/2014/main" id="{2F95490C-5371-4A85-87A6-7988B7EA06AD}"/>
              </a:ext>
            </a:extLst>
          </p:cNvPr>
          <p:cNvCxnSpPr/>
          <p:nvPr/>
        </p:nvCxnSpPr>
        <p:spPr>
          <a:xfrm>
            <a:off x="1197416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>
            <a:extLst>
              <a:ext uri="{FF2B5EF4-FFF2-40B4-BE49-F238E27FC236}">
                <a16:creationId xmlns="" xmlns:a16="http://schemas.microsoft.com/office/drawing/2014/main" id="{37E3F8CE-8464-4182-BAA7-180FEE4A0565}"/>
              </a:ext>
            </a:extLst>
          </p:cNvPr>
          <p:cNvCxnSpPr/>
          <p:nvPr/>
        </p:nvCxnSpPr>
        <p:spPr>
          <a:xfrm>
            <a:off x="2313609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>
            <a:extLst>
              <a:ext uri="{FF2B5EF4-FFF2-40B4-BE49-F238E27FC236}">
                <a16:creationId xmlns="" xmlns:a16="http://schemas.microsoft.com/office/drawing/2014/main" id="{4870AA62-1EAA-4FA9-B610-5F2B4311B31E}"/>
              </a:ext>
            </a:extLst>
          </p:cNvPr>
          <p:cNvCxnSpPr/>
          <p:nvPr/>
        </p:nvCxnSpPr>
        <p:spPr>
          <a:xfrm>
            <a:off x="3366207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>
            <a:extLst>
              <a:ext uri="{FF2B5EF4-FFF2-40B4-BE49-F238E27FC236}">
                <a16:creationId xmlns="" xmlns:a16="http://schemas.microsoft.com/office/drawing/2014/main" id="{BB10A637-47D5-4ABC-B00F-97ABD9C6DE21}"/>
              </a:ext>
            </a:extLst>
          </p:cNvPr>
          <p:cNvSpPr txBox="1"/>
          <p:nvPr/>
        </p:nvSpPr>
        <p:spPr>
          <a:xfrm>
            <a:off x="3350520" y="90944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详细设计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="" xmlns:a16="http://schemas.microsoft.com/office/drawing/2014/main" id="{91395735-8A30-470F-83AB-59CF6506B433}"/>
              </a:ext>
            </a:extLst>
          </p:cNvPr>
          <p:cNvSpPr txBox="1"/>
          <p:nvPr/>
        </p:nvSpPr>
        <p:spPr>
          <a:xfrm>
            <a:off x="4426431" y="87921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代码规范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27" name="直接连接符 26">
            <a:extLst>
              <a:ext uri="{FF2B5EF4-FFF2-40B4-BE49-F238E27FC236}">
                <a16:creationId xmlns="" xmlns:a16="http://schemas.microsoft.com/office/drawing/2014/main" id="{03B2457B-F91E-4F89-B95A-C8B8029F4D77}"/>
              </a:ext>
            </a:extLst>
          </p:cNvPr>
          <p:cNvCxnSpPr/>
          <p:nvPr/>
        </p:nvCxnSpPr>
        <p:spPr>
          <a:xfrm>
            <a:off x="4422531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>
            <a:extLst>
              <a:ext uri="{FF2B5EF4-FFF2-40B4-BE49-F238E27FC236}">
                <a16:creationId xmlns="" xmlns:a16="http://schemas.microsoft.com/office/drawing/2014/main" id="{0321EF45-4CE7-44C5-90BB-B301F06DFAC0}"/>
              </a:ext>
            </a:extLst>
          </p:cNvPr>
          <p:cNvCxnSpPr/>
          <p:nvPr/>
        </p:nvCxnSpPr>
        <p:spPr>
          <a:xfrm>
            <a:off x="5524284" y="91032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>
            <a:extLst>
              <a:ext uri="{FF2B5EF4-FFF2-40B4-BE49-F238E27FC236}">
                <a16:creationId xmlns="" xmlns:a16="http://schemas.microsoft.com/office/drawing/2014/main" id="{364B2A68-CFF7-4F8A-9E04-3EB0224DE7F2}"/>
              </a:ext>
            </a:extLst>
          </p:cNvPr>
          <p:cNvCxnSpPr/>
          <p:nvPr/>
        </p:nvCxnSpPr>
        <p:spPr>
          <a:xfrm>
            <a:off x="6644350" y="72322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>
            <a:extLst>
              <a:ext uri="{FF2B5EF4-FFF2-40B4-BE49-F238E27FC236}">
                <a16:creationId xmlns="" xmlns:a16="http://schemas.microsoft.com/office/drawing/2014/main" id="{2A5FE28D-61AE-434E-ABCE-18D18B4B0552}"/>
              </a:ext>
            </a:extLst>
          </p:cNvPr>
          <p:cNvSpPr txBox="1"/>
          <p:nvPr/>
        </p:nvSpPr>
        <p:spPr>
          <a:xfrm>
            <a:off x="6656297" y="98857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用户手册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31" name="直接连接符 30">
            <a:extLst>
              <a:ext uri="{FF2B5EF4-FFF2-40B4-BE49-F238E27FC236}">
                <a16:creationId xmlns="" xmlns:a16="http://schemas.microsoft.com/office/drawing/2014/main" id="{42BE0992-8CE5-4739-99EB-1E8AACC8C696}"/>
              </a:ext>
            </a:extLst>
          </p:cNvPr>
          <p:cNvCxnSpPr/>
          <p:nvPr/>
        </p:nvCxnSpPr>
        <p:spPr>
          <a:xfrm>
            <a:off x="7789569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框 31">
            <a:extLst>
              <a:ext uri="{FF2B5EF4-FFF2-40B4-BE49-F238E27FC236}">
                <a16:creationId xmlns="" xmlns:a16="http://schemas.microsoft.com/office/drawing/2014/main" id="{F5B26C31-47CB-4156-91B6-F5F537FEE1DF}"/>
              </a:ext>
            </a:extLst>
          </p:cNvPr>
          <p:cNvSpPr txBox="1"/>
          <p:nvPr/>
        </p:nvSpPr>
        <p:spPr>
          <a:xfrm>
            <a:off x="7868720" y="91800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程序清单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="" xmlns:a16="http://schemas.microsoft.com/office/drawing/2014/main" id="{3674D9D2-8D55-4782-B36D-8F505E4E8BE0}"/>
              </a:ext>
            </a:extLst>
          </p:cNvPr>
          <p:cNvSpPr txBox="1"/>
          <p:nvPr/>
        </p:nvSpPr>
        <p:spPr>
          <a:xfrm>
            <a:off x="-24006" y="87921"/>
            <a:ext cx="14402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可行性分析</a:t>
            </a:r>
          </a:p>
        </p:txBody>
      </p:sp>
      <p:sp>
        <p:nvSpPr>
          <p:cNvPr id="34" name="矩形 33">
            <a:extLst>
              <a:ext uri="{FF2B5EF4-FFF2-40B4-BE49-F238E27FC236}">
                <a16:creationId xmlns="" xmlns:a16="http://schemas.microsoft.com/office/drawing/2014/main" id="{A93C0343-5E52-404A-9B73-5739C9FC28DD}"/>
              </a:ext>
            </a:extLst>
          </p:cNvPr>
          <p:cNvSpPr/>
          <p:nvPr/>
        </p:nvSpPr>
        <p:spPr>
          <a:xfrm>
            <a:off x="5591752" y="94366"/>
            <a:ext cx="993121" cy="3354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5" name="文本框 34">
            <a:extLst>
              <a:ext uri="{FF2B5EF4-FFF2-40B4-BE49-F238E27FC236}">
                <a16:creationId xmlns="" xmlns:a16="http://schemas.microsoft.com/office/drawing/2014/main" id="{7D85CE40-43C3-42B5-A728-EF2F077DFA72}"/>
              </a:ext>
            </a:extLst>
          </p:cNvPr>
          <p:cNvSpPr txBox="1"/>
          <p:nvPr/>
        </p:nvSpPr>
        <p:spPr>
          <a:xfrm>
            <a:off x="5526585" y="109793"/>
            <a:ext cx="1547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rgbClr val="6666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测试文档</a:t>
            </a:r>
            <a:endParaRPr lang="zh-HK" altLang="en-US" sz="1600" dirty="0"/>
          </a:p>
        </p:txBody>
      </p:sp>
      <p:sp>
        <p:nvSpPr>
          <p:cNvPr id="2" name="TextBox 1"/>
          <p:cNvSpPr txBox="1"/>
          <p:nvPr/>
        </p:nvSpPr>
        <p:spPr>
          <a:xfrm>
            <a:off x="219808" y="984738"/>
            <a:ext cx="457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/>
              <a:t>集成测试：</a:t>
            </a:r>
            <a:endParaRPr lang="en-US" altLang="zh-CN" sz="2000" dirty="0" smtClean="0"/>
          </a:p>
          <a:p>
            <a:r>
              <a:rPr lang="zh-CN" altLang="en-US" sz="2000" dirty="0" smtClean="0"/>
              <a:t>生成的报告文件</a:t>
            </a:r>
            <a:endParaRPr lang="zh-CN" altLang="en-US" sz="20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57401"/>
            <a:ext cx="8889023" cy="3824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609632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圆角矩形 29"/>
          <p:cNvSpPr/>
          <p:nvPr/>
        </p:nvSpPr>
        <p:spPr>
          <a:xfrm>
            <a:off x="330867" y="683449"/>
            <a:ext cx="3244096" cy="839380"/>
          </a:xfrm>
          <a:prstGeom prst="roundRect">
            <a:avLst/>
          </a:prstGeom>
          <a:solidFill>
            <a:srgbClr val="E74E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更改后的项目计划书</a:t>
            </a: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="" xmlns:a16="http://schemas.microsoft.com/office/drawing/2014/main" id="{88423DAF-2103-4C8E-9034-562B1DA19235}"/>
              </a:ext>
            </a:extLst>
          </p:cNvPr>
          <p:cNvSpPr/>
          <p:nvPr/>
        </p:nvSpPr>
        <p:spPr>
          <a:xfrm>
            <a:off x="25227" y="-8878"/>
            <a:ext cx="9144000" cy="541538"/>
          </a:xfrm>
          <a:prstGeom prst="rect">
            <a:avLst/>
          </a:prstGeom>
          <a:solidFill>
            <a:srgbClr val="E74E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8" name="矩形 17">
            <a:extLst>
              <a:ext uri="{FF2B5EF4-FFF2-40B4-BE49-F238E27FC236}">
                <a16:creationId xmlns="" xmlns:a16="http://schemas.microsoft.com/office/drawing/2014/main" id="{CA101670-90EC-4ECA-9C5C-57B49E359FCA}"/>
              </a:ext>
            </a:extLst>
          </p:cNvPr>
          <p:cNvSpPr/>
          <p:nvPr/>
        </p:nvSpPr>
        <p:spPr>
          <a:xfrm>
            <a:off x="50800" y="93375"/>
            <a:ext cx="993121" cy="3354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9" name="文本框 18">
            <a:extLst>
              <a:ext uri="{FF2B5EF4-FFF2-40B4-BE49-F238E27FC236}">
                <a16:creationId xmlns="" xmlns:a16="http://schemas.microsoft.com/office/drawing/2014/main" id="{E987884D-A005-46F6-BB64-1D2963CF6876}"/>
              </a:ext>
            </a:extLst>
          </p:cNvPr>
          <p:cNvSpPr txBox="1"/>
          <p:nvPr/>
        </p:nvSpPr>
        <p:spPr>
          <a:xfrm>
            <a:off x="25227" y="90225"/>
            <a:ext cx="11818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rgbClr val="6666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项目计划</a:t>
            </a:r>
            <a:endParaRPr lang="zh-HK" alt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="" xmlns:a16="http://schemas.microsoft.com/office/drawing/2014/main" id="{ACF13797-ED7A-43FA-BD8E-D72327CE2A5C}"/>
              </a:ext>
            </a:extLst>
          </p:cNvPr>
          <p:cNvSpPr txBox="1"/>
          <p:nvPr/>
        </p:nvSpPr>
        <p:spPr>
          <a:xfrm>
            <a:off x="1128846" y="88624"/>
            <a:ext cx="13969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可行性分析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="" xmlns:a16="http://schemas.microsoft.com/office/drawing/2014/main" id="{D3027952-07A2-4913-949C-BCC8AADDFB90}"/>
              </a:ext>
            </a:extLst>
          </p:cNvPr>
          <p:cNvSpPr txBox="1"/>
          <p:nvPr/>
        </p:nvSpPr>
        <p:spPr>
          <a:xfrm>
            <a:off x="2495617" y="88167"/>
            <a:ext cx="12415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需求分析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="" xmlns:a16="http://schemas.microsoft.com/office/drawing/2014/main" id="{7A780696-0D8A-4736-8598-47BB2D76B7F4}"/>
              </a:ext>
            </a:extLst>
          </p:cNvPr>
          <p:cNvSpPr txBox="1"/>
          <p:nvPr/>
        </p:nvSpPr>
        <p:spPr>
          <a:xfrm>
            <a:off x="3562265" y="79289"/>
            <a:ext cx="1295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总体设计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="" xmlns:a16="http://schemas.microsoft.com/office/drawing/2014/main" id="{58413964-5C70-43CB-903C-E962BF7322E2}"/>
              </a:ext>
            </a:extLst>
          </p:cNvPr>
          <p:cNvSpPr txBox="1"/>
          <p:nvPr/>
        </p:nvSpPr>
        <p:spPr>
          <a:xfrm>
            <a:off x="4602273" y="79289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详细设计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24" name="直接连接符 23">
            <a:extLst>
              <a:ext uri="{FF2B5EF4-FFF2-40B4-BE49-F238E27FC236}">
                <a16:creationId xmlns="" xmlns:a16="http://schemas.microsoft.com/office/drawing/2014/main" id="{8D626FF5-31D8-4DCB-8540-4788AA0F8952}"/>
              </a:ext>
            </a:extLst>
          </p:cNvPr>
          <p:cNvCxnSpPr/>
          <p:nvPr/>
        </p:nvCxnSpPr>
        <p:spPr>
          <a:xfrm>
            <a:off x="1147885" y="79289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>
            <a:extLst>
              <a:ext uri="{FF2B5EF4-FFF2-40B4-BE49-F238E27FC236}">
                <a16:creationId xmlns="" xmlns:a16="http://schemas.microsoft.com/office/drawing/2014/main" id="{A5A840DD-1D37-4518-889D-FC74E20C60DD}"/>
              </a:ext>
            </a:extLst>
          </p:cNvPr>
          <p:cNvCxnSpPr/>
          <p:nvPr/>
        </p:nvCxnSpPr>
        <p:spPr>
          <a:xfrm>
            <a:off x="2475800" y="79289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>
            <a:extLst>
              <a:ext uri="{FF2B5EF4-FFF2-40B4-BE49-F238E27FC236}">
                <a16:creationId xmlns="" xmlns:a16="http://schemas.microsoft.com/office/drawing/2014/main" id="{4D24C144-E775-4C6A-8CCD-B0D05DC57DB6}"/>
              </a:ext>
            </a:extLst>
          </p:cNvPr>
          <p:cNvCxnSpPr/>
          <p:nvPr/>
        </p:nvCxnSpPr>
        <p:spPr>
          <a:xfrm>
            <a:off x="3627505" y="79289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>
            <a:extLst>
              <a:ext uri="{FF2B5EF4-FFF2-40B4-BE49-F238E27FC236}">
                <a16:creationId xmlns="" xmlns:a16="http://schemas.microsoft.com/office/drawing/2014/main" id="{766B97A1-7366-4649-A576-4668227C63D5}"/>
              </a:ext>
            </a:extLst>
          </p:cNvPr>
          <p:cNvCxnSpPr/>
          <p:nvPr/>
        </p:nvCxnSpPr>
        <p:spPr>
          <a:xfrm>
            <a:off x="4644591" y="79289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>
            <a:extLst>
              <a:ext uri="{FF2B5EF4-FFF2-40B4-BE49-F238E27FC236}">
                <a16:creationId xmlns="" xmlns:a16="http://schemas.microsoft.com/office/drawing/2014/main" id="{709E37C8-7B27-4A22-B99A-2D4EC0DF7BDE}"/>
              </a:ext>
            </a:extLst>
          </p:cNvPr>
          <p:cNvSpPr txBox="1"/>
          <p:nvPr/>
        </p:nvSpPr>
        <p:spPr>
          <a:xfrm>
            <a:off x="5703367" y="82165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代码规范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="" xmlns:a16="http://schemas.microsoft.com/office/drawing/2014/main" id="{07423FC5-A4BA-409E-B9E8-AD442E0D49F5}"/>
              </a:ext>
            </a:extLst>
          </p:cNvPr>
          <p:cNvSpPr txBox="1"/>
          <p:nvPr/>
        </p:nvSpPr>
        <p:spPr>
          <a:xfrm>
            <a:off x="6796242" y="79289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测试文档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31" name="直接连接符 30">
            <a:extLst>
              <a:ext uri="{FF2B5EF4-FFF2-40B4-BE49-F238E27FC236}">
                <a16:creationId xmlns="" xmlns:a16="http://schemas.microsoft.com/office/drawing/2014/main" id="{1EE8FD68-0F3F-41CE-A05B-7B34D58AF95E}"/>
              </a:ext>
            </a:extLst>
          </p:cNvPr>
          <p:cNvCxnSpPr/>
          <p:nvPr/>
        </p:nvCxnSpPr>
        <p:spPr>
          <a:xfrm>
            <a:off x="5700915" y="79289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>
            <a:extLst>
              <a:ext uri="{FF2B5EF4-FFF2-40B4-BE49-F238E27FC236}">
                <a16:creationId xmlns="" xmlns:a16="http://schemas.microsoft.com/office/drawing/2014/main" id="{EAE5CFDB-A5AD-454E-A5F4-19E172DC843C}"/>
              </a:ext>
            </a:extLst>
          </p:cNvPr>
          <p:cNvCxnSpPr/>
          <p:nvPr/>
        </p:nvCxnSpPr>
        <p:spPr>
          <a:xfrm>
            <a:off x="6802668" y="82400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>
            <a:extLst>
              <a:ext uri="{FF2B5EF4-FFF2-40B4-BE49-F238E27FC236}">
                <a16:creationId xmlns="" xmlns:a16="http://schemas.microsoft.com/office/drawing/2014/main" id="{F56E75C7-2D89-4A17-BAFE-748B9103C72B}"/>
              </a:ext>
            </a:extLst>
          </p:cNvPr>
          <p:cNvCxnSpPr/>
          <p:nvPr/>
        </p:nvCxnSpPr>
        <p:spPr>
          <a:xfrm>
            <a:off x="7922734" y="63690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33">
            <a:extLst>
              <a:ext uri="{FF2B5EF4-FFF2-40B4-BE49-F238E27FC236}">
                <a16:creationId xmlns="" xmlns:a16="http://schemas.microsoft.com/office/drawing/2014/main" id="{5BD656CD-382B-4561-AFB8-E7542FB0C67B}"/>
              </a:ext>
            </a:extLst>
          </p:cNvPr>
          <p:cNvSpPr txBox="1"/>
          <p:nvPr/>
        </p:nvSpPr>
        <p:spPr>
          <a:xfrm>
            <a:off x="7934681" y="90225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用户手册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2007397"/>
              </p:ext>
            </p:extLst>
          </p:nvPr>
        </p:nvGraphicFramePr>
        <p:xfrm>
          <a:off x="413238" y="1732085"/>
          <a:ext cx="8490309" cy="4870942"/>
        </p:xfrm>
        <a:graphic>
          <a:graphicData uri="http://schemas.openxmlformats.org/drawingml/2006/table">
            <a:tbl>
              <a:tblPr/>
              <a:tblGrid>
                <a:gridCol w="1934489"/>
                <a:gridCol w="3405921"/>
                <a:gridCol w="3149899"/>
              </a:tblGrid>
              <a:tr h="522226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b="1" kern="1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宋体"/>
                          <a:cs typeface="Times New Roman"/>
                        </a:rPr>
                        <a:t>关键时间</a:t>
                      </a:r>
                      <a:endParaRPr lang="zh-CN" sz="14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b="1" kern="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宋体"/>
                          <a:cs typeface="Times New Roman"/>
                        </a:rPr>
                        <a:t>任务</a:t>
                      </a:r>
                      <a:endParaRPr lang="zh-CN" sz="14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b="1" kern="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宋体"/>
                          <a:cs typeface="Times New Roman"/>
                        </a:rPr>
                        <a:t>要求</a:t>
                      </a:r>
                      <a:endParaRPr lang="zh-CN" sz="14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657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b="1" kern="1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宋体"/>
                          <a:cs typeface="Times New Roman"/>
                        </a:rPr>
                        <a:t>第一、二周</a:t>
                      </a:r>
                      <a:endParaRPr lang="zh-CN" sz="14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宋体"/>
                          <a:cs typeface="Times New Roman"/>
                        </a:rPr>
                        <a:t>完成和完善可行性分析报告</a:t>
                      </a:r>
                      <a:endParaRPr lang="zh-CN" sz="14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kern="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宋体"/>
                          <a:cs typeface="Times New Roman"/>
                        </a:rPr>
                        <a:t>电子版交给组长，由组长汇总报告，检查并提交</a:t>
                      </a:r>
                      <a:endParaRPr lang="zh-CN" sz="14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BFBFBF"/>
                    </a:solidFill>
                  </a:tcPr>
                </a:tc>
              </a:tr>
              <a:tr h="44657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b="1" kern="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宋体"/>
                          <a:cs typeface="Times New Roman"/>
                        </a:rPr>
                        <a:t>第三周</a:t>
                      </a:r>
                      <a:endParaRPr lang="zh-CN" sz="14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宋体"/>
                          <a:cs typeface="Times New Roman"/>
                        </a:rPr>
                        <a:t>完成项目管理计划书初稿</a:t>
                      </a:r>
                      <a:endParaRPr lang="zh-CN" sz="14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kern="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宋体"/>
                          <a:cs typeface="Times New Roman"/>
                        </a:rPr>
                        <a:t>电子版交给组长，由组长汇总报告，检查并提交</a:t>
                      </a:r>
                      <a:endParaRPr lang="zh-CN" sz="14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4657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b="1" kern="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宋体"/>
                          <a:cs typeface="Times New Roman"/>
                        </a:rPr>
                        <a:t>第四周</a:t>
                      </a:r>
                      <a:endParaRPr lang="zh-CN" sz="14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宋体"/>
                          <a:cs typeface="Times New Roman"/>
                        </a:rPr>
                        <a:t>完成需求说明初稿</a:t>
                      </a:r>
                      <a:endParaRPr lang="zh-CN" sz="14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kern="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宋体"/>
                          <a:cs typeface="Times New Roman"/>
                        </a:rPr>
                        <a:t>电子版交给组长，由组长汇总报告，检查并提交</a:t>
                      </a:r>
                      <a:endParaRPr lang="zh-CN" sz="14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BFBF"/>
                    </a:solidFill>
                  </a:tcPr>
                </a:tc>
              </a:tr>
              <a:tr h="44657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b="1" kern="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宋体"/>
                          <a:cs typeface="Times New Roman"/>
                        </a:rPr>
                        <a:t>第五周、六周</a:t>
                      </a:r>
                      <a:endParaRPr lang="zh-CN" sz="14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宋体"/>
                          <a:cs typeface="Times New Roman"/>
                        </a:rPr>
                        <a:t>完成完善需求规格说明书</a:t>
                      </a:r>
                      <a:endParaRPr lang="zh-CN" sz="14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宋体"/>
                          <a:cs typeface="Times New Roman"/>
                        </a:rPr>
                        <a:t>电子版交给组长，由组长汇总报告，检查并提交</a:t>
                      </a:r>
                      <a:endParaRPr lang="zh-CN" sz="14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4657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b="1" kern="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宋体"/>
                          <a:cs typeface="Times New Roman"/>
                        </a:rPr>
                        <a:t>第七、八周</a:t>
                      </a:r>
                      <a:endParaRPr lang="zh-CN" sz="14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kern="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宋体"/>
                          <a:cs typeface="Times New Roman"/>
                        </a:rPr>
                        <a:t>完成系统设计（包括总体设计和详细设计）</a:t>
                      </a:r>
                      <a:endParaRPr lang="zh-CN" sz="14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宋体"/>
                          <a:cs typeface="Times New Roman"/>
                        </a:rPr>
                        <a:t>小组人员共同对总体设计和概要设计的一些算法进行探讨。</a:t>
                      </a:r>
                      <a:endParaRPr lang="zh-CN" sz="14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BFBF"/>
                    </a:solidFill>
                  </a:tcPr>
                </a:tc>
              </a:tr>
              <a:tr h="44657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b="1" kern="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宋体"/>
                          <a:cs typeface="Times New Roman"/>
                        </a:rPr>
                        <a:t>第十，十一周，十二周</a:t>
                      </a:r>
                      <a:endParaRPr lang="zh-CN" sz="14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kern="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宋体"/>
                          <a:cs typeface="Times New Roman"/>
                        </a:rPr>
                        <a:t>软件的编码实现</a:t>
                      </a:r>
                      <a:endParaRPr lang="zh-CN" sz="14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宋体"/>
                          <a:cs typeface="Times New Roman"/>
                        </a:rPr>
                        <a:t>开始具体的程序编写工作，分别实现各个模块功能</a:t>
                      </a:r>
                      <a:endParaRPr lang="zh-CN" sz="14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4657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b="1" kern="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宋体"/>
                          <a:cs typeface="Times New Roman"/>
                        </a:rPr>
                        <a:t>第十三、十四周</a:t>
                      </a:r>
                      <a:endParaRPr lang="zh-CN" sz="14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kern="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宋体"/>
                          <a:cs typeface="Times New Roman"/>
                        </a:rPr>
                        <a:t>编写好的系统</a:t>
                      </a:r>
                      <a:endParaRPr lang="zh-CN" sz="14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宋体"/>
                          <a:cs typeface="Times New Roman"/>
                        </a:rPr>
                        <a:t>记录测试过程中出现的问题，并记录下来，写成文档。</a:t>
                      </a:r>
                      <a:endParaRPr lang="zh-CN" sz="14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BFBF"/>
                    </a:solidFill>
                  </a:tcPr>
                </a:tc>
              </a:tr>
              <a:tr h="44657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b="1" kern="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宋体"/>
                          <a:cs typeface="Times New Roman"/>
                        </a:rPr>
                        <a:t>第十五周</a:t>
                      </a:r>
                      <a:endParaRPr lang="zh-CN" sz="14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kern="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宋体"/>
                          <a:cs typeface="Times New Roman"/>
                        </a:rPr>
                        <a:t>软件测试</a:t>
                      </a:r>
                      <a:endParaRPr lang="zh-CN" sz="14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宋体"/>
                          <a:cs typeface="Times New Roman"/>
                        </a:rPr>
                        <a:t>对软件进行全方位的测试，包括单元测试，系统测试，集成测试。</a:t>
                      </a:r>
                      <a:endParaRPr lang="zh-CN" sz="14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776156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b="1" kern="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宋体"/>
                          <a:cs typeface="Times New Roman"/>
                        </a:rPr>
                        <a:t>第十六周</a:t>
                      </a:r>
                      <a:endParaRPr lang="zh-CN" sz="14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kern="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宋体"/>
                          <a:cs typeface="Times New Roman"/>
                        </a:rPr>
                        <a:t>编写用户手册，测试文档</a:t>
                      </a:r>
                      <a:endParaRPr lang="zh-CN" sz="14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宋体"/>
                          <a:cs typeface="Times New Roman"/>
                        </a:rPr>
                        <a:t>经过测试写好测试文档，并且编写用户测试</a:t>
                      </a:r>
                      <a:endParaRPr lang="zh-CN" sz="14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14009572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>
            <a:extLst>
              <a:ext uri="{FF2B5EF4-FFF2-40B4-BE49-F238E27FC236}">
                <a16:creationId xmlns="" xmlns:a16="http://schemas.microsoft.com/office/drawing/2014/main" id="{C2D22028-C64E-421D-BD49-5A571DC4D78E}"/>
              </a:ext>
            </a:extLst>
          </p:cNvPr>
          <p:cNvSpPr/>
          <p:nvPr/>
        </p:nvSpPr>
        <p:spPr>
          <a:xfrm>
            <a:off x="25227" y="-8878"/>
            <a:ext cx="9144000" cy="541538"/>
          </a:xfrm>
          <a:prstGeom prst="rect">
            <a:avLst/>
          </a:prstGeom>
          <a:solidFill>
            <a:srgbClr val="E74E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0" name="文本框 19">
            <a:extLst>
              <a:ext uri="{FF2B5EF4-FFF2-40B4-BE49-F238E27FC236}">
                <a16:creationId xmlns="" xmlns:a16="http://schemas.microsoft.com/office/drawing/2014/main" id="{E4E373A7-76A5-40D2-9B22-B594AAE77FAA}"/>
              </a:ext>
            </a:extLst>
          </p:cNvPr>
          <p:cNvSpPr txBox="1"/>
          <p:nvPr/>
        </p:nvSpPr>
        <p:spPr>
          <a:xfrm>
            <a:off x="1217233" y="96799"/>
            <a:ext cx="12415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需求分析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="" xmlns:a16="http://schemas.microsoft.com/office/drawing/2014/main" id="{D104EDBD-040F-4FCF-ABB2-B198231D9A50}"/>
              </a:ext>
            </a:extLst>
          </p:cNvPr>
          <p:cNvSpPr txBox="1"/>
          <p:nvPr/>
        </p:nvSpPr>
        <p:spPr>
          <a:xfrm>
            <a:off x="2281922" y="98857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总体设计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22" name="直接连接符 21">
            <a:extLst>
              <a:ext uri="{FF2B5EF4-FFF2-40B4-BE49-F238E27FC236}">
                <a16:creationId xmlns="" xmlns:a16="http://schemas.microsoft.com/office/drawing/2014/main" id="{2F95490C-5371-4A85-87A6-7988B7EA06AD}"/>
              </a:ext>
            </a:extLst>
          </p:cNvPr>
          <p:cNvCxnSpPr/>
          <p:nvPr/>
        </p:nvCxnSpPr>
        <p:spPr>
          <a:xfrm>
            <a:off x="1197416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>
            <a:extLst>
              <a:ext uri="{FF2B5EF4-FFF2-40B4-BE49-F238E27FC236}">
                <a16:creationId xmlns="" xmlns:a16="http://schemas.microsoft.com/office/drawing/2014/main" id="{37E3F8CE-8464-4182-BAA7-180FEE4A0565}"/>
              </a:ext>
            </a:extLst>
          </p:cNvPr>
          <p:cNvCxnSpPr/>
          <p:nvPr/>
        </p:nvCxnSpPr>
        <p:spPr>
          <a:xfrm>
            <a:off x="2313609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>
            <a:extLst>
              <a:ext uri="{FF2B5EF4-FFF2-40B4-BE49-F238E27FC236}">
                <a16:creationId xmlns="" xmlns:a16="http://schemas.microsoft.com/office/drawing/2014/main" id="{4870AA62-1EAA-4FA9-B610-5F2B4311B31E}"/>
              </a:ext>
            </a:extLst>
          </p:cNvPr>
          <p:cNvCxnSpPr/>
          <p:nvPr/>
        </p:nvCxnSpPr>
        <p:spPr>
          <a:xfrm>
            <a:off x="3366207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>
            <a:extLst>
              <a:ext uri="{FF2B5EF4-FFF2-40B4-BE49-F238E27FC236}">
                <a16:creationId xmlns="" xmlns:a16="http://schemas.microsoft.com/office/drawing/2014/main" id="{BB10A637-47D5-4ABC-B00F-97ABD9C6DE21}"/>
              </a:ext>
            </a:extLst>
          </p:cNvPr>
          <p:cNvSpPr txBox="1"/>
          <p:nvPr/>
        </p:nvSpPr>
        <p:spPr>
          <a:xfrm>
            <a:off x="3350520" y="90944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详细设计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="" xmlns:a16="http://schemas.microsoft.com/office/drawing/2014/main" id="{91395735-8A30-470F-83AB-59CF6506B433}"/>
              </a:ext>
            </a:extLst>
          </p:cNvPr>
          <p:cNvSpPr txBox="1"/>
          <p:nvPr/>
        </p:nvSpPr>
        <p:spPr>
          <a:xfrm>
            <a:off x="4426431" y="87921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代码规范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27" name="直接连接符 26">
            <a:extLst>
              <a:ext uri="{FF2B5EF4-FFF2-40B4-BE49-F238E27FC236}">
                <a16:creationId xmlns="" xmlns:a16="http://schemas.microsoft.com/office/drawing/2014/main" id="{03B2457B-F91E-4F89-B95A-C8B8029F4D77}"/>
              </a:ext>
            </a:extLst>
          </p:cNvPr>
          <p:cNvCxnSpPr/>
          <p:nvPr/>
        </p:nvCxnSpPr>
        <p:spPr>
          <a:xfrm>
            <a:off x="4422531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>
            <a:extLst>
              <a:ext uri="{FF2B5EF4-FFF2-40B4-BE49-F238E27FC236}">
                <a16:creationId xmlns="" xmlns:a16="http://schemas.microsoft.com/office/drawing/2014/main" id="{0321EF45-4CE7-44C5-90BB-B301F06DFAC0}"/>
              </a:ext>
            </a:extLst>
          </p:cNvPr>
          <p:cNvCxnSpPr/>
          <p:nvPr/>
        </p:nvCxnSpPr>
        <p:spPr>
          <a:xfrm>
            <a:off x="5524284" y="91032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>
            <a:extLst>
              <a:ext uri="{FF2B5EF4-FFF2-40B4-BE49-F238E27FC236}">
                <a16:creationId xmlns="" xmlns:a16="http://schemas.microsoft.com/office/drawing/2014/main" id="{364B2A68-CFF7-4F8A-9E04-3EB0224DE7F2}"/>
              </a:ext>
            </a:extLst>
          </p:cNvPr>
          <p:cNvCxnSpPr/>
          <p:nvPr/>
        </p:nvCxnSpPr>
        <p:spPr>
          <a:xfrm>
            <a:off x="6644350" y="72322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>
            <a:extLst>
              <a:ext uri="{FF2B5EF4-FFF2-40B4-BE49-F238E27FC236}">
                <a16:creationId xmlns="" xmlns:a16="http://schemas.microsoft.com/office/drawing/2014/main" id="{2A5FE28D-61AE-434E-ABCE-18D18B4B0552}"/>
              </a:ext>
            </a:extLst>
          </p:cNvPr>
          <p:cNvSpPr txBox="1"/>
          <p:nvPr/>
        </p:nvSpPr>
        <p:spPr>
          <a:xfrm>
            <a:off x="6656297" y="98857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用户手册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31" name="直接连接符 30">
            <a:extLst>
              <a:ext uri="{FF2B5EF4-FFF2-40B4-BE49-F238E27FC236}">
                <a16:creationId xmlns="" xmlns:a16="http://schemas.microsoft.com/office/drawing/2014/main" id="{42BE0992-8CE5-4739-99EB-1E8AACC8C696}"/>
              </a:ext>
            </a:extLst>
          </p:cNvPr>
          <p:cNvCxnSpPr/>
          <p:nvPr/>
        </p:nvCxnSpPr>
        <p:spPr>
          <a:xfrm>
            <a:off x="7789569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框 31">
            <a:extLst>
              <a:ext uri="{FF2B5EF4-FFF2-40B4-BE49-F238E27FC236}">
                <a16:creationId xmlns="" xmlns:a16="http://schemas.microsoft.com/office/drawing/2014/main" id="{F5B26C31-47CB-4156-91B6-F5F537FEE1DF}"/>
              </a:ext>
            </a:extLst>
          </p:cNvPr>
          <p:cNvSpPr txBox="1"/>
          <p:nvPr/>
        </p:nvSpPr>
        <p:spPr>
          <a:xfrm>
            <a:off x="7868720" y="91800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程序清单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="" xmlns:a16="http://schemas.microsoft.com/office/drawing/2014/main" id="{3674D9D2-8D55-4782-B36D-8F505E4E8BE0}"/>
              </a:ext>
            </a:extLst>
          </p:cNvPr>
          <p:cNvSpPr txBox="1"/>
          <p:nvPr/>
        </p:nvSpPr>
        <p:spPr>
          <a:xfrm>
            <a:off x="-24006" y="87921"/>
            <a:ext cx="14402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可行性分析</a:t>
            </a:r>
          </a:p>
        </p:txBody>
      </p:sp>
      <p:sp>
        <p:nvSpPr>
          <p:cNvPr id="34" name="矩形 33">
            <a:extLst>
              <a:ext uri="{FF2B5EF4-FFF2-40B4-BE49-F238E27FC236}">
                <a16:creationId xmlns="" xmlns:a16="http://schemas.microsoft.com/office/drawing/2014/main" id="{A93C0343-5E52-404A-9B73-5739C9FC28DD}"/>
              </a:ext>
            </a:extLst>
          </p:cNvPr>
          <p:cNvSpPr/>
          <p:nvPr/>
        </p:nvSpPr>
        <p:spPr>
          <a:xfrm>
            <a:off x="5591752" y="94366"/>
            <a:ext cx="993121" cy="3354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5" name="文本框 34">
            <a:extLst>
              <a:ext uri="{FF2B5EF4-FFF2-40B4-BE49-F238E27FC236}">
                <a16:creationId xmlns="" xmlns:a16="http://schemas.microsoft.com/office/drawing/2014/main" id="{7D85CE40-43C3-42B5-A728-EF2F077DFA72}"/>
              </a:ext>
            </a:extLst>
          </p:cNvPr>
          <p:cNvSpPr txBox="1"/>
          <p:nvPr/>
        </p:nvSpPr>
        <p:spPr>
          <a:xfrm>
            <a:off x="5526585" y="109793"/>
            <a:ext cx="1547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rgbClr val="6666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测试文档</a:t>
            </a:r>
            <a:endParaRPr lang="zh-HK" altLang="en-US" sz="1600" dirty="0"/>
          </a:p>
        </p:txBody>
      </p:sp>
      <p:sp>
        <p:nvSpPr>
          <p:cNvPr id="2" name="TextBox 1"/>
          <p:cNvSpPr txBox="1"/>
          <p:nvPr/>
        </p:nvSpPr>
        <p:spPr>
          <a:xfrm>
            <a:off x="219808" y="984738"/>
            <a:ext cx="457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/>
              <a:t>系统测试：</a:t>
            </a:r>
            <a:endParaRPr lang="zh-CN" altLang="en-US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325315" y="1512277"/>
            <a:ext cx="83263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我们采用</a:t>
            </a:r>
            <a:r>
              <a:rPr lang="en-US" altLang="zh-CN" dirty="0" smtClean="0"/>
              <a:t>IBM</a:t>
            </a:r>
            <a:r>
              <a:rPr lang="zh-CN" altLang="en-US" dirty="0" smtClean="0"/>
              <a:t>公司的</a:t>
            </a:r>
            <a:r>
              <a:rPr lang="en-US" altLang="zh-CN" dirty="0" err="1" smtClean="0"/>
              <a:t>AppScan</a:t>
            </a:r>
            <a:r>
              <a:rPr lang="zh-CN" altLang="en-US" dirty="0" smtClean="0"/>
              <a:t>来进行安全测试和压力测试，（主要针对安全测试：</a:t>
            </a:r>
            <a:r>
              <a:rPr lang="en-US" altLang="zh-CN" dirty="0" smtClean="0"/>
              <a:t>SQL</a:t>
            </a:r>
            <a:r>
              <a:rPr lang="zh-CN" altLang="en-US" dirty="0"/>
              <a:t>注入</a:t>
            </a:r>
            <a:r>
              <a:rPr lang="zh-CN" altLang="en-US" dirty="0" smtClean="0"/>
              <a:t>问题，页面响应问题，用户信息安全的问题），具体问题可参考生成的网络安全报告。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546" y="2565619"/>
            <a:ext cx="5203206" cy="426484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1404" y="2325660"/>
            <a:ext cx="2794951" cy="2831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392290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>
            <a:extLst>
              <a:ext uri="{FF2B5EF4-FFF2-40B4-BE49-F238E27FC236}">
                <a16:creationId xmlns="" xmlns:a16="http://schemas.microsoft.com/office/drawing/2014/main" id="{C2D22028-C64E-421D-BD49-5A571DC4D78E}"/>
              </a:ext>
            </a:extLst>
          </p:cNvPr>
          <p:cNvSpPr/>
          <p:nvPr/>
        </p:nvSpPr>
        <p:spPr>
          <a:xfrm>
            <a:off x="25227" y="-8878"/>
            <a:ext cx="9144000" cy="541538"/>
          </a:xfrm>
          <a:prstGeom prst="rect">
            <a:avLst/>
          </a:prstGeom>
          <a:solidFill>
            <a:srgbClr val="E74E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0" name="文本框 19">
            <a:extLst>
              <a:ext uri="{FF2B5EF4-FFF2-40B4-BE49-F238E27FC236}">
                <a16:creationId xmlns="" xmlns:a16="http://schemas.microsoft.com/office/drawing/2014/main" id="{E4E373A7-76A5-40D2-9B22-B594AAE77FAA}"/>
              </a:ext>
            </a:extLst>
          </p:cNvPr>
          <p:cNvSpPr txBox="1"/>
          <p:nvPr/>
        </p:nvSpPr>
        <p:spPr>
          <a:xfrm>
            <a:off x="1217233" y="96799"/>
            <a:ext cx="12415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需求分析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="" xmlns:a16="http://schemas.microsoft.com/office/drawing/2014/main" id="{D104EDBD-040F-4FCF-ABB2-B198231D9A50}"/>
              </a:ext>
            </a:extLst>
          </p:cNvPr>
          <p:cNvSpPr txBox="1"/>
          <p:nvPr/>
        </p:nvSpPr>
        <p:spPr>
          <a:xfrm>
            <a:off x="2281922" y="98857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总体设计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22" name="直接连接符 21">
            <a:extLst>
              <a:ext uri="{FF2B5EF4-FFF2-40B4-BE49-F238E27FC236}">
                <a16:creationId xmlns="" xmlns:a16="http://schemas.microsoft.com/office/drawing/2014/main" id="{2F95490C-5371-4A85-87A6-7988B7EA06AD}"/>
              </a:ext>
            </a:extLst>
          </p:cNvPr>
          <p:cNvCxnSpPr/>
          <p:nvPr/>
        </p:nvCxnSpPr>
        <p:spPr>
          <a:xfrm>
            <a:off x="1197416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>
            <a:extLst>
              <a:ext uri="{FF2B5EF4-FFF2-40B4-BE49-F238E27FC236}">
                <a16:creationId xmlns="" xmlns:a16="http://schemas.microsoft.com/office/drawing/2014/main" id="{37E3F8CE-8464-4182-BAA7-180FEE4A0565}"/>
              </a:ext>
            </a:extLst>
          </p:cNvPr>
          <p:cNvCxnSpPr/>
          <p:nvPr/>
        </p:nvCxnSpPr>
        <p:spPr>
          <a:xfrm>
            <a:off x="2313609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>
            <a:extLst>
              <a:ext uri="{FF2B5EF4-FFF2-40B4-BE49-F238E27FC236}">
                <a16:creationId xmlns="" xmlns:a16="http://schemas.microsoft.com/office/drawing/2014/main" id="{4870AA62-1EAA-4FA9-B610-5F2B4311B31E}"/>
              </a:ext>
            </a:extLst>
          </p:cNvPr>
          <p:cNvCxnSpPr/>
          <p:nvPr/>
        </p:nvCxnSpPr>
        <p:spPr>
          <a:xfrm>
            <a:off x="3366207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>
            <a:extLst>
              <a:ext uri="{FF2B5EF4-FFF2-40B4-BE49-F238E27FC236}">
                <a16:creationId xmlns="" xmlns:a16="http://schemas.microsoft.com/office/drawing/2014/main" id="{BB10A637-47D5-4ABC-B00F-97ABD9C6DE21}"/>
              </a:ext>
            </a:extLst>
          </p:cNvPr>
          <p:cNvSpPr txBox="1"/>
          <p:nvPr/>
        </p:nvSpPr>
        <p:spPr>
          <a:xfrm>
            <a:off x="3350520" y="90944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详细设计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="" xmlns:a16="http://schemas.microsoft.com/office/drawing/2014/main" id="{91395735-8A30-470F-83AB-59CF6506B433}"/>
              </a:ext>
            </a:extLst>
          </p:cNvPr>
          <p:cNvSpPr txBox="1"/>
          <p:nvPr/>
        </p:nvSpPr>
        <p:spPr>
          <a:xfrm>
            <a:off x="4426431" y="87921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代码规范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27" name="直接连接符 26">
            <a:extLst>
              <a:ext uri="{FF2B5EF4-FFF2-40B4-BE49-F238E27FC236}">
                <a16:creationId xmlns="" xmlns:a16="http://schemas.microsoft.com/office/drawing/2014/main" id="{03B2457B-F91E-4F89-B95A-C8B8029F4D77}"/>
              </a:ext>
            </a:extLst>
          </p:cNvPr>
          <p:cNvCxnSpPr/>
          <p:nvPr/>
        </p:nvCxnSpPr>
        <p:spPr>
          <a:xfrm>
            <a:off x="4422531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>
            <a:extLst>
              <a:ext uri="{FF2B5EF4-FFF2-40B4-BE49-F238E27FC236}">
                <a16:creationId xmlns="" xmlns:a16="http://schemas.microsoft.com/office/drawing/2014/main" id="{0321EF45-4CE7-44C5-90BB-B301F06DFAC0}"/>
              </a:ext>
            </a:extLst>
          </p:cNvPr>
          <p:cNvCxnSpPr/>
          <p:nvPr/>
        </p:nvCxnSpPr>
        <p:spPr>
          <a:xfrm>
            <a:off x="5524284" y="91032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>
            <a:extLst>
              <a:ext uri="{FF2B5EF4-FFF2-40B4-BE49-F238E27FC236}">
                <a16:creationId xmlns="" xmlns:a16="http://schemas.microsoft.com/office/drawing/2014/main" id="{364B2A68-CFF7-4F8A-9E04-3EB0224DE7F2}"/>
              </a:ext>
            </a:extLst>
          </p:cNvPr>
          <p:cNvCxnSpPr/>
          <p:nvPr/>
        </p:nvCxnSpPr>
        <p:spPr>
          <a:xfrm>
            <a:off x="6644350" y="72322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>
            <a:extLst>
              <a:ext uri="{FF2B5EF4-FFF2-40B4-BE49-F238E27FC236}">
                <a16:creationId xmlns="" xmlns:a16="http://schemas.microsoft.com/office/drawing/2014/main" id="{2A5FE28D-61AE-434E-ABCE-18D18B4B0552}"/>
              </a:ext>
            </a:extLst>
          </p:cNvPr>
          <p:cNvSpPr txBox="1"/>
          <p:nvPr/>
        </p:nvSpPr>
        <p:spPr>
          <a:xfrm>
            <a:off x="6656297" y="98857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用户手册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31" name="直接连接符 30">
            <a:extLst>
              <a:ext uri="{FF2B5EF4-FFF2-40B4-BE49-F238E27FC236}">
                <a16:creationId xmlns="" xmlns:a16="http://schemas.microsoft.com/office/drawing/2014/main" id="{42BE0992-8CE5-4739-99EB-1E8AACC8C696}"/>
              </a:ext>
            </a:extLst>
          </p:cNvPr>
          <p:cNvCxnSpPr/>
          <p:nvPr/>
        </p:nvCxnSpPr>
        <p:spPr>
          <a:xfrm>
            <a:off x="7789569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框 31">
            <a:extLst>
              <a:ext uri="{FF2B5EF4-FFF2-40B4-BE49-F238E27FC236}">
                <a16:creationId xmlns="" xmlns:a16="http://schemas.microsoft.com/office/drawing/2014/main" id="{F5B26C31-47CB-4156-91B6-F5F537FEE1DF}"/>
              </a:ext>
            </a:extLst>
          </p:cNvPr>
          <p:cNvSpPr txBox="1"/>
          <p:nvPr/>
        </p:nvSpPr>
        <p:spPr>
          <a:xfrm>
            <a:off x="7868720" y="91800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程序清单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="" xmlns:a16="http://schemas.microsoft.com/office/drawing/2014/main" id="{3674D9D2-8D55-4782-B36D-8F505E4E8BE0}"/>
              </a:ext>
            </a:extLst>
          </p:cNvPr>
          <p:cNvSpPr txBox="1"/>
          <p:nvPr/>
        </p:nvSpPr>
        <p:spPr>
          <a:xfrm>
            <a:off x="-24006" y="87921"/>
            <a:ext cx="14402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可行性分析</a:t>
            </a:r>
          </a:p>
        </p:txBody>
      </p:sp>
      <p:sp>
        <p:nvSpPr>
          <p:cNvPr id="34" name="矩形 33">
            <a:extLst>
              <a:ext uri="{FF2B5EF4-FFF2-40B4-BE49-F238E27FC236}">
                <a16:creationId xmlns="" xmlns:a16="http://schemas.microsoft.com/office/drawing/2014/main" id="{A93C0343-5E52-404A-9B73-5739C9FC28DD}"/>
              </a:ext>
            </a:extLst>
          </p:cNvPr>
          <p:cNvSpPr/>
          <p:nvPr/>
        </p:nvSpPr>
        <p:spPr>
          <a:xfrm>
            <a:off x="5591752" y="94366"/>
            <a:ext cx="993121" cy="3354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5" name="文本框 34">
            <a:extLst>
              <a:ext uri="{FF2B5EF4-FFF2-40B4-BE49-F238E27FC236}">
                <a16:creationId xmlns="" xmlns:a16="http://schemas.microsoft.com/office/drawing/2014/main" id="{7D85CE40-43C3-42B5-A728-EF2F077DFA72}"/>
              </a:ext>
            </a:extLst>
          </p:cNvPr>
          <p:cNvSpPr txBox="1"/>
          <p:nvPr/>
        </p:nvSpPr>
        <p:spPr>
          <a:xfrm>
            <a:off x="5526585" y="109793"/>
            <a:ext cx="1547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rgbClr val="6666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测试文档</a:t>
            </a:r>
            <a:endParaRPr lang="zh-HK" altLang="en-US" sz="1600" dirty="0"/>
          </a:p>
        </p:txBody>
      </p:sp>
      <p:sp>
        <p:nvSpPr>
          <p:cNvPr id="6" name="TextBox 5"/>
          <p:cNvSpPr txBox="1"/>
          <p:nvPr/>
        </p:nvSpPr>
        <p:spPr>
          <a:xfrm>
            <a:off x="536332" y="2303585"/>
            <a:ext cx="761413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1.</a:t>
            </a:r>
            <a:r>
              <a:rPr lang="zh-CN" altLang="en-US" dirty="0" smtClean="0"/>
              <a:t>针对</a:t>
            </a:r>
            <a:r>
              <a:rPr lang="en-US" altLang="zh-CN" dirty="0" smtClean="0"/>
              <a:t>cookie</a:t>
            </a:r>
            <a:r>
              <a:rPr lang="zh-CN" altLang="en-US" dirty="0" smtClean="0"/>
              <a:t>问题的处理，我们在用户登录</a:t>
            </a:r>
            <a:r>
              <a:rPr lang="zh-CN" altLang="en-US" dirty="0"/>
              <a:t>时将在 </a:t>
            </a:r>
            <a:r>
              <a:rPr lang="en-US" altLang="zh-CN" dirty="0"/>
              <a:t>Cookie </a:t>
            </a:r>
            <a:r>
              <a:rPr lang="zh-CN" altLang="en-US" dirty="0"/>
              <a:t>中设置“</a:t>
            </a:r>
            <a:r>
              <a:rPr lang="en-US" altLang="zh-CN" dirty="0"/>
              <a:t>Expires”</a:t>
            </a:r>
            <a:r>
              <a:rPr lang="zh-CN" altLang="en-US" dirty="0" smtClean="0"/>
              <a:t>字段（默认失效时间），</a:t>
            </a:r>
            <a:endParaRPr lang="en-US" altLang="zh-CN" dirty="0" smtClean="0"/>
          </a:p>
          <a:p>
            <a:r>
              <a:rPr lang="zh-CN" altLang="en-US" dirty="0" smtClean="0"/>
              <a:t>增加代码如下：</a:t>
            </a:r>
            <a:endParaRPr lang="en-US" altLang="zh-CN" dirty="0" smtClean="0"/>
          </a:p>
          <a:p>
            <a:r>
              <a:rPr lang="en-US" altLang="zh-CN" sz="2000" dirty="0" err="1">
                <a:solidFill>
                  <a:srgbClr val="FF0000"/>
                </a:solidFill>
              </a:rPr>
              <a:t>Response.Cookies</a:t>
            </a:r>
            <a:r>
              <a:rPr lang="en-US" altLang="zh-CN" sz="2000" dirty="0">
                <a:solidFill>
                  <a:srgbClr val="FF0000"/>
                </a:solidFill>
              </a:rPr>
              <a:t>(“</a:t>
            </a:r>
            <a:r>
              <a:rPr lang="en-US" altLang="zh-CN" sz="2000" dirty="0" smtClean="0">
                <a:solidFill>
                  <a:srgbClr val="FF0000"/>
                </a:solidFill>
              </a:rPr>
              <a:t>username</a:t>
            </a:r>
            <a:r>
              <a:rPr lang="en-US" altLang="zh-CN" sz="2000" dirty="0">
                <a:solidFill>
                  <a:srgbClr val="FF0000"/>
                </a:solidFill>
              </a:rPr>
              <a:t>”).Expires=Date+1</a:t>
            </a:r>
            <a:r>
              <a:rPr lang="en-US" altLang="zh-CN" sz="2000" dirty="0"/>
              <a:t>  </a:t>
            </a:r>
            <a:endParaRPr lang="en-US" altLang="zh-CN" sz="2000" dirty="0" smtClean="0"/>
          </a:p>
          <a:p>
            <a:r>
              <a:rPr lang="zh-CN" altLang="en-US" dirty="0" smtClean="0"/>
              <a:t>便</a:t>
            </a:r>
            <a:r>
              <a:rPr lang="zh-CN" altLang="en-US" dirty="0"/>
              <a:t>可以</a:t>
            </a:r>
            <a:r>
              <a:rPr lang="zh-CN" altLang="en-US" dirty="0" smtClean="0"/>
              <a:t>做到避免</a:t>
            </a:r>
            <a:r>
              <a:rPr lang="en-US" altLang="zh-CN" dirty="0" smtClean="0"/>
              <a:t>cookie</a:t>
            </a:r>
            <a:r>
              <a:rPr lang="zh-CN" altLang="en-US" dirty="0" smtClean="0"/>
              <a:t>的信息被他人窃取。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en-US" altLang="zh-CN" dirty="0" smtClean="0"/>
              <a:t>2.</a:t>
            </a:r>
            <a:r>
              <a:rPr lang="zh-CN" altLang="en-US" dirty="0" smtClean="0"/>
              <a:t>针对登录请求中的用户输入的密码和用户名未经过加密等</a:t>
            </a:r>
            <a:r>
              <a:rPr lang="zh-CN" altLang="en-US" dirty="0"/>
              <a:t>处理，我们将用户输入的密码和用户名通过加密连接（如 </a:t>
            </a:r>
            <a:r>
              <a:rPr lang="en-US" altLang="zh-CN" dirty="0"/>
              <a:t>SSL</a:t>
            </a:r>
            <a:r>
              <a:rPr lang="zh-CN" altLang="en-US" dirty="0"/>
              <a:t>）将其发送到服务器</a:t>
            </a: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60485" y="1099038"/>
            <a:ext cx="209828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/>
              <a:t>针对系统安全的改进：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792654110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>
            <a:extLst>
              <a:ext uri="{FF2B5EF4-FFF2-40B4-BE49-F238E27FC236}">
                <a16:creationId xmlns="" xmlns:a16="http://schemas.microsoft.com/office/drawing/2014/main" id="{C2D22028-C64E-421D-BD49-5A571DC4D78E}"/>
              </a:ext>
            </a:extLst>
          </p:cNvPr>
          <p:cNvSpPr/>
          <p:nvPr/>
        </p:nvSpPr>
        <p:spPr>
          <a:xfrm>
            <a:off x="25227" y="-8878"/>
            <a:ext cx="9144000" cy="541538"/>
          </a:xfrm>
          <a:prstGeom prst="rect">
            <a:avLst/>
          </a:prstGeom>
          <a:solidFill>
            <a:srgbClr val="E74E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0" name="文本框 19">
            <a:extLst>
              <a:ext uri="{FF2B5EF4-FFF2-40B4-BE49-F238E27FC236}">
                <a16:creationId xmlns="" xmlns:a16="http://schemas.microsoft.com/office/drawing/2014/main" id="{E4E373A7-76A5-40D2-9B22-B594AAE77FAA}"/>
              </a:ext>
            </a:extLst>
          </p:cNvPr>
          <p:cNvSpPr txBox="1"/>
          <p:nvPr/>
        </p:nvSpPr>
        <p:spPr>
          <a:xfrm>
            <a:off x="1217233" y="96799"/>
            <a:ext cx="12415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需求分析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="" xmlns:a16="http://schemas.microsoft.com/office/drawing/2014/main" id="{D104EDBD-040F-4FCF-ABB2-B198231D9A50}"/>
              </a:ext>
            </a:extLst>
          </p:cNvPr>
          <p:cNvSpPr txBox="1"/>
          <p:nvPr/>
        </p:nvSpPr>
        <p:spPr>
          <a:xfrm>
            <a:off x="2281922" y="98857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总体设计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22" name="直接连接符 21">
            <a:extLst>
              <a:ext uri="{FF2B5EF4-FFF2-40B4-BE49-F238E27FC236}">
                <a16:creationId xmlns="" xmlns:a16="http://schemas.microsoft.com/office/drawing/2014/main" id="{2F95490C-5371-4A85-87A6-7988B7EA06AD}"/>
              </a:ext>
            </a:extLst>
          </p:cNvPr>
          <p:cNvCxnSpPr/>
          <p:nvPr/>
        </p:nvCxnSpPr>
        <p:spPr>
          <a:xfrm>
            <a:off x="1197416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>
            <a:extLst>
              <a:ext uri="{FF2B5EF4-FFF2-40B4-BE49-F238E27FC236}">
                <a16:creationId xmlns="" xmlns:a16="http://schemas.microsoft.com/office/drawing/2014/main" id="{37E3F8CE-8464-4182-BAA7-180FEE4A0565}"/>
              </a:ext>
            </a:extLst>
          </p:cNvPr>
          <p:cNvCxnSpPr/>
          <p:nvPr/>
        </p:nvCxnSpPr>
        <p:spPr>
          <a:xfrm>
            <a:off x="2313609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>
            <a:extLst>
              <a:ext uri="{FF2B5EF4-FFF2-40B4-BE49-F238E27FC236}">
                <a16:creationId xmlns="" xmlns:a16="http://schemas.microsoft.com/office/drawing/2014/main" id="{4870AA62-1EAA-4FA9-B610-5F2B4311B31E}"/>
              </a:ext>
            </a:extLst>
          </p:cNvPr>
          <p:cNvCxnSpPr/>
          <p:nvPr/>
        </p:nvCxnSpPr>
        <p:spPr>
          <a:xfrm>
            <a:off x="3366207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>
            <a:extLst>
              <a:ext uri="{FF2B5EF4-FFF2-40B4-BE49-F238E27FC236}">
                <a16:creationId xmlns="" xmlns:a16="http://schemas.microsoft.com/office/drawing/2014/main" id="{BB10A637-47D5-4ABC-B00F-97ABD9C6DE21}"/>
              </a:ext>
            </a:extLst>
          </p:cNvPr>
          <p:cNvSpPr txBox="1"/>
          <p:nvPr/>
        </p:nvSpPr>
        <p:spPr>
          <a:xfrm>
            <a:off x="3350520" y="90944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详细设计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="" xmlns:a16="http://schemas.microsoft.com/office/drawing/2014/main" id="{91395735-8A30-470F-83AB-59CF6506B433}"/>
              </a:ext>
            </a:extLst>
          </p:cNvPr>
          <p:cNvSpPr txBox="1"/>
          <p:nvPr/>
        </p:nvSpPr>
        <p:spPr>
          <a:xfrm>
            <a:off x="4426431" y="87921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代码规范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27" name="直接连接符 26">
            <a:extLst>
              <a:ext uri="{FF2B5EF4-FFF2-40B4-BE49-F238E27FC236}">
                <a16:creationId xmlns="" xmlns:a16="http://schemas.microsoft.com/office/drawing/2014/main" id="{03B2457B-F91E-4F89-B95A-C8B8029F4D77}"/>
              </a:ext>
            </a:extLst>
          </p:cNvPr>
          <p:cNvCxnSpPr/>
          <p:nvPr/>
        </p:nvCxnSpPr>
        <p:spPr>
          <a:xfrm>
            <a:off x="4422531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>
            <a:extLst>
              <a:ext uri="{FF2B5EF4-FFF2-40B4-BE49-F238E27FC236}">
                <a16:creationId xmlns="" xmlns:a16="http://schemas.microsoft.com/office/drawing/2014/main" id="{0321EF45-4CE7-44C5-90BB-B301F06DFAC0}"/>
              </a:ext>
            </a:extLst>
          </p:cNvPr>
          <p:cNvCxnSpPr/>
          <p:nvPr/>
        </p:nvCxnSpPr>
        <p:spPr>
          <a:xfrm>
            <a:off x="5524284" y="91032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>
            <a:extLst>
              <a:ext uri="{FF2B5EF4-FFF2-40B4-BE49-F238E27FC236}">
                <a16:creationId xmlns="" xmlns:a16="http://schemas.microsoft.com/office/drawing/2014/main" id="{364B2A68-CFF7-4F8A-9E04-3EB0224DE7F2}"/>
              </a:ext>
            </a:extLst>
          </p:cNvPr>
          <p:cNvCxnSpPr/>
          <p:nvPr/>
        </p:nvCxnSpPr>
        <p:spPr>
          <a:xfrm>
            <a:off x="6644350" y="72322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>
            <a:extLst>
              <a:ext uri="{FF2B5EF4-FFF2-40B4-BE49-F238E27FC236}">
                <a16:creationId xmlns="" xmlns:a16="http://schemas.microsoft.com/office/drawing/2014/main" id="{2A5FE28D-61AE-434E-ABCE-18D18B4B0552}"/>
              </a:ext>
            </a:extLst>
          </p:cNvPr>
          <p:cNvSpPr txBox="1"/>
          <p:nvPr/>
        </p:nvSpPr>
        <p:spPr>
          <a:xfrm>
            <a:off x="6656297" y="98857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用户手册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31" name="直接连接符 30">
            <a:extLst>
              <a:ext uri="{FF2B5EF4-FFF2-40B4-BE49-F238E27FC236}">
                <a16:creationId xmlns="" xmlns:a16="http://schemas.microsoft.com/office/drawing/2014/main" id="{42BE0992-8CE5-4739-99EB-1E8AACC8C696}"/>
              </a:ext>
            </a:extLst>
          </p:cNvPr>
          <p:cNvCxnSpPr/>
          <p:nvPr/>
        </p:nvCxnSpPr>
        <p:spPr>
          <a:xfrm>
            <a:off x="7789569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框 31">
            <a:extLst>
              <a:ext uri="{FF2B5EF4-FFF2-40B4-BE49-F238E27FC236}">
                <a16:creationId xmlns="" xmlns:a16="http://schemas.microsoft.com/office/drawing/2014/main" id="{F5B26C31-47CB-4156-91B6-F5F537FEE1DF}"/>
              </a:ext>
            </a:extLst>
          </p:cNvPr>
          <p:cNvSpPr txBox="1"/>
          <p:nvPr/>
        </p:nvSpPr>
        <p:spPr>
          <a:xfrm>
            <a:off x="7868720" y="91800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程序清单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="" xmlns:a16="http://schemas.microsoft.com/office/drawing/2014/main" id="{3674D9D2-8D55-4782-B36D-8F505E4E8BE0}"/>
              </a:ext>
            </a:extLst>
          </p:cNvPr>
          <p:cNvSpPr txBox="1"/>
          <p:nvPr/>
        </p:nvSpPr>
        <p:spPr>
          <a:xfrm>
            <a:off x="-24006" y="87921"/>
            <a:ext cx="14402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可行性分析</a:t>
            </a:r>
          </a:p>
        </p:txBody>
      </p:sp>
      <p:sp>
        <p:nvSpPr>
          <p:cNvPr id="34" name="矩形 33">
            <a:extLst>
              <a:ext uri="{FF2B5EF4-FFF2-40B4-BE49-F238E27FC236}">
                <a16:creationId xmlns="" xmlns:a16="http://schemas.microsoft.com/office/drawing/2014/main" id="{A93C0343-5E52-404A-9B73-5739C9FC28DD}"/>
              </a:ext>
            </a:extLst>
          </p:cNvPr>
          <p:cNvSpPr/>
          <p:nvPr/>
        </p:nvSpPr>
        <p:spPr>
          <a:xfrm>
            <a:off x="5591752" y="94366"/>
            <a:ext cx="993121" cy="3354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5" name="文本框 34">
            <a:extLst>
              <a:ext uri="{FF2B5EF4-FFF2-40B4-BE49-F238E27FC236}">
                <a16:creationId xmlns="" xmlns:a16="http://schemas.microsoft.com/office/drawing/2014/main" id="{7D85CE40-43C3-42B5-A728-EF2F077DFA72}"/>
              </a:ext>
            </a:extLst>
          </p:cNvPr>
          <p:cNvSpPr txBox="1"/>
          <p:nvPr/>
        </p:nvSpPr>
        <p:spPr>
          <a:xfrm>
            <a:off x="5526585" y="109793"/>
            <a:ext cx="1547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rgbClr val="6666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测试文档</a:t>
            </a:r>
            <a:endParaRPr lang="zh-HK" altLang="en-US" sz="1600" dirty="0"/>
          </a:p>
        </p:txBody>
      </p:sp>
      <p:sp>
        <p:nvSpPr>
          <p:cNvPr id="2" name="TextBox 1"/>
          <p:cNvSpPr txBox="1"/>
          <p:nvPr/>
        </p:nvSpPr>
        <p:spPr>
          <a:xfrm>
            <a:off x="219808" y="984738"/>
            <a:ext cx="457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/>
              <a:t>确认测试（</a:t>
            </a:r>
            <a:r>
              <a:rPr lang="en-US" altLang="zh-CN" sz="2800" dirty="0"/>
              <a:t> Alpha</a:t>
            </a:r>
            <a:r>
              <a:rPr lang="zh-CN" altLang="en-US" sz="2800" dirty="0"/>
              <a:t>测试</a:t>
            </a:r>
            <a:r>
              <a:rPr lang="zh-CN" altLang="en-US" sz="2800" dirty="0" smtClean="0"/>
              <a:t>）：</a:t>
            </a:r>
            <a:endParaRPr lang="zh-CN" altLang="en-US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457200" y="1863969"/>
            <a:ext cx="80547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我们同过</a:t>
            </a:r>
            <a:r>
              <a:rPr lang="en-US" altLang="zh-CN" dirty="0"/>
              <a:t>Alpha</a:t>
            </a:r>
            <a:r>
              <a:rPr lang="zh-CN" altLang="en-US" dirty="0"/>
              <a:t>测试</a:t>
            </a:r>
            <a:r>
              <a:rPr lang="zh-CN" altLang="en-US" dirty="0" smtClean="0"/>
              <a:t>来模拟用户</a:t>
            </a:r>
            <a:r>
              <a:rPr lang="zh-CN" altLang="en-US" dirty="0"/>
              <a:t>实际环境进行了</a:t>
            </a:r>
            <a:r>
              <a:rPr lang="zh-CN" altLang="en-US" dirty="0" smtClean="0"/>
              <a:t>相关测试，我们开发人员坐</a:t>
            </a:r>
            <a:r>
              <a:rPr lang="zh-CN" altLang="en-US" dirty="0"/>
              <a:t>在旁边，让用户代表（杜潇天）来进行用户测试</a:t>
            </a:r>
            <a:r>
              <a:rPr lang="zh-CN" altLang="en-US" dirty="0" smtClean="0"/>
              <a:t>，我们作为开发</a:t>
            </a:r>
            <a:r>
              <a:rPr lang="zh-CN" altLang="en-US" dirty="0"/>
              <a:t>者随时记录下错误情况和使用中的问题。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0207" y="2580543"/>
            <a:ext cx="5468816" cy="4101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722735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>
            <a:extLst>
              <a:ext uri="{FF2B5EF4-FFF2-40B4-BE49-F238E27FC236}">
                <a16:creationId xmlns="" xmlns:a16="http://schemas.microsoft.com/office/drawing/2014/main" id="{C2D22028-C64E-421D-BD49-5A571DC4D78E}"/>
              </a:ext>
            </a:extLst>
          </p:cNvPr>
          <p:cNvSpPr/>
          <p:nvPr/>
        </p:nvSpPr>
        <p:spPr>
          <a:xfrm>
            <a:off x="25227" y="-8878"/>
            <a:ext cx="9144000" cy="541538"/>
          </a:xfrm>
          <a:prstGeom prst="rect">
            <a:avLst/>
          </a:prstGeom>
          <a:solidFill>
            <a:srgbClr val="E74E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0" name="文本框 19">
            <a:extLst>
              <a:ext uri="{FF2B5EF4-FFF2-40B4-BE49-F238E27FC236}">
                <a16:creationId xmlns="" xmlns:a16="http://schemas.microsoft.com/office/drawing/2014/main" id="{E4E373A7-76A5-40D2-9B22-B594AAE77FAA}"/>
              </a:ext>
            </a:extLst>
          </p:cNvPr>
          <p:cNvSpPr txBox="1"/>
          <p:nvPr/>
        </p:nvSpPr>
        <p:spPr>
          <a:xfrm>
            <a:off x="1217233" y="96799"/>
            <a:ext cx="12415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需求分析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="" xmlns:a16="http://schemas.microsoft.com/office/drawing/2014/main" id="{D104EDBD-040F-4FCF-ABB2-B198231D9A50}"/>
              </a:ext>
            </a:extLst>
          </p:cNvPr>
          <p:cNvSpPr txBox="1"/>
          <p:nvPr/>
        </p:nvSpPr>
        <p:spPr>
          <a:xfrm>
            <a:off x="2281922" y="98857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总体设计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22" name="直接连接符 21">
            <a:extLst>
              <a:ext uri="{FF2B5EF4-FFF2-40B4-BE49-F238E27FC236}">
                <a16:creationId xmlns="" xmlns:a16="http://schemas.microsoft.com/office/drawing/2014/main" id="{2F95490C-5371-4A85-87A6-7988B7EA06AD}"/>
              </a:ext>
            </a:extLst>
          </p:cNvPr>
          <p:cNvCxnSpPr/>
          <p:nvPr/>
        </p:nvCxnSpPr>
        <p:spPr>
          <a:xfrm>
            <a:off x="1197416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>
            <a:extLst>
              <a:ext uri="{FF2B5EF4-FFF2-40B4-BE49-F238E27FC236}">
                <a16:creationId xmlns="" xmlns:a16="http://schemas.microsoft.com/office/drawing/2014/main" id="{37E3F8CE-8464-4182-BAA7-180FEE4A0565}"/>
              </a:ext>
            </a:extLst>
          </p:cNvPr>
          <p:cNvCxnSpPr/>
          <p:nvPr/>
        </p:nvCxnSpPr>
        <p:spPr>
          <a:xfrm>
            <a:off x="2313609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>
            <a:extLst>
              <a:ext uri="{FF2B5EF4-FFF2-40B4-BE49-F238E27FC236}">
                <a16:creationId xmlns="" xmlns:a16="http://schemas.microsoft.com/office/drawing/2014/main" id="{4870AA62-1EAA-4FA9-B610-5F2B4311B31E}"/>
              </a:ext>
            </a:extLst>
          </p:cNvPr>
          <p:cNvCxnSpPr/>
          <p:nvPr/>
        </p:nvCxnSpPr>
        <p:spPr>
          <a:xfrm>
            <a:off x="3366207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>
            <a:extLst>
              <a:ext uri="{FF2B5EF4-FFF2-40B4-BE49-F238E27FC236}">
                <a16:creationId xmlns="" xmlns:a16="http://schemas.microsoft.com/office/drawing/2014/main" id="{BB10A637-47D5-4ABC-B00F-97ABD9C6DE21}"/>
              </a:ext>
            </a:extLst>
          </p:cNvPr>
          <p:cNvSpPr txBox="1"/>
          <p:nvPr/>
        </p:nvSpPr>
        <p:spPr>
          <a:xfrm>
            <a:off x="3350520" y="90944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详细设计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="" xmlns:a16="http://schemas.microsoft.com/office/drawing/2014/main" id="{91395735-8A30-470F-83AB-59CF6506B433}"/>
              </a:ext>
            </a:extLst>
          </p:cNvPr>
          <p:cNvSpPr txBox="1"/>
          <p:nvPr/>
        </p:nvSpPr>
        <p:spPr>
          <a:xfrm>
            <a:off x="4426431" y="87921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代码规范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27" name="直接连接符 26">
            <a:extLst>
              <a:ext uri="{FF2B5EF4-FFF2-40B4-BE49-F238E27FC236}">
                <a16:creationId xmlns="" xmlns:a16="http://schemas.microsoft.com/office/drawing/2014/main" id="{03B2457B-F91E-4F89-B95A-C8B8029F4D77}"/>
              </a:ext>
            </a:extLst>
          </p:cNvPr>
          <p:cNvCxnSpPr/>
          <p:nvPr/>
        </p:nvCxnSpPr>
        <p:spPr>
          <a:xfrm>
            <a:off x="4422531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>
            <a:extLst>
              <a:ext uri="{FF2B5EF4-FFF2-40B4-BE49-F238E27FC236}">
                <a16:creationId xmlns="" xmlns:a16="http://schemas.microsoft.com/office/drawing/2014/main" id="{0321EF45-4CE7-44C5-90BB-B301F06DFAC0}"/>
              </a:ext>
            </a:extLst>
          </p:cNvPr>
          <p:cNvCxnSpPr/>
          <p:nvPr/>
        </p:nvCxnSpPr>
        <p:spPr>
          <a:xfrm>
            <a:off x="5524284" y="91032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>
            <a:extLst>
              <a:ext uri="{FF2B5EF4-FFF2-40B4-BE49-F238E27FC236}">
                <a16:creationId xmlns="" xmlns:a16="http://schemas.microsoft.com/office/drawing/2014/main" id="{364B2A68-CFF7-4F8A-9E04-3EB0224DE7F2}"/>
              </a:ext>
            </a:extLst>
          </p:cNvPr>
          <p:cNvCxnSpPr/>
          <p:nvPr/>
        </p:nvCxnSpPr>
        <p:spPr>
          <a:xfrm>
            <a:off x="6644350" y="72322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>
            <a:extLst>
              <a:ext uri="{FF2B5EF4-FFF2-40B4-BE49-F238E27FC236}">
                <a16:creationId xmlns="" xmlns:a16="http://schemas.microsoft.com/office/drawing/2014/main" id="{2A5FE28D-61AE-434E-ABCE-18D18B4B0552}"/>
              </a:ext>
            </a:extLst>
          </p:cNvPr>
          <p:cNvSpPr txBox="1"/>
          <p:nvPr/>
        </p:nvSpPr>
        <p:spPr>
          <a:xfrm>
            <a:off x="6656297" y="98857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用户手册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31" name="直接连接符 30">
            <a:extLst>
              <a:ext uri="{FF2B5EF4-FFF2-40B4-BE49-F238E27FC236}">
                <a16:creationId xmlns="" xmlns:a16="http://schemas.microsoft.com/office/drawing/2014/main" id="{42BE0992-8CE5-4739-99EB-1E8AACC8C696}"/>
              </a:ext>
            </a:extLst>
          </p:cNvPr>
          <p:cNvCxnSpPr/>
          <p:nvPr/>
        </p:nvCxnSpPr>
        <p:spPr>
          <a:xfrm>
            <a:off x="7789569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框 31">
            <a:extLst>
              <a:ext uri="{FF2B5EF4-FFF2-40B4-BE49-F238E27FC236}">
                <a16:creationId xmlns="" xmlns:a16="http://schemas.microsoft.com/office/drawing/2014/main" id="{F5B26C31-47CB-4156-91B6-F5F537FEE1DF}"/>
              </a:ext>
            </a:extLst>
          </p:cNvPr>
          <p:cNvSpPr txBox="1"/>
          <p:nvPr/>
        </p:nvSpPr>
        <p:spPr>
          <a:xfrm>
            <a:off x="7868720" y="91800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程序清单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="" xmlns:a16="http://schemas.microsoft.com/office/drawing/2014/main" id="{3674D9D2-8D55-4782-B36D-8F505E4E8BE0}"/>
              </a:ext>
            </a:extLst>
          </p:cNvPr>
          <p:cNvSpPr txBox="1"/>
          <p:nvPr/>
        </p:nvSpPr>
        <p:spPr>
          <a:xfrm>
            <a:off x="-24006" y="87921"/>
            <a:ext cx="14402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可行性分析</a:t>
            </a:r>
          </a:p>
        </p:txBody>
      </p:sp>
      <p:sp>
        <p:nvSpPr>
          <p:cNvPr id="34" name="矩形 33">
            <a:extLst>
              <a:ext uri="{FF2B5EF4-FFF2-40B4-BE49-F238E27FC236}">
                <a16:creationId xmlns="" xmlns:a16="http://schemas.microsoft.com/office/drawing/2014/main" id="{A93C0343-5E52-404A-9B73-5739C9FC28DD}"/>
              </a:ext>
            </a:extLst>
          </p:cNvPr>
          <p:cNvSpPr/>
          <p:nvPr/>
        </p:nvSpPr>
        <p:spPr>
          <a:xfrm>
            <a:off x="5591752" y="94366"/>
            <a:ext cx="993121" cy="3354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5" name="文本框 34">
            <a:extLst>
              <a:ext uri="{FF2B5EF4-FFF2-40B4-BE49-F238E27FC236}">
                <a16:creationId xmlns="" xmlns:a16="http://schemas.microsoft.com/office/drawing/2014/main" id="{7D85CE40-43C3-42B5-A728-EF2F077DFA72}"/>
              </a:ext>
            </a:extLst>
          </p:cNvPr>
          <p:cNvSpPr txBox="1"/>
          <p:nvPr/>
        </p:nvSpPr>
        <p:spPr>
          <a:xfrm>
            <a:off x="5526585" y="109793"/>
            <a:ext cx="1547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rgbClr val="6666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测试文档</a:t>
            </a:r>
            <a:endParaRPr lang="zh-HK" altLang="en-US" sz="1600" dirty="0"/>
          </a:p>
        </p:txBody>
      </p:sp>
      <p:sp>
        <p:nvSpPr>
          <p:cNvPr id="3" name="矩形 2"/>
          <p:cNvSpPr/>
          <p:nvPr/>
        </p:nvSpPr>
        <p:spPr>
          <a:xfrm>
            <a:off x="551182" y="1160557"/>
            <a:ext cx="23503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/>
              <a:t>用户测试反馈：</a:t>
            </a:r>
          </a:p>
        </p:txBody>
      </p:sp>
      <p:sp>
        <p:nvSpPr>
          <p:cNvPr id="6" name="矩形 5"/>
          <p:cNvSpPr/>
          <p:nvPr/>
        </p:nvSpPr>
        <p:spPr>
          <a:xfrm>
            <a:off x="696138" y="1991032"/>
            <a:ext cx="781584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学生代表（杜潇天）：</a:t>
            </a:r>
            <a:endParaRPr lang="en-US" altLang="zh-CN" dirty="0"/>
          </a:p>
          <a:p>
            <a:r>
              <a:rPr lang="zh-CN" altLang="en-US" dirty="0"/>
              <a:t>我们将已经完成好的部分功能的管理员网站交于用户代表进行测试，也得到了较为不错得反馈，最基本的功能得到了实现，能够查看部分新闻，新建新闻，修改新闻等，但整体的功能实现的较少，没有突出的特点。根据用户测试后的反馈来看，本组的管理员系统网站的最基本功能是已经实现，但功能模块较少，一些功能的可用性还需加强。（</a:t>
            </a:r>
            <a:r>
              <a:rPr lang="en-US" altLang="zh-CN" dirty="0"/>
              <a:t>3.5</a:t>
            </a:r>
            <a:r>
              <a:rPr lang="zh-CN" altLang="en-US" dirty="0"/>
              <a:t>星好评）</a:t>
            </a:r>
          </a:p>
        </p:txBody>
      </p:sp>
      <p:sp>
        <p:nvSpPr>
          <p:cNvPr id="7" name="矩形 6"/>
          <p:cNvSpPr/>
          <p:nvPr/>
        </p:nvSpPr>
        <p:spPr>
          <a:xfrm>
            <a:off x="696138" y="4424515"/>
            <a:ext cx="75597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学生代表（杜潇天）：</a:t>
            </a:r>
            <a:endParaRPr lang="en-US" altLang="zh-CN" dirty="0"/>
          </a:p>
          <a:p>
            <a:r>
              <a:rPr lang="zh-CN" altLang="en-US" dirty="0"/>
              <a:t>我们将已经完成好的部分功能的管理员网站交于用户代表进行测试，也得到了较为不错得反馈，最基本的功能得到了实现，能够查看部分新闻，新建新闻，修改新闻等，但整体的功能实现的较少，没有突出的特点。根据用户测试后的反馈来看，本组的管理员系统网站的最基本功能是已经实现，但功能模块较少，一些功能的可用性还需加强。（</a:t>
            </a:r>
            <a:r>
              <a:rPr lang="en-US" altLang="zh-CN" dirty="0"/>
              <a:t>3.5</a:t>
            </a:r>
            <a:r>
              <a:rPr lang="zh-CN" altLang="en-US" dirty="0"/>
              <a:t>星好评）</a:t>
            </a:r>
          </a:p>
        </p:txBody>
      </p:sp>
    </p:spTree>
    <p:extLst>
      <p:ext uri="{BB962C8B-B14F-4D97-AF65-F5344CB8AC3E}">
        <p14:creationId xmlns:p14="http://schemas.microsoft.com/office/powerpoint/2010/main" val="1788131477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>
            <a:extLst>
              <a:ext uri="{FF2B5EF4-FFF2-40B4-BE49-F238E27FC236}">
                <a16:creationId xmlns="" xmlns:a16="http://schemas.microsoft.com/office/drawing/2014/main" id="{C2D22028-C64E-421D-BD49-5A571DC4D78E}"/>
              </a:ext>
            </a:extLst>
          </p:cNvPr>
          <p:cNvSpPr/>
          <p:nvPr/>
        </p:nvSpPr>
        <p:spPr>
          <a:xfrm>
            <a:off x="25227" y="-8878"/>
            <a:ext cx="9144000" cy="541538"/>
          </a:xfrm>
          <a:prstGeom prst="rect">
            <a:avLst/>
          </a:prstGeom>
          <a:solidFill>
            <a:srgbClr val="E74E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0" name="文本框 19">
            <a:extLst>
              <a:ext uri="{FF2B5EF4-FFF2-40B4-BE49-F238E27FC236}">
                <a16:creationId xmlns="" xmlns:a16="http://schemas.microsoft.com/office/drawing/2014/main" id="{E4E373A7-76A5-40D2-9B22-B594AAE77FAA}"/>
              </a:ext>
            </a:extLst>
          </p:cNvPr>
          <p:cNvSpPr txBox="1"/>
          <p:nvPr/>
        </p:nvSpPr>
        <p:spPr>
          <a:xfrm>
            <a:off x="1217233" y="96799"/>
            <a:ext cx="12415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需求分析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="" xmlns:a16="http://schemas.microsoft.com/office/drawing/2014/main" id="{D104EDBD-040F-4FCF-ABB2-B198231D9A50}"/>
              </a:ext>
            </a:extLst>
          </p:cNvPr>
          <p:cNvSpPr txBox="1"/>
          <p:nvPr/>
        </p:nvSpPr>
        <p:spPr>
          <a:xfrm>
            <a:off x="2281922" y="98857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总体设计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22" name="直接连接符 21">
            <a:extLst>
              <a:ext uri="{FF2B5EF4-FFF2-40B4-BE49-F238E27FC236}">
                <a16:creationId xmlns="" xmlns:a16="http://schemas.microsoft.com/office/drawing/2014/main" id="{2F95490C-5371-4A85-87A6-7988B7EA06AD}"/>
              </a:ext>
            </a:extLst>
          </p:cNvPr>
          <p:cNvCxnSpPr/>
          <p:nvPr/>
        </p:nvCxnSpPr>
        <p:spPr>
          <a:xfrm>
            <a:off x="1197416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>
            <a:extLst>
              <a:ext uri="{FF2B5EF4-FFF2-40B4-BE49-F238E27FC236}">
                <a16:creationId xmlns="" xmlns:a16="http://schemas.microsoft.com/office/drawing/2014/main" id="{37E3F8CE-8464-4182-BAA7-180FEE4A0565}"/>
              </a:ext>
            </a:extLst>
          </p:cNvPr>
          <p:cNvCxnSpPr/>
          <p:nvPr/>
        </p:nvCxnSpPr>
        <p:spPr>
          <a:xfrm>
            <a:off x="2313609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>
            <a:extLst>
              <a:ext uri="{FF2B5EF4-FFF2-40B4-BE49-F238E27FC236}">
                <a16:creationId xmlns="" xmlns:a16="http://schemas.microsoft.com/office/drawing/2014/main" id="{4870AA62-1EAA-4FA9-B610-5F2B4311B31E}"/>
              </a:ext>
            </a:extLst>
          </p:cNvPr>
          <p:cNvCxnSpPr/>
          <p:nvPr/>
        </p:nvCxnSpPr>
        <p:spPr>
          <a:xfrm>
            <a:off x="3366207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>
            <a:extLst>
              <a:ext uri="{FF2B5EF4-FFF2-40B4-BE49-F238E27FC236}">
                <a16:creationId xmlns="" xmlns:a16="http://schemas.microsoft.com/office/drawing/2014/main" id="{BB10A637-47D5-4ABC-B00F-97ABD9C6DE21}"/>
              </a:ext>
            </a:extLst>
          </p:cNvPr>
          <p:cNvSpPr txBox="1"/>
          <p:nvPr/>
        </p:nvSpPr>
        <p:spPr>
          <a:xfrm>
            <a:off x="3350520" y="90944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详细设计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="" xmlns:a16="http://schemas.microsoft.com/office/drawing/2014/main" id="{91395735-8A30-470F-83AB-59CF6506B433}"/>
              </a:ext>
            </a:extLst>
          </p:cNvPr>
          <p:cNvSpPr txBox="1"/>
          <p:nvPr/>
        </p:nvSpPr>
        <p:spPr>
          <a:xfrm>
            <a:off x="4426431" y="87921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代码规范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27" name="直接连接符 26">
            <a:extLst>
              <a:ext uri="{FF2B5EF4-FFF2-40B4-BE49-F238E27FC236}">
                <a16:creationId xmlns="" xmlns:a16="http://schemas.microsoft.com/office/drawing/2014/main" id="{03B2457B-F91E-4F89-B95A-C8B8029F4D77}"/>
              </a:ext>
            </a:extLst>
          </p:cNvPr>
          <p:cNvCxnSpPr/>
          <p:nvPr/>
        </p:nvCxnSpPr>
        <p:spPr>
          <a:xfrm>
            <a:off x="4422531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>
            <a:extLst>
              <a:ext uri="{FF2B5EF4-FFF2-40B4-BE49-F238E27FC236}">
                <a16:creationId xmlns="" xmlns:a16="http://schemas.microsoft.com/office/drawing/2014/main" id="{0321EF45-4CE7-44C5-90BB-B301F06DFAC0}"/>
              </a:ext>
            </a:extLst>
          </p:cNvPr>
          <p:cNvCxnSpPr/>
          <p:nvPr/>
        </p:nvCxnSpPr>
        <p:spPr>
          <a:xfrm>
            <a:off x="5524284" y="91032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>
            <a:extLst>
              <a:ext uri="{FF2B5EF4-FFF2-40B4-BE49-F238E27FC236}">
                <a16:creationId xmlns="" xmlns:a16="http://schemas.microsoft.com/office/drawing/2014/main" id="{364B2A68-CFF7-4F8A-9E04-3EB0224DE7F2}"/>
              </a:ext>
            </a:extLst>
          </p:cNvPr>
          <p:cNvCxnSpPr/>
          <p:nvPr/>
        </p:nvCxnSpPr>
        <p:spPr>
          <a:xfrm>
            <a:off x="6644350" y="72322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>
            <a:extLst>
              <a:ext uri="{FF2B5EF4-FFF2-40B4-BE49-F238E27FC236}">
                <a16:creationId xmlns="" xmlns:a16="http://schemas.microsoft.com/office/drawing/2014/main" id="{2A5FE28D-61AE-434E-ABCE-18D18B4B0552}"/>
              </a:ext>
            </a:extLst>
          </p:cNvPr>
          <p:cNvSpPr txBox="1"/>
          <p:nvPr/>
        </p:nvSpPr>
        <p:spPr>
          <a:xfrm>
            <a:off x="5520385" y="98857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测试文档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31" name="直接连接符 30">
            <a:extLst>
              <a:ext uri="{FF2B5EF4-FFF2-40B4-BE49-F238E27FC236}">
                <a16:creationId xmlns="" xmlns:a16="http://schemas.microsoft.com/office/drawing/2014/main" id="{42BE0992-8CE5-4739-99EB-1E8AACC8C696}"/>
              </a:ext>
            </a:extLst>
          </p:cNvPr>
          <p:cNvCxnSpPr/>
          <p:nvPr/>
        </p:nvCxnSpPr>
        <p:spPr>
          <a:xfrm>
            <a:off x="7789569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框 31">
            <a:extLst>
              <a:ext uri="{FF2B5EF4-FFF2-40B4-BE49-F238E27FC236}">
                <a16:creationId xmlns="" xmlns:a16="http://schemas.microsoft.com/office/drawing/2014/main" id="{F5B26C31-47CB-4156-91B6-F5F537FEE1DF}"/>
              </a:ext>
            </a:extLst>
          </p:cNvPr>
          <p:cNvSpPr txBox="1"/>
          <p:nvPr/>
        </p:nvSpPr>
        <p:spPr>
          <a:xfrm>
            <a:off x="7868720" y="91800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程序清单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="" xmlns:a16="http://schemas.microsoft.com/office/drawing/2014/main" id="{3674D9D2-8D55-4782-B36D-8F505E4E8BE0}"/>
              </a:ext>
            </a:extLst>
          </p:cNvPr>
          <p:cNvSpPr txBox="1"/>
          <p:nvPr/>
        </p:nvSpPr>
        <p:spPr>
          <a:xfrm>
            <a:off x="-24006" y="87921"/>
            <a:ext cx="14402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可行性分析</a:t>
            </a:r>
          </a:p>
        </p:txBody>
      </p:sp>
      <p:sp>
        <p:nvSpPr>
          <p:cNvPr id="34" name="矩形 33">
            <a:extLst>
              <a:ext uri="{FF2B5EF4-FFF2-40B4-BE49-F238E27FC236}">
                <a16:creationId xmlns="" xmlns:a16="http://schemas.microsoft.com/office/drawing/2014/main" id="{A93C0343-5E52-404A-9B73-5739C9FC28DD}"/>
              </a:ext>
            </a:extLst>
          </p:cNvPr>
          <p:cNvSpPr/>
          <p:nvPr/>
        </p:nvSpPr>
        <p:spPr>
          <a:xfrm>
            <a:off x="6727140" y="89664"/>
            <a:ext cx="993121" cy="3354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5" name="文本框 34">
            <a:extLst>
              <a:ext uri="{FF2B5EF4-FFF2-40B4-BE49-F238E27FC236}">
                <a16:creationId xmlns="" xmlns:a16="http://schemas.microsoft.com/office/drawing/2014/main" id="{7D85CE40-43C3-42B5-A728-EF2F077DFA72}"/>
              </a:ext>
            </a:extLst>
          </p:cNvPr>
          <p:cNvSpPr txBox="1"/>
          <p:nvPr/>
        </p:nvSpPr>
        <p:spPr>
          <a:xfrm>
            <a:off x="6674427" y="100993"/>
            <a:ext cx="1547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rgbClr val="6666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用户手册</a:t>
            </a:r>
            <a:endParaRPr lang="zh-HK" altLang="en-US" sz="1600" dirty="0"/>
          </a:p>
        </p:txBody>
      </p:sp>
      <p:sp>
        <p:nvSpPr>
          <p:cNvPr id="2" name="TextBox 1"/>
          <p:cNvSpPr txBox="1"/>
          <p:nvPr/>
        </p:nvSpPr>
        <p:spPr>
          <a:xfrm>
            <a:off x="580292" y="923192"/>
            <a:ext cx="22684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/>
              <a:t>用户手册：</a:t>
            </a:r>
            <a:endParaRPr lang="zh-CN" altLang="en-US" sz="24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580292" y="1644162"/>
            <a:ext cx="75789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我们在已经实现的编码基础之上，编写用户手册，给用户在操作上带来极大地便捷和帮助。详见</a:t>
            </a:r>
            <a:r>
              <a:rPr lang="en-US" altLang="zh-CN" dirty="0" smtClean="0"/>
              <a:t>《</a:t>
            </a:r>
            <a:r>
              <a:rPr lang="zh-CN" altLang="en-US" dirty="0" smtClean="0"/>
              <a:t>用户手册</a:t>
            </a:r>
            <a:r>
              <a:rPr lang="en-US" altLang="zh-CN" dirty="0" smtClean="0"/>
              <a:t>》</a:t>
            </a:r>
            <a:r>
              <a:rPr lang="zh-CN" altLang="en-US" dirty="0" smtClean="0"/>
              <a:t>文档。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365" y="2259817"/>
            <a:ext cx="8387862" cy="4225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53030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1559719" y="2568507"/>
            <a:ext cx="6024563" cy="1720986"/>
            <a:chOff x="1184275" y="2717410"/>
            <a:chExt cx="6024563" cy="1720986"/>
          </a:xfrm>
        </p:grpSpPr>
        <p:grpSp>
          <p:nvGrpSpPr>
            <p:cNvPr id="10" name="Group 4"/>
            <p:cNvGrpSpPr>
              <a:grpSpLocks noChangeAspect="1"/>
            </p:cNvGrpSpPr>
            <p:nvPr/>
          </p:nvGrpSpPr>
          <p:grpSpPr bwMode="auto">
            <a:xfrm>
              <a:off x="1184275" y="2717410"/>
              <a:ext cx="1847850" cy="1720986"/>
              <a:chOff x="1164" y="687"/>
              <a:chExt cx="3219" cy="2998"/>
            </a:xfrm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1" name="Freeform 6"/>
              <p:cNvSpPr>
                <a:spLocks/>
              </p:cNvSpPr>
              <p:nvPr/>
            </p:nvSpPr>
            <p:spPr bwMode="auto">
              <a:xfrm>
                <a:off x="1164" y="687"/>
                <a:ext cx="3219" cy="2998"/>
              </a:xfrm>
              <a:custGeom>
                <a:avLst/>
                <a:gdLst>
                  <a:gd name="T0" fmla="*/ 96 w 1360"/>
                  <a:gd name="T1" fmla="*/ 404 h 1266"/>
                  <a:gd name="T2" fmla="*/ 96 w 1360"/>
                  <a:gd name="T3" fmla="*/ 527 h 1266"/>
                  <a:gd name="T4" fmla="*/ 105 w 1360"/>
                  <a:gd name="T5" fmla="*/ 537 h 1266"/>
                  <a:gd name="T6" fmla="*/ 123 w 1360"/>
                  <a:gd name="T7" fmla="*/ 616 h 1266"/>
                  <a:gd name="T8" fmla="*/ 119 w 1360"/>
                  <a:gd name="T9" fmla="*/ 629 h 1266"/>
                  <a:gd name="T10" fmla="*/ 147 w 1360"/>
                  <a:gd name="T11" fmla="*/ 940 h 1266"/>
                  <a:gd name="T12" fmla="*/ 169 w 1360"/>
                  <a:gd name="T13" fmla="*/ 1194 h 1266"/>
                  <a:gd name="T14" fmla="*/ 175 w 1360"/>
                  <a:gd name="T15" fmla="*/ 1266 h 1266"/>
                  <a:gd name="T16" fmla="*/ 0 w 1360"/>
                  <a:gd name="T17" fmla="*/ 1266 h 1266"/>
                  <a:gd name="T18" fmla="*/ 6 w 1360"/>
                  <a:gd name="T19" fmla="*/ 1197 h 1266"/>
                  <a:gd name="T20" fmla="*/ 38 w 1360"/>
                  <a:gd name="T21" fmla="*/ 811 h 1266"/>
                  <a:gd name="T22" fmla="*/ 54 w 1360"/>
                  <a:gd name="T23" fmla="*/ 629 h 1266"/>
                  <a:gd name="T24" fmla="*/ 50 w 1360"/>
                  <a:gd name="T25" fmla="*/ 613 h 1266"/>
                  <a:gd name="T26" fmla="*/ 71 w 1360"/>
                  <a:gd name="T27" fmla="*/ 537 h 1266"/>
                  <a:gd name="T28" fmla="*/ 79 w 1360"/>
                  <a:gd name="T29" fmla="*/ 525 h 1266"/>
                  <a:gd name="T30" fmla="*/ 79 w 1360"/>
                  <a:gd name="T31" fmla="*/ 407 h 1266"/>
                  <a:gd name="T32" fmla="*/ 70 w 1360"/>
                  <a:gd name="T33" fmla="*/ 392 h 1266"/>
                  <a:gd name="T34" fmla="*/ 31 w 1360"/>
                  <a:gd name="T35" fmla="*/ 374 h 1266"/>
                  <a:gd name="T36" fmla="*/ 44 w 1360"/>
                  <a:gd name="T37" fmla="*/ 366 h 1266"/>
                  <a:gd name="T38" fmla="*/ 624 w 1360"/>
                  <a:gd name="T39" fmla="*/ 44 h 1266"/>
                  <a:gd name="T40" fmla="*/ 692 w 1360"/>
                  <a:gd name="T41" fmla="*/ 5 h 1266"/>
                  <a:gd name="T42" fmla="*/ 718 w 1360"/>
                  <a:gd name="T43" fmla="*/ 5 h 1266"/>
                  <a:gd name="T44" fmla="*/ 1255 w 1360"/>
                  <a:gd name="T45" fmla="*/ 275 h 1266"/>
                  <a:gd name="T46" fmla="*/ 1360 w 1360"/>
                  <a:gd name="T47" fmla="*/ 328 h 1266"/>
                  <a:gd name="T48" fmla="*/ 1302 w 1360"/>
                  <a:gd name="T49" fmla="*/ 360 h 1266"/>
                  <a:gd name="T50" fmla="*/ 723 w 1360"/>
                  <a:gd name="T51" fmla="*/ 666 h 1266"/>
                  <a:gd name="T52" fmla="*/ 688 w 1360"/>
                  <a:gd name="T53" fmla="*/ 668 h 1266"/>
                  <a:gd name="T54" fmla="*/ 112 w 1360"/>
                  <a:gd name="T55" fmla="*/ 411 h 1266"/>
                  <a:gd name="T56" fmla="*/ 96 w 1360"/>
                  <a:gd name="T57" fmla="*/ 404 h 12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60" h="1266">
                    <a:moveTo>
                      <a:pt x="96" y="404"/>
                    </a:moveTo>
                    <a:cubicBezTo>
                      <a:pt x="96" y="447"/>
                      <a:pt x="96" y="487"/>
                      <a:pt x="96" y="527"/>
                    </a:cubicBezTo>
                    <a:cubicBezTo>
                      <a:pt x="96" y="531"/>
                      <a:pt x="101" y="535"/>
                      <a:pt x="105" y="537"/>
                    </a:cubicBezTo>
                    <a:cubicBezTo>
                      <a:pt x="136" y="555"/>
                      <a:pt x="144" y="585"/>
                      <a:pt x="123" y="616"/>
                    </a:cubicBezTo>
                    <a:cubicBezTo>
                      <a:pt x="121" y="620"/>
                      <a:pt x="119" y="625"/>
                      <a:pt x="119" y="629"/>
                    </a:cubicBezTo>
                    <a:cubicBezTo>
                      <a:pt x="128" y="733"/>
                      <a:pt x="138" y="836"/>
                      <a:pt x="147" y="940"/>
                    </a:cubicBezTo>
                    <a:cubicBezTo>
                      <a:pt x="154" y="1024"/>
                      <a:pt x="162" y="1109"/>
                      <a:pt x="169" y="1194"/>
                    </a:cubicBezTo>
                    <a:cubicBezTo>
                      <a:pt x="171" y="1217"/>
                      <a:pt x="173" y="1239"/>
                      <a:pt x="175" y="1266"/>
                    </a:cubicBezTo>
                    <a:cubicBezTo>
                      <a:pt x="117" y="1266"/>
                      <a:pt x="60" y="1266"/>
                      <a:pt x="0" y="1266"/>
                    </a:cubicBezTo>
                    <a:cubicBezTo>
                      <a:pt x="2" y="1244"/>
                      <a:pt x="4" y="1220"/>
                      <a:pt x="6" y="1197"/>
                    </a:cubicBezTo>
                    <a:cubicBezTo>
                      <a:pt x="16" y="1068"/>
                      <a:pt x="27" y="940"/>
                      <a:pt x="38" y="811"/>
                    </a:cubicBezTo>
                    <a:cubicBezTo>
                      <a:pt x="43" y="750"/>
                      <a:pt x="49" y="690"/>
                      <a:pt x="54" y="629"/>
                    </a:cubicBezTo>
                    <a:cubicBezTo>
                      <a:pt x="54" y="624"/>
                      <a:pt x="52" y="617"/>
                      <a:pt x="50" y="613"/>
                    </a:cubicBezTo>
                    <a:cubicBezTo>
                      <a:pt x="32" y="583"/>
                      <a:pt x="40" y="553"/>
                      <a:pt x="71" y="537"/>
                    </a:cubicBezTo>
                    <a:cubicBezTo>
                      <a:pt x="75" y="535"/>
                      <a:pt x="79" y="529"/>
                      <a:pt x="79" y="525"/>
                    </a:cubicBezTo>
                    <a:cubicBezTo>
                      <a:pt x="79" y="486"/>
                      <a:pt x="80" y="446"/>
                      <a:pt x="79" y="407"/>
                    </a:cubicBezTo>
                    <a:cubicBezTo>
                      <a:pt x="79" y="402"/>
                      <a:pt x="74" y="395"/>
                      <a:pt x="70" y="392"/>
                    </a:cubicBezTo>
                    <a:cubicBezTo>
                      <a:pt x="58" y="386"/>
                      <a:pt x="45" y="381"/>
                      <a:pt x="31" y="374"/>
                    </a:cubicBezTo>
                    <a:cubicBezTo>
                      <a:pt x="36" y="371"/>
                      <a:pt x="40" y="368"/>
                      <a:pt x="44" y="366"/>
                    </a:cubicBezTo>
                    <a:cubicBezTo>
                      <a:pt x="237" y="259"/>
                      <a:pt x="431" y="151"/>
                      <a:pt x="624" y="44"/>
                    </a:cubicBezTo>
                    <a:cubicBezTo>
                      <a:pt x="647" y="31"/>
                      <a:pt x="670" y="19"/>
                      <a:pt x="692" y="5"/>
                    </a:cubicBezTo>
                    <a:cubicBezTo>
                      <a:pt x="702" y="0"/>
                      <a:pt x="709" y="1"/>
                      <a:pt x="718" y="5"/>
                    </a:cubicBezTo>
                    <a:cubicBezTo>
                      <a:pt x="897" y="96"/>
                      <a:pt x="1076" y="185"/>
                      <a:pt x="1255" y="275"/>
                    </a:cubicBezTo>
                    <a:cubicBezTo>
                      <a:pt x="1289" y="293"/>
                      <a:pt x="1324" y="310"/>
                      <a:pt x="1360" y="328"/>
                    </a:cubicBezTo>
                    <a:cubicBezTo>
                      <a:pt x="1339" y="340"/>
                      <a:pt x="1320" y="350"/>
                      <a:pt x="1302" y="360"/>
                    </a:cubicBezTo>
                    <a:cubicBezTo>
                      <a:pt x="1109" y="462"/>
                      <a:pt x="916" y="564"/>
                      <a:pt x="723" y="666"/>
                    </a:cubicBezTo>
                    <a:cubicBezTo>
                      <a:pt x="711" y="672"/>
                      <a:pt x="701" y="674"/>
                      <a:pt x="688" y="668"/>
                    </a:cubicBezTo>
                    <a:cubicBezTo>
                      <a:pt x="496" y="582"/>
                      <a:pt x="304" y="496"/>
                      <a:pt x="112" y="411"/>
                    </a:cubicBezTo>
                    <a:cubicBezTo>
                      <a:pt x="108" y="409"/>
                      <a:pt x="103" y="407"/>
                      <a:pt x="96" y="40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/>
              </a:p>
            </p:txBody>
          </p:sp>
          <p:sp>
            <p:nvSpPr>
              <p:cNvPr id="12" name="Freeform 7"/>
              <p:cNvSpPr>
                <a:spLocks/>
              </p:cNvSpPr>
              <p:nvPr/>
            </p:nvSpPr>
            <p:spPr bwMode="auto">
              <a:xfrm>
                <a:off x="1829" y="1959"/>
                <a:ext cx="2000" cy="947"/>
              </a:xfrm>
              <a:custGeom>
                <a:avLst/>
                <a:gdLst>
                  <a:gd name="T0" fmla="*/ 0 w 845"/>
                  <a:gd name="T1" fmla="*/ 147 h 400"/>
                  <a:gd name="T2" fmla="*/ 78 w 845"/>
                  <a:gd name="T3" fmla="*/ 32 h 400"/>
                  <a:gd name="T4" fmla="*/ 96 w 845"/>
                  <a:gd name="T5" fmla="*/ 28 h 400"/>
                  <a:gd name="T6" fmla="*/ 262 w 845"/>
                  <a:gd name="T7" fmla="*/ 101 h 400"/>
                  <a:gd name="T8" fmla="*/ 417 w 845"/>
                  <a:gd name="T9" fmla="*/ 170 h 400"/>
                  <a:gd name="T10" fmla="*/ 434 w 845"/>
                  <a:gd name="T11" fmla="*/ 167 h 400"/>
                  <a:gd name="T12" fmla="*/ 724 w 845"/>
                  <a:gd name="T13" fmla="*/ 13 h 400"/>
                  <a:gd name="T14" fmla="*/ 749 w 845"/>
                  <a:gd name="T15" fmla="*/ 0 h 400"/>
                  <a:gd name="T16" fmla="*/ 845 w 845"/>
                  <a:gd name="T17" fmla="*/ 143 h 400"/>
                  <a:gd name="T18" fmla="*/ 743 w 845"/>
                  <a:gd name="T19" fmla="*/ 207 h 400"/>
                  <a:gd name="T20" fmla="*/ 448 w 845"/>
                  <a:gd name="T21" fmla="*/ 393 h 400"/>
                  <a:gd name="T22" fmla="*/ 421 w 845"/>
                  <a:gd name="T23" fmla="*/ 394 h 400"/>
                  <a:gd name="T24" fmla="*/ 8 w 845"/>
                  <a:gd name="T25" fmla="*/ 153 h 400"/>
                  <a:gd name="T26" fmla="*/ 0 w 845"/>
                  <a:gd name="T27" fmla="*/ 147 h 4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45" h="400">
                    <a:moveTo>
                      <a:pt x="0" y="147"/>
                    </a:moveTo>
                    <a:cubicBezTo>
                      <a:pt x="27" y="108"/>
                      <a:pt x="53" y="70"/>
                      <a:pt x="78" y="32"/>
                    </a:cubicBezTo>
                    <a:cubicBezTo>
                      <a:pt x="84" y="24"/>
                      <a:pt x="89" y="25"/>
                      <a:pt x="96" y="28"/>
                    </a:cubicBezTo>
                    <a:cubicBezTo>
                      <a:pt x="151" y="53"/>
                      <a:pt x="206" y="77"/>
                      <a:pt x="262" y="101"/>
                    </a:cubicBezTo>
                    <a:cubicBezTo>
                      <a:pt x="313" y="124"/>
                      <a:pt x="365" y="147"/>
                      <a:pt x="417" y="170"/>
                    </a:cubicBezTo>
                    <a:cubicBezTo>
                      <a:pt x="421" y="172"/>
                      <a:pt x="429" y="170"/>
                      <a:pt x="434" y="167"/>
                    </a:cubicBezTo>
                    <a:cubicBezTo>
                      <a:pt x="531" y="116"/>
                      <a:pt x="627" y="65"/>
                      <a:pt x="724" y="13"/>
                    </a:cubicBezTo>
                    <a:cubicBezTo>
                      <a:pt x="732" y="9"/>
                      <a:pt x="740" y="5"/>
                      <a:pt x="749" y="0"/>
                    </a:cubicBezTo>
                    <a:cubicBezTo>
                      <a:pt x="781" y="48"/>
                      <a:pt x="813" y="95"/>
                      <a:pt x="845" y="143"/>
                    </a:cubicBezTo>
                    <a:cubicBezTo>
                      <a:pt x="811" y="165"/>
                      <a:pt x="777" y="186"/>
                      <a:pt x="743" y="207"/>
                    </a:cubicBezTo>
                    <a:cubicBezTo>
                      <a:pt x="645" y="269"/>
                      <a:pt x="546" y="331"/>
                      <a:pt x="448" y="393"/>
                    </a:cubicBezTo>
                    <a:cubicBezTo>
                      <a:pt x="438" y="399"/>
                      <a:pt x="431" y="400"/>
                      <a:pt x="421" y="394"/>
                    </a:cubicBezTo>
                    <a:cubicBezTo>
                      <a:pt x="284" y="313"/>
                      <a:pt x="146" y="233"/>
                      <a:pt x="8" y="153"/>
                    </a:cubicBezTo>
                    <a:cubicBezTo>
                      <a:pt x="6" y="151"/>
                      <a:pt x="3" y="149"/>
                      <a:pt x="0" y="1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/>
              </a:p>
            </p:txBody>
          </p:sp>
        </p:grpSp>
        <p:sp>
          <p:nvSpPr>
            <p:cNvPr id="13" name="文本框 12"/>
            <p:cNvSpPr txBox="1"/>
            <p:nvPr/>
          </p:nvSpPr>
          <p:spPr>
            <a:xfrm>
              <a:off x="3187700" y="2847430"/>
              <a:ext cx="402113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7200" b="1" spc="3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程序清单</a:t>
              </a:r>
              <a:endParaRPr lang="zh-HK" altLang="en-US" sz="7200" b="1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74355602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>
            <a:extLst>
              <a:ext uri="{FF2B5EF4-FFF2-40B4-BE49-F238E27FC236}">
                <a16:creationId xmlns="" xmlns:a16="http://schemas.microsoft.com/office/drawing/2014/main" id="{C2D22028-C64E-421D-BD49-5A571DC4D78E}"/>
              </a:ext>
            </a:extLst>
          </p:cNvPr>
          <p:cNvSpPr/>
          <p:nvPr/>
        </p:nvSpPr>
        <p:spPr>
          <a:xfrm>
            <a:off x="25227" y="-8878"/>
            <a:ext cx="9144000" cy="541538"/>
          </a:xfrm>
          <a:prstGeom prst="rect">
            <a:avLst/>
          </a:prstGeom>
          <a:solidFill>
            <a:srgbClr val="E74E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0" name="文本框 19">
            <a:extLst>
              <a:ext uri="{FF2B5EF4-FFF2-40B4-BE49-F238E27FC236}">
                <a16:creationId xmlns="" xmlns:a16="http://schemas.microsoft.com/office/drawing/2014/main" id="{E4E373A7-76A5-40D2-9B22-B594AAE77FAA}"/>
              </a:ext>
            </a:extLst>
          </p:cNvPr>
          <p:cNvSpPr txBox="1"/>
          <p:nvPr/>
        </p:nvSpPr>
        <p:spPr>
          <a:xfrm>
            <a:off x="1217233" y="96799"/>
            <a:ext cx="12415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需求分析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="" xmlns:a16="http://schemas.microsoft.com/office/drawing/2014/main" id="{D104EDBD-040F-4FCF-ABB2-B198231D9A50}"/>
              </a:ext>
            </a:extLst>
          </p:cNvPr>
          <p:cNvSpPr txBox="1"/>
          <p:nvPr/>
        </p:nvSpPr>
        <p:spPr>
          <a:xfrm>
            <a:off x="2281922" y="98857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总体设计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22" name="直接连接符 21">
            <a:extLst>
              <a:ext uri="{FF2B5EF4-FFF2-40B4-BE49-F238E27FC236}">
                <a16:creationId xmlns="" xmlns:a16="http://schemas.microsoft.com/office/drawing/2014/main" id="{2F95490C-5371-4A85-87A6-7988B7EA06AD}"/>
              </a:ext>
            </a:extLst>
          </p:cNvPr>
          <p:cNvCxnSpPr/>
          <p:nvPr/>
        </p:nvCxnSpPr>
        <p:spPr>
          <a:xfrm>
            <a:off x="1197416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>
            <a:extLst>
              <a:ext uri="{FF2B5EF4-FFF2-40B4-BE49-F238E27FC236}">
                <a16:creationId xmlns="" xmlns:a16="http://schemas.microsoft.com/office/drawing/2014/main" id="{37E3F8CE-8464-4182-BAA7-180FEE4A0565}"/>
              </a:ext>
            </a:extLst>
          </p:cNvPr>
          <p:cNvCxnSpPr/>
          <p:nvPr/>
        </p:nvCxnSpPr>
        <p:spPr>
          <a:xfrm>
            <a:off x="2313609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>
            <a:extLst>
              <a:ext uri="{FF2B5EF4-FFF2-40B4-BE49-F238E27FC236}">
                <a16:creationId xmlns="" xmlns:a16="http://schemas.microsoft.com/office/drawing/2014/main" id="{4870AA62-1EAA-4FA9-B610-5F2B4311B31E}"/>
              </a:ext>
            </a:extLst>
          </p:cNvPr>
          <p:cNvCxnSpPr/>
          <p:nvPr/>
        </p:nvCxnSpPr>
        <p:spPr>
          <a:xfrm>
            <a:off x="3366207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>
            <a:extLst>
              <a:ext uri="{FF2B5EF4-FFF2-40B4-BE49-F238E27FC236}">
                <a16:creationId xmlns="" xmlns:a16="http://schemas.microsoft.com/office/drawing/2014/main" id="{BB10A637-47D5-4ABC-B00F-97ABD9C6DE21}"/>
              </a:ext>
            </a:extLst>
          </p:cNvPr>
          <p:cNvSpPr txBox="1"/>
          <p:nvPr/>
        </p:nvSpPr>
        <p:spPr>
          <a:xfrm>
            <a:off x="3350520" y="90944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详细设计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="" xmlns:a16="http://schemas.microsoft.com/office/drawing/2014/main" id="{91395735-8A30-470F-83AB-59CF6506B433}"/>
              </a:ext>
            </a:extLst>
          </p:cNvPr>
          <p:cNvSpPr txBox="1"/>
          <p:nvPr/>
        </p:nvSpPr>
        <p:spPr>
          <a:xfrm>
            <a:off x="4426431" y="87921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代码规范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27" name="直接连接符 26">
            <a:extLst>
              <a:ext uri="{FF2B5EF4-FFF2-40B4-BE49-F238E27FC236}">
                <a16:creationId xmlns="" xmlns:a16="http://schemas.microsoft.com/office/drawing/2014/main" id="{03B2457B-F91E-4F89-B95A-C8B8029F4D77}"/>
              </a:ext>
            </a:extLst>
          </p:cNvPr>
          <p:cNvCxnSpPr/>
          <p:nvPr/>
        </p:nvCxnSpPr>
        <p:spPr>
          <a:xfrm>
            <a:off x="4422531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>
            <a:extLst>
              <a:ext uri="{FF2B5EF4-FFF2-40B4-BE49-F238E27FC236}">
                <a16:creationId xmlns="" xmlns:a16="http://schemas.microsoft.com/office/drawing/2014/main" id="{0321EF45-4CE7-44C5-90BB-B301F06DFAC0}"/>
              </a:ext>
            </a:extLst>
          </p:cNvPr>
          <p:cNvCxnSpPr/>
          <p:nvPr/>
        </p:nvCxnSpPr>
        <p:spPr>
          <a:xfrm>
            <a:off x="5524284" y="91032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>
            <a:extLst>
              <a:ext uri="{FF2B5EF4-FFF2-40B4-BE49-F238E27FC236}">
                <a16:creationId xmlns="" xmlns:a16="http://schemas.microsoft.com/office/drawing/2014/main" id="{364B2A68-CFF7-4F8A-9E04-3EB0224DE7F2}"/>
              </a:ext>
            </a:extLst>
          </p:cNvPr>
          <p:cNvCxnSpPr/>
          <p:nvPr/>
        </p:nvCxnSpPr>
        <p:spPr>
          <a:xfrm>
            <a:off x="6644350" y="72322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>
            <a:extLst>
              <a:ext uri="{FF2B5EF4-FFF2-40B4-BE49-F238E27FC236}">
                <a16:creationId xmlns="" xmlns:a16="http://schemas.microsoft.com/office/drawing/2014/main" id="{2A5FE28D-61AE-434E-ABCE-18D18B4B0552}"/>
              </a:ext>
            </a:extLst>
          </p:cNvPr>
          <p:cNvSpPr txBox="1"/>
          <p:nvPr/>
        </p:nvSpPr>
        <p:spPr>
          <a:xfrm>
            <a:off x="5520385" y="98857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测试文档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31" name="直接连接符 30">
            <a:extLst>
              <a:ext uri="{FF2B5EF4-FFF2-40B4-BE49-F238E27FC236}">
                <a16:creationId xmlns="" xmlns:a16="http://schemas.microsoft.com/office/drawing/2014/main" id="{42BE0992-8CE5-4739-99EB-1E8AACC8C696}"/>
              </a:ext>
            </a:extLst>
          </p:cNvPr>
          <p:cNvCxnSpPr/>
          <p:nvPr/>
        </p:nvCxnSpPr>
        <p:spPr>
          <a:xfrm>
            <a:off x="7789569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框 31">
            <a:extLst>
              <a:ext uri="{FF2B5EF4-FFF2-40B4-BE49-F238E27FC236}">
                <a16:creationId xmlns="" xmlns:a16="http://schemas.microsoft.com/office/drawing/2014/main" id="{F5B26C31-47CB-4156-91B6-F5F537FEE1DF}"/>
              </a:ext>
            </a:extLst>
          </p:cNvPr>
          <p:cNvSpPr txBox="1"/>
          <p:nvPr/>
        </p:nvSpPr>
        <p:spPr>
          <a:xfrm>
            <a:off x="6676645" y="72472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用户手册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="" xmlns:a16="http://schemas.microsoft.com/office/drawing/2014/main" id="{3674D9D2-8D55-4782-B36D-8F505E4E8BE0}"/>
              </a:ext>
            </a:extLst>
          </p:cNvPr>
          <p:cNvSpPr txBox="1"/>
          <p:nvPr/>
        </p:nvSpPr>
        <p:spPr>
          <a:xfrm>
            <a:off x="-24006" y="87921"/>
            <a:ext cx="14402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可行性分析</a:t>
            </a:r>
          </a:p>
        </p:txBody>
      </p:sp>
      <p:sp>
        <p:nvSpPr>
          <p:cNvPr id="34" name="矩形 33">
            <a:extLst>
              <a:ext uri="{FF2B5EF4-FFF2-40B4-BE49-F238E27FC236}">
                <a16:creationId xmlns="" xmlns:a16="http://schemas.microsoft.com/office/drawing/2014/main" id="{A93C0343-5E52-404A-9B73-5739C9FC28DD}"/>
              </a:ext>
            </a:extLst>
          </p:cNvPr>
          <p:cNvSpPr/>
          <p:nvPr/>
        </p:nvSpPr>
        <p:spPr>
          <a:xfrm>
            <a:off x="7895317" y="115548"/>
            <a:ext cx="993121" cy="3354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5" name="文本框 34">
            <a:extLst>
              <a:ext uri="{FF2B5EF4-FFF2-40B4-BE49-F238E27FC236}">
                <a16:creationId xmlns="" xmlns:a16="http://schemas.microsoft.com/office/drawing/2014/main" id="{7D85CE40-43C3-42B5-A728-EF2F077DFA72}"/>
              </a:ext>
            </a:extLst>
          </p:cNvPr>
          <p:cNvSpPr txBox="1"/>
          <p:nvPr/>
        </p:nvSpPr>
        <p:spPr>
          <a:xfrm>
            <a:off x="7855584" y="133289"/>
            <a:ext cx="1547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rgbClr val="6666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程序清单</a:t>
            </a:r>
            <a:endParaRPr lang="zh-HK" altLang="en-US" sz="1600" dirty="0"/>
          </a:p>
        </p:txBody>
      </p:sp>
      <p:sp>
        <p:nvSpPr>
          <p:cNvPr id="2" name="TextBox 1"/>
          <p:cNvSpPr txBox="1"/>
          <p:nvPr/>
        </p:nvSpPr>
        <p:spPr>
          <a:xfrm>
            <a:off x="228600" y="888023"/>
            <a:ext cx="2382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爬虫程序清单：</a:t>
            </a:r>
            <a:endParaRPr lang="zh-CN" altLang="en-US" dirty="0"/>
          </a:p>
        </p:txBody>
      </p:sp>
      <p:pic>
        <p:nvPicPr>
          <p:cNvPr id="36" name="图片 3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127" y="2440158"/>
            <a:ext cx="3649980" cy="280416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88486" y="1732085"/>
            <a:ext cx="2811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目录结构图：</a:t>
            </a:r>
            <a:endParaRPr lang="zh-CN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932485" y="703357"/>
            <a:ext cx="2716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主程序截图</a:t>
            </a:r>
            <a:r>
              <a:rPr lang="zh-CN" altLang="en-US" dirty="0" smtClean="0">
                <a:sym typeface="Wingdings" pitchFamily="2" charset="2"/>
              </a:rPr>
              <a:t>：（部分）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0108" y="1329345"/>
            <a:ext cx="5239120" cy="5209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900751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62708" y="782515"/>
            <a:ext cx="3033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WEB</a:t>
            </a:r>
            <a:r>
              <a:rPr lang="zh-CN" altLang="en-US" dirty="0" smtClean="0"/>
              <a:t>应用程序模块程序清单：</a:t>
            </a:r>
            <a:endParaRPr lang="zh-CN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62708" y="1714500"/>
            <a:ext cx="2901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目录结构：</a:t>
            </a:r>
            <a:endParaRPr lang="zh-CN" altLang="en-US" dirty="0"/>
          </a:p>
        </p:txBody>
      </p:sp>
      <p:pic>
        <p:nvPicPr>
          <p:cNvPr id="5" name="图片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03" y="2417884"/>
            <a:ext cx="3515751" cy="3886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345723" y="439615"/>
            <a:ext cx="23387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Views.py</a:t>
            </a:r>
            <a:r>
              <a:rPr lang="zh-CN" altLang="en-US" dirty="0" smtClean="0"/>
              <a:t>程序截图（部分）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6054" y="1327638"/>
            <a:ext cx="5587150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070117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60485" y="474785"/>
            <a:ext cx="17584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用户系统</a:t>
            </a:r>
            <a:r>
              <a:rPr lang="en-US" altLang="zh-CN" dirty="0" smtClean="0"/>
              <a:t>(APP</a:t>
            </a:r>
            <a:r>
              <a:rPr lang="zh-CN" altLang="en-US" dirty="0" smtClean="0"/>
              <a:t>端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593731" y="613284"/>
            <a:ext cx="1969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UI</a:t>
            </a:r>
            <a:r>
              <a:rPr lang="zh-CN" altLang="en-US" dirty="0" smtClean="0"/>
              <a:t>界面源程序图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3185" y="1206950"/>
            <a:ext cx="5592746" cy="546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394249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1559719" y="2568507"/>
            <a:ext cx="6024563" cy="1720986"/>
            <a:chOff x="1184275" y="2717410"/>
            <a:chExt cx="6024563" cy="1720986"/>
          </a:xfrm>
        </p:grpSpPr>
        <p:grpSp>
          <p:nvGrpSpPr>
            <p:cNvPr id="10" name="Group 4"/>
            <p:cNvGrpSpPr>
              <a:grpSpLocks noChangeAspect="1"/>
            </p:cNvGrpSpPr>
            <p:nvPr/>
          </p:nvGrpSpPr>
          <p:grpSpPr bwMode="auto">
            <a:xfrm>
              <a:off x="1184275" y="2717410"/>
              <a:ext cx="1847850" cy="1720986"/>
              <a:chOff x="1164" y="687"/>
              <a:chExt cx="3219" cy="2998"/>
            </a:xfrm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1" name="Freeform 6"/>
              <p:cNvSpPr>
                <a:spLocks/>
              </p:cNvSpPr>
              <p:nvPr/>
            </p:nvSpPr>
            <p:spPr bwMode="auto">
              <a:xfrm>
                <a:off x="1164" y="687"/>
                <a:ext cx="3219" cy="2998"/>
              </a:xfrm>
              <a:custGeom>
                <a:avLst/>
                <a:gdLst>
                  <a:gd name="T0" fmla="*/ 96 w 1360"/>
                  <a:gd name="T1" fmla="*/ 404 h 1266"/>
                  <a:gd name="T2" fmla="*/ 96 w 1360"/>
                  <a:gd name="T3" fmla="*/ 527 h 1266"/>
                  <a:gd name="T4" fmla="*/ 105 w 1360"/>
                  <a:gd name="T5" fmla="*/ 537 h 1266"/>
                  <a:gd name="T6" fmla="*/ 123 w 1360"/>
                  <a:gd name="T7" fmla="*/ 616 h 1266"/>
                  <a:gd name="T8" fmla="*/ 119 w 1360"/>
                  <a:gd name="T9" fmla="*/ 629 h 1266"/>
                  <a:gd name="T10" fmla="*/ 147 w 1360"/>
                  <a:gd name="T11" fmla="*/ 940 h 1266"/>
                  <a:gd name="T12" fmla="*/ 169 w 1360"/>
                  <a:gd name="T13" fmla="*/ 1194 h 1266"/>
                  <a:gd name="T14" fmla="*/ 175 w 1360"/>
                  <a:gd name="T15" fmla="*/ 1266 h 1266"/>
                  <a:gd name="T16" fmla="*/ 0 w 1360"/>
                  <a:gd name="T17" fmla="*/ 1266 h 1266"/>
                  <a:gd name="T18" fmla="*/ 6 w 1360"/>
                  <a:gd name="T19" fmla="*/ 1197 h 1266"/>
                  <a:gd name="T20" fmla="*/ 38 w 1360"/>
                  <a:gd name="T21" fmla="*/ 811 h 1266"/>
                  <a:gd name="T22" fmla="*/ 54 w 1360"/>
                  <a:gd name="T23" fmla="*/ 629 h 1266"/>
                  <a:gd name="T24" fmla="*/ 50 w 1360"/>
                  <a:gd name="T25" fmla="*/ 613 h 1266"/>
                  <a:gd name="T26" fmla="*/ 71 w 1360"/>
                  <a:gd name="T27" fmla="*/ 537 h 1266"/>
                  <a:gd name="T28" fmla="*/ 79 w 1360"/>
                  <a:gd name="T29" fmla="*/ 525 h 1266"/>
                  <a:gd name="T30" fmla="*/ 79 w 1360"/>
                  <a:gd name="T31" fmla="*/ 407 h 1266"/>
                  <a:gd name="T32" fmla="*/ 70 w 1360"/>
                  <a:gd name="T33" fmla="*/ 392 h 1266"/>
                  <a:gd name="T34" fmla="*/ 31 w 1360"/>
                  <a:gd name="T35" fmla="*/ 374 h 1266"/>
                  <a:gd name="T36" fmla="*/ 44 w 1360"/>
                  <a:gd name="T37" fmla="*/ 366 h 1266"/>
                  <a:gd name="T38" fmla="*/ 624 w 1360"/>
                  <a:gd name="T39" fmla="*/ 44 h 1266"/>
                  <a:gd name="T40" fmla="*/ 692 w 1360"/>
                  <a:gd name="T41" fmla="*/ 5 h 1266"/>
                  <a:gd name="T42" fmla="*/ 718 w 1360"/>
                  <a:gd name="T43" fmla="*/ 5 h 1266"/>
                  <a:gd name="T44" fmla="*/ 1255 w 1360"/>
                  <a:gd name="T45" fmla="*/ 275 h 1266"/>
                  <a:gd name="T46" fmla="*/ 1360 w 1360"/>
                  <a:gd name="T47" fmla="*/ 328 h 1266"/>
                  <a:gd name="T48" fmla="*/ 1302 w 1360"/>
                  <a:gd name="T49" fmla="*/ 360 h 1266"/>
                  <a:gd name="T50" fmla="*/ 723 w 1360"/>
                  <a:gd name="T51" fmla="*/ 666 h 1266"/>
                  <a:gd name="T52" fmla="*/ 688 w 1360"/>
                  <a:gd name="T53" fmla="*/ 668 h 1266"/>
                  <a:gd name="T54" fmla="*/ 112 w 1360"/>
                  <a:gd name="T55" fmla="*/ 411 h 1266"/>
                  <a:gd name="T56" fmla="*/ 96 w 1360"/>
                  <a:gd name="T57" fmla="*/ 404 h 12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60" h="1266">
                    <a:moveTo>
                      <a:pt x="96" y="404"/>
                    </a:moveTo>
                    <a:cubicBezTo>
                      <a:pt x="96" y="447"/>
                      <a:pt x="96" y="487"/>
                      <a:pt x="96" y="527"/>
                    </a:cubicBezTo>
                    <a:cubicBezTo>
                      <a:pt x="96" y="531"/>
                      <a:pt x="101" y="535"/>
                      <a:pt x="105" y="537"/>
                    </a:cubicBezTo>
                    <a:cubicBezTo>
                      <a:pt x="136" y="555"/>
                      <a:pt x="144" y="585"/>
                      <a:pt x="123" y="616"/>
                    </a:cubicBezTo>
                    <a:cubicBezTo>
                      <a:pt x="121" y="620"/>
                      <a:pt x="119" y="625"/>
                      <a:pt x="119" y="629"/>
                    </a:cubicBezTo>
                    <a:cubicBezTo>
                      <a:pt x="128" y="733"/>
                      <a:pt x="138" y="836"/>
                      <a:pt x="147" y="940"/>
                    </a:cubicBezTo>
                    <a:cubicBezTo>
                      <a:pt x="154" y="1024"/>
                      <a:pt x="162" y="1109"/>
                      <a:pt x="169" y="1194"/>
                    </a:cubicBezTo>
                    <a:cubicBezTo>
                      <a:pt x="171" y="1217"/>
                      <a:pt x="173" y="1239"/>
                      <a:pt x="175" y="1266"/>
                    </a:cubicBezTo>
                    <a:cubicBezTo>
                      <a:pt x="117" y="1266"/>
                      <a:pt x="60" y="1266"/>
                      <a:pt x="0" y="1266"/>
                    </a:cubicBezTo>
                    <a:cubicBezTo>
                      <a:pt x="2" y="1244"/>
                      <a:pt x="4" y="1220"/>
                      <a:pt x="6" y="1197"/>
                    </a:cubicBezTo>
                    <a:cubicBezTo>
                      <a:pt x="16" y="1068"/>
                      <a:pt x="27" y="940"/>
                      <a:pt x="38" y="811"/>
                    </a:cubicBezTo>
                    <a:cubicBezTo>
                      <a:pt x="43" y="750"/>
                      <a:pt x="49" y="690"/>
                      <a:pt x="54" y="629"/>
                    </a:cubicBezTo>
                    <a:cubicBezTo>
                      <a:pt x="54" y="624"/>
                      <a:pt x="52" y="617"/>
                      <a:pt x="50" y="613"/>
                    </a:cubicBezTo>
                    <a:cubicBezTo>
                      <a:pt x="32" y="583"/>
                      <a:pt x="40" y="553"/>
                      <a:pt x="71" y="537"/>
                    </a:cubicBezTo>
                    <a:cubicBezTo>
                      <a:pt x="75" y="535"/>
                      <a:pt x="79" y="529"/>
                      <a:pt x="79" y="525"/>
                    </a:cubicBezTo>
                    <a:cubicBezTo>
                      <a:pt x="79" y="486"/>
                      <a:pt x="80" y="446"/>
                      <a:pt x="79" y="407"/>
                    </a:cubicBezTo>
                    <a:cubicBezTo>
                      <a:pt x="79" y="402"/>
                      <a:pt x="74" y="395"/>
                      <a:pt x="70" y="392"/>
                    </a:cubicBezTo>
                    <a:cubicBezTo>
                      <a:pt x="58" y="386"/>
                      <a:pt x="45" y="381"/>
                      <a:pt x="31" y="374"/>
                    </a:cubicBezTo>
                    <a:cubicBezTo>
                      <a:pt x="36" y="371"/>
                      <a:pt x="40" y="368"/>
                      <a:pt x="44" y="366"/>
                    </a:cubicBezTo>
                    <a:cubicBezTo>
                      <a:pt x="237" y="259"/>
                      <a:pt x="431" y="151"/>
                      <a:pt x="624" y="44"/>
                    </a:cubicBezTo>
                    <a:cubicBezTo>
                      <a:pt x="647" y="31"/>
                      <a:pt x="670" y="19"/>
                      <a:pt x="692" y="5"/>
                    </a:cubicBezTo>
                    <a:cubicBezTo>
                      <a:pt x="702" y="0"/>
                      <a:pt x="709" y="1"/>
                      <a:pt x="718" y="5"/>
                    </a:cubicBezTo>
                    <a:cubicBezTo>
                      <a:pt x="897" y="96"/>
                      <a:pt x="1076" y="185"/>
                      <a:pt x="1255" y="275"/>
                    </a:cubicBezTo>
                    <a:cubicBezTo>
                      <a:pt x="1289" y="293"/>
                      <a:pt x="1324" y="310"/>
                      <a:pt x="1360" y="328"/>
                    </a:cubicBezTo>
                    <a:cubicBezTo>
                      <a:pt x="1339" y="340"/>
                      <a:pt x="1320" y="350"/>
                      <a:pt x="1302" y="360"/>
                    </a:cubicBezTo>
                    <a:cubicBezTo>
                      <a:pt x="1109" y="462"/>
                      <a:pt x="916" y="564"/>
                      <a:pt x="723" y="666"/>
                    </a:cubicBezTo>
                    <a:cubicBezTo>
                      <a:pt x="711" y="672"/>
                      <a:pt x="701" y="674"/>
                      <a:pt x="688" y="668"/>
                    </a:cubicBezTo>
                    <a:cubicBezTo>
                      <a:pt x="496" y="582"/>
                      <a:pt x="304" y="496"/>
                      <a:pt x="112" y="411"/>
                    </a:cubicBezTo>
                    <a:cubicBezTo>
                      <a:pt x="108" y="409"/>
                      <a:pt x="103" y="407"/>
                      <a:pt x="96" y="40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/>
              </a:p>
            </p:txBody>
          </p:sp>
          <p:sp>
            <p:nvSpPr>
              <p:cNvPr id="12" name="Freeform 7"/>
              <p:cNvSpPr>
                <a:spLocks/>
              </p:cNvSpPr>
              <p:nvPr/>
            </p:nvSpPr>
            <p:spPr bwMode="auto">
              <a:xfrm>
                <a:off x="1829" y="1959"/>
                <a:ext cx="2000" cy="947"/>
              </a:xfrm>
              <a:custGeom>
                <a:avLst/>
                <a:gdLst>
                  <a:gd name="T0" fmla="*/ 0 w 845"/>
                  <a:gd name="T1" fmla="*/ 147 h 400"/>
                  <a:gd name="T2" fmla="*/ 78 w 845"/>
                  <a:gd name="T3" fmla="*/ 32 h 400"/>
                  <a:gd name="T4" fmla="*/ 96 w 845"/>
                  <a:gd name="T5" fmla="*/ 28 h 400"/>
                  <a:gd name="T6" fmla="*/ 262 w 845"/>
                  <a:gd name="T7" fmla="*/ 101 h 400"/>
                  <a:gd name="T8" fmla="*/ 417 w 845"/>
                  <a:gd name="T9" fmla="*/ 170 h 400"/>
                  <a:gd name="T10" fmla="*/ 434 w 845"/>
                  <a:gd name="T11" fmla="*/ 167 h 400"/>
                  <a:gd name="T12" fmla="*/ 724 w 845"/>
                  <a:gd name="T13" fmla="*/ 13 h 400"/>
                  <a:gd name="T14" fmla="*/ 749 w 845"/>
                  <a:gd name="T15" fmla="*/ 0 h 400"/>
                  <a:gd name="T16" fmla="*/ 845 w 845"/>
                  <a:gd name="T17" fmla="*/ 143 h 400"/>
                  <a:gd name="T18" fmla="*/ 743 w 845"/>
                  <a:gd name="T19" fmla="*/ 207 h 400"/>
                  <a:gd name="T20" fmla="*/ 448 w 845"/>
                  <a:gd name="T21" fmla="*/ 393 h 400"/>
                  <a:gd name="T22" fmla="*/ 421 w 845"/>
                  <a:gd name="T23" fmla="*/ 394 h 400"/>
                  <a:gd name="T24" fmla="*/ 8 w 845"/>
                  <a:gd name="T25" fmla="*/ 153 h 400"/>
                  <a:gd name="T26" fmla="*/ 0 w 845"/>
                  <a:gd name="T27" fmla="*/ 147 h 4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45" h="400">
                    <a:moveTo>
                      <a:pt x="0" y="147"/>
                    </a:moveTo>
                    <a:cubicBezTo>
                      <a:pt x="27" y="108"/>
                      <a:pt x="53" y="70"/>
                      <a:pt x="78" y="32"/>
                    </a:cubicBezTo>
                    <a:cubicBezTo>
                      <a:pt x="84" y="24"/>
                      <a:pt x="89" y="25"/>
                      <a:pt x="96" y="28"/>
                    </a:cubicBezTo>
                    <a:cubicBezTo>
                      <a:pt x="151" y="53"/>
                      <a:pt x="206" y="77"/>
                      <a:pt x="262" y="101"/>
                    </a:cubicBezTo>
                    <a:cubicBezTo>
                      <a:pt x="313" y="124"/>
                      <a:pt x="365" y="147"/>
                      <a:pt x="417" y="170"/>
                    </a:cubicBezTo>
                    <a:cubicBezTo>
                      <a:pt x="421" y="172"/>
                      <a:pt x="429" y="170"/>
                      <a:pt x="434" y="167"/>
                    </a:cubicBezTo>
                    <a:cubicBezTo>
                      <a:pt x="531" y="116"/>
                      <a:pt x="627" y="65"/>
                      <a:pt x="724" y="13"/>
                    </a:cubicBezTo>
                    <a:cubicBezTo>
                      <a:pt x="732" y="9"/>
                      <a:pt x="740" y="5"/>
                      <a:pt x="749" y="0"/>
                    </a:cubicBezTo>
                    <a:cubicBezTo>
                      <a:pt x="781" y="48"/>
                      <a:pt x="813" y="95"/>
                      <a:pt x="845" y="143"/>
                    </a:cubicBezTo>
                    <a:cubicBezTo>
                      <a:pt x="811" y="165"/>
                      <a:pt x="777" y="186"/>
                      <a:pt x="743" y="207"/>
                    </a:cubicBezTo>
                    <a:cubicBezTo>
                      <a:pt x="645" y="269"/>
                      <a:pt x="546" y="331"/>
                      <a:pt x="448" y="393"/>
                    </a:cubicBezTo>
                    <a:cubicBezTo>
                      <a:pt x="438" y="399"/>
                      <a:pt x="431" y="400"/>
                      <a:pt x="421" y="394"/>
                    </a:cubicBezTo>
                    <a:cubicBezTo>
                      <a:pt x="284" y="313"/>
                      <a:pt x="146" y="233"/>
                      <a:pt x="8" y="153"/>
                    </a:cubicBezTo>
                    <a:cubicBezTo>
                      <a:pt x="6" y="151"/>
                      <a:pt x="3" y="149"/>
                      <a:pt x="0" y="1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/>
              </a:p>
            </p:txBody>
          </p:sp>
        </p:grpSp>
        <p:sp>
          <p:nvSpPr>
            <p:cNvPr id="13" name="文本框 12"/>
            <p:cNvSpPr txBox="1"/>
            <p:nvPr/>
          </p:nvSpPr>
          <p:spPr>
            <a:xfrm>
              <a:off x="3187700" y="2847430"/>
              <a:ext cx="402113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7200" b="1" spc="3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项目总结</a:t>
              </a:r>
              <a:endParaRPr lang="zh-HK" altLang="en-US" sz="7200" b="1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01074393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205557" y="710184"/>
            <a:ext cx="1280343" cy="626247"/>
          </a:xfrm>
          <a:prstGeom prst="roundRect">
            <a:avLst/>
          </a:prstGeom>
          <a:solidFill>
            <a:srgbClr val="E74E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</a:rPr>
              <a:t>小组人员职位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="" xmlns:a16="http://schemas.microsoft.com/office/drawing/2014/main" id="{F8AE92C0-BC28-415E-B2ED-BA5949D2D716}"/>
              </a:ext>
            </a:extLst>
          </p:cNvPr>
          <p:cNvSpPr/>
          <p:nvPr/>
        </p:nvSpPr>
        <p:spPr>
          <a:xfrm>
            <a:off x="25227" y="-8878"/>
            <a:ext cx="9144000" cy="541538"/>
          </a:xfrm>
          <a:prstGeom prst="rect">
            <a:avLst/>
          </a:prstGeom>
          <a:solidFill>
            <a:srgbClr val="E74E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8" name="矩形 17">
            <a:extLst>
              <a:ext uri="{FF2B5EF4-FFF2-40B4-BE49-F238E27FC236}">
                <a16:creationId xmlns="" xmlns:a16="http://schemas.microsoft.com/office/drawing/2014/main" id="{6B8E5066-3746-4FBA-8AFA-C1755DC9A6BB}"/>
              </a:ext>
            </a:extLst>
          </p:cNvPr>
          <p:cNvSpPr/>
          <p:nvPr/>
        </p:nvSpPr>
        <p:spPr>
          <a:xfrm>
            <a:off x="50800" y="93375"/>
            <a:ext cx="993121" cy="3354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9" name="文本框 18">
            <a:extLst>
              <a:ext uri="{FF2B5EF4-FFF2-40B4-BE49-F238E27FC236}">
                <a16:creationId xmlns="" xmlns:a16="http://schemas.microsoft.com/office/drawing/2014/main" id="{DE8FCF15-90C4-4D12-A372-A0DEF8AED877}"/>
              </a:ext>
            </a:extLst>
          </p:cNvPr>
          <p:cNvSpPr txBox="1"/>
          <p:nvPr/>
        </p:nvSpPr>
        <p:spPr>
          <a:xfrm>
            <a:off x="25227" y="90225"/>
            <a:ext cx="11818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rgbClr val="6666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项目计划</a:t>
            </a:r>
            <a:endParaRPr lang="zh-HK" alt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="" xmlns:a16="http://schemas.microsoft.com/office/drawing/2014/main" id="{13071F02-F9AD-4A06-8180-C5BA90D29709}"/>
              </a:ext>
            </a:extLst>
          </p:cNvPr>
          <p:cNvSpPr txBox="1"/>
          <p:nvPr/>
        </p:nvSpPr>
        <p:spPr>
          <a:xfrm>
            <a:off x="1128846" y="88624"/>
            <a:ext cx="13969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可行性分析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="" xmlns:a16="http://schemas.microsoft.com/office/drawing/2014/main" id="{6C3B40ED-08EA-4033-8815-A53DBFFC1066}"/>
              </a:ext>
            </a:extLst>
          </p:cNvPr>
          <p:cNvSpPr txBox="1"/>
          <p:nvPr/>
        </p:nvSpPr>
        <p:spPr>
          <a:xfrm>
            <a:off x="2495617" y="88167"/>
            <a:ext cx="12415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需求分析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="" xmlns:a16="http://schemas.microsoft.com/office/drawing/2014/main" id="{CD6874E3-5594-4A21-AE35-9D3FB1BF2B25}"/>
              </a:ext>
            </a:extLst>
          </p:cNvPr>
          <p:cNvSpPr txBox="1"/>
          <p:nvPr/>
        </p:nvSpPr>
        <p:spPr>
          <a:xfrm>
            <a:off x="3562265" y="79289"/>
            <a:ext cx="1295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总体设计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="" xmlns:a16="http://schemas.microsoft.com/office/drawing/2014/main" id="{EE15E08D-0DD5-4275-AC97-F1859DABE6DC}"/>
              </a:ext>
            </a:extLst>
          </p:cNvPr>
          <p:cNvSpPr txBox="1"/>
          <p:nvPr/>
        </p:nvSpPr>
        <p:spPr>
          <a:xfrm>
            <a:off x="4602273" y="79289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详细设计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24" name="直接连接符 23">
            <a:extLst>
              <a:ext uri="{FF2B5EF4-FFF2-40B4-BE49-F238E27FC236}">
                <a16:creationId xmlns="" xmlns:a16="http://schemas.microsoft.com/office/drawing/2014/main" id="{CA0A8A70-8751-499A-8C71-CEC7B3215330}"/>
              </a:ext>
            </a:extLst>
          </p:cNvPr>
          <p:cNvCxnSpPr/>
          <p:nvPr/>
        </p:nvCxnSpPr>
        <p:spPr>
          <a:xfrm>
            <a:off x="1147885" y="79289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>
            <a:extLst>
              <a:ext uri="{FF2B5EF4-FFF2-40B4-BE49-F238E27FC236}">
                <a16:creationId xmlns="" xmlns:a16="http://schemas.microsoft.com/office/drawing/2014/main" id="{DD9EAFE2-C1E7-4657-8558-9D9D58C6B0B0}"/>
              </a:ext>
            </a:extLst>
          </p:cNvPr>
          <p:cNvCxnSpPr/>
          <p:nvPr/>
        </p:nvCxnSpPr>
        <p:spPr>
          <a:xfrm>
            <a:off x="2475800" y="79289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>
            <a:extLst>
              <a:ext uri="{FF2B5EF4-FFF2-40B4-BE49-F238E27FC236}">
                <a16:creationId xmlns="" xmlns:a16="http://schemas.microsoft.com/office/drawing/2014/main" id="{09CCF449-127C-477D-8ED8-70A9C1403B1E}"/>
              </a:ext>
            </a:extLst>
          </p:cNvPr>
          <p:cNvCxnSpPr/>
          <p:nvPr/>
        </p:nvCxnSpPr>
        <p:spPr>
          <a:xfrm>
            <a:off x="3627505" y="79289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>
            <a:extLst>
              <a:ext uri="{FF2B5EF4-FFF2-40B4-BE49-F238E27FC236}">
                <a16:creationId xmlns="" xmlns:a16="http://schemas.microsoft.com/office/drawing/2014/main" id="{5FAA4EB1-D7BD-4CE1-A1A5-F4973960288D}"/>
              </a:ext>
            </a:extLst>
          </p:cNvPr>
          <p:cNvCxnSpPr/>
          <p:nvPr/>
        </p:nvCxnSpPr>
        <p:spPr>
          <a:xfrm>
            <a:off x="4644591" y="79289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>
            <a:extLst>
              <a:ext uri="{FF2B5EF4-FFF2-40B4-BE49-F238E27FC236}">
                <a16:creationId xmlns="" xmlns:a16="http://schemas.microsoft.com/office/drawing/2014/main" id="{ADFA61CB-CCB6-4E47-AA80-D3D018D4062A}"/>
              </a:ext>
            </a:extLst>
          </p:cNvPr>
          <p:cNvSpPr txBox="1"/>
          <p:nvPr/>
        </p:nvSpPr>
        <p:spPr>
          <a:xfrm>
            <a:off x="5703367" y="82165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代码规范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="" xmlns:a16="http://schemas.microsoft.com/office/drawing/2014/main" id="{608717B4-68E9-40A1-BDA5-A52A49DB9F73}"/>
              </a:ext>
            </a:extLst>
          </p:cNvPr>
          <p:cNvSpPr txBox="1"/>
          <p:nvPr/>
        </p:nvSpPr>
        <p:spPr>
          <a:xfrm>
            <a:off x="6796242" y="79289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测试文档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30" name="直接连接符 29">
            <a:extLst>
              <a:ext uri="{FF2B5EF4-FFF2-40B4-BE49-F238E27FC236}">
                <a16:creationId xmlns="" xmlns:a16="http://schemas.microsoft.com/office/drawing/2014/main" id="{77C34F6C-D02A-4DB9-90AE-3556E5A74198}"/>
              </a:ext>
            </a:extLst>
          </p:cNvPr>
          <p:cNvCxnSpPr/>
          <p:nvPr/>
        </p:nvCxnSpPr>
        <p:spPr>
          <a:xfrm>
            <a:off x="5700915" y="79289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>
            <a:extLst>
              <a:ext uri="{FF2B5EF4-FFF2-40B4-BE49-F238E27FC236}">
                <a16:creationId xmlns="" xmlns:a16="http://schemas.microsoft.com/office/drawing/2014/main" id="{126A30B2-3030-49E4-A44E-64A95D96B529}"/>
              </a:ext>
            </a:extLst>
          </p:cNvPr>
          <p:cNvCxnSpPr/>
          <p:nvPr/>
        </p:nvCxnSpPr>
        <p:spPr>
          <a:xfrm>
            <a:off x="6802668" y="82400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>
            <a:extLst>
              <a:ext uri="{FF2B5EF4-FFF2-40B4-BE49-F238E27FC236}">
                <a16:creationId xmlns="" xmlns:a16="http://schemas.microsoft.com/office/drawing/2014/main" id="{7731E59A-0995-4BA5-9A25-9E72B5B2F481}"/>
              </a:ext>
            </a:extLst>
          </p:cNvPr>
          <p:cNvCxnSpPr/>
          <p:nvPr/>
        </p:nvCxnSpPr>
        <p:spPr>
          <a:xfrm>
            <a:off x="7922734" y="63690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>
            <a:extLst>
              <a:ext uri="{FF2B5EF4-FFF2-40B4-BE49-F238E27FC236}">
                <a16:creationId xmlns="" xmlns:a16="http://schemas.microsoft.com/office/drawing/2014/main" id="{2EC73DAF-1FD6-4C6B-8AC7-68DAD94838DD}"/>
              </a:ext>
            </a:extLst>
          </p:cNvPr>
          <p:cNvSpPr txBox="1"/>
          <p:nvPr/>
        </p:nvSpPr>
        <p:spPr>
          <a:xfrm>
            <a:off x="7934681" y="90225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用户手册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9472562"/>
              </p:ext>
            </p:extLst>
          </p:nvPr>
        </p:nvGraphicFramePr>
        <p:xfrm>
          <a:off x="126427" y="1439947"/>
          <a:ext cx="8648297" cy="5120640"/>
        </p:xfrm>
        <a:graphic>
          <a:graphicData uri="http://schemas.openxmlformats.org/drawingml/2006/table">
            <a:tbl>
              <a:tblPr/>
              <a:tblGrid>
                <a:gridCol w="2882089"/>
                <a:gridCol w="2883104"/>
                <a:gridCol w="2883104"/>
              </a:tblGrid>
              <a:tr h="706182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b="1" kern="100" dirty="0">
                          <a:solidFill>
                            <a:srgbClr val="ED7D31"/>
                          </a:solidFill>
                          <a:effectLst/>
                          <a:latin typeface="Calibri"/>
                          <a:ea typeface="宋体"/>
                          <a:cs typeface="Times New Roman"/>
                        </a:rPr>
                        <a:t>Java</a:t>
                      </a:r>
                      <a:r>
                        <a:rPr lang="zh-CN" sz="1600" b="1" kern="100" dirty="0">
                          <a:solidFill>
                            <a:srgbClr val="ED7D31"/>
                          </a:solidFill>
                          <a:effectLst/>
                          <a:latin typeface="Calibri"/>
                          <a:ea typeface="宋体"/>
                          <a:cs typeface="Times New Roman"/>
                        </a:rPr>
                        <a:t>程序员（</a:t>
                      </a:r>
                      <a:r>
                        <a:rPr lang="en-US" sz="1600" b="1" kern="100" dirty="0">
                          <a:solidFill>
                            <a:srgbClr val="ED7D31"/>
                          </a:solidFill>
                          <a:effectLst/>
                          <a:latin typeface="Calibri"/>
                          <a:ea typeface="宋体"/>
                          <a:cs typeface="Times New Roman"/>
                        </a:rPr>
                        <a:t>APP</a:t>
                      </a:r>
                      <a:r>
                        <a:rPr lang="zh-CN" sz="1600" b="1" kern="100" dirty="0">
                          <a:solidFill>
                            <a:srgbClr val="ED7D31"/>
                          </a:solidFill>
                          <a:effectLst/>
                          <a:latin typeface="Calibri"/>
                          <a:ea typeface="宋体"/>
                          <a:cs typeface="Times New Roman"/>
                        </a:rPr>
                        <a:t>端）</a:t>
                      </a:r>
                      <a:endParaRPr lang="zh-CN" sz="16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6E6F4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b="1" kern="100" dirty="0">
                          <a:solidFill>
                            <a:srgbClr val="ED7D31"/>
                          </a:solidFill>
                          <a:effectLst/>
                          <a:latin typeface="Calibri"/>
                          <a:ea typeface="宋体"/>
                          <a:cs typeface="Times New Roman"/>
                        </a:rPr>
                        <a:t>熟悉</a:t>
                      </a:r>
                      <a:r>
                        <a:rPr lang="en-US" sz="1600" b="1" kern="100" dirty="0">
                          <a:solidFill>
                            <a:srgbClr val="ED7D31"/>
                          </a:solidFill>
                          <a:effectLst/>
                          <a:latin typeface="Calibri"/>
                          <a:ea typeface="宋体"/>
                          <a:cs typeface="Times New Roman"/>
                        </a:rPr>
                        <a:t>java</a:t>
                      </a:r>
                      <a:r>
                        <a:rPr lang="zh-CN" sz="1600" b="1" kern="100" dirty="0">
                          <a:solidFill>
                            <a:srgbClr val="ED7D31"/>
                          </a:solidFill>
                          <a:effectLst/>
                          <a:latin typeface="Calibri"/>
                          <a:ea typeface="宋体"/>
                          <a:cs typeface="Times New Roman"/>
                        </a:rPr>
                        <a:t>的编程和</a:t>
                      </a:r>
                      <a:r>
                        <a:rPr lang="en-US" sz="1600" b="1" kern="100" dirty="0">
                          <a:solidFill>
                            <a:srgbClr val="ED7D31"/>
                          </a:solidFill>
                          <a:effectLst/>
                          <a:latin typeface="Calibri"/>
                          <a:ea typeface="宋体"/>
                          <a:cs typeface="Times New Roman"/>
                        </a:rPr>
                        <a:t>XML</a:t>
                      </a:r>
                      <a:r>
                        <a:rPr lang="zh-CN" sz="1600" b="1" kern="100" dirty="0">
                          <a:solidFill>
                            <a:srgbClr val="ED7D31"/>
                          </a:solidFill>
                          <a:effectLst/>
                          <a:latin typeface="Calibri"/>
                          <a:ea typeface="宋体"/>
                          <a:cs typeface="Times New Roman"/>
                        </a:rPr>
                        <a:t>语言的</a:t>
                      </a:r>
                      <a:r>
                        <a:rPr lang="en-US" sz="1600" b="1" kern="100" dirty="0">
                          <a:solidFill>
                            <a:srgbClr val="ED7D31"/>
                          </a:solidFill>
                          <a:effectLst/>
                          <a:latin typeface="Calibri"/>
                          <a:ea typeface="宋体"/>
                          <a:cs typeface="Times New Roman"/>
                        </a:rPr>
                        <a:t>UI</a:t>
                      </a:r>
                      <a:r>
                        <a:rPr lang="zh-CN" sz="1600" b="1" kern="100" dirty="0">
                          <a:solidFill>
                            <a:srgbClr val="ED7D31"/>
                          </a:solidFill>
                          <a:effectLst/>
                          <a:latin typeface="Calibri"/>
                          <a:ea typeface="宋体"/>
                          <a:cs typeface="Times New Roman"/>
                        </a:rPr>
                        <a:t>设计和</a:t>
                      </a:r>
                      <a:r>
                        <a:rPr lang="en-US" sz="1600" b="1" kern="100" dirty="0">
                          <a:solidFill>
                            <a:srgbClr val="ED7D31"/>
                          </a:solidFill>
                          <a:effectLst/>
                          <a:latin typeface="Calibri"/>
                          <a:ea typeface="宋体"/>
                          <a:cs typeface="Times New Roman"/>
                        </a:rPr>
                        <a:t>Android Studio</a:t>
                      </a:r>
                      <a:r>
                        <a:rPr lang="zh-CN" sz="1600" b="1" kern="100" dirty="0">
                          <a:solidFill>
                            <a:srgbClr val="ED7D31"/>
                          </a:solidFill>
                          <a:effectLst/>
                          <a:latin typeface="Calibri"/>
                          <a:ea typeface="宋体"/>
                          <a:cs typeface="Times New Roman"/>
                        </a:rPr>
                        <a:t>的操作平台</a:t>
                      </a:r>
                      <a:endParaRPr lang="zh-CN" sz="1600" b="1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6E6F4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solidFill>
                            <a:srgbClr val="ED7D31"/>
                          </a:solidFill>
                          <a:effectLst/>
                          <a:latin typeface="Calibri"/>
                          <a:ea typeface="宋体"/>
                          <a:cs typeface="Times New Roman"/>
                        </a:rPr>
                        <a:t>靳泽旭，陈妍蓝</a:t>
                      </a:r>
                      <a:endParaRPr lang="zh-CN" sz="16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6E6F4"/>
                    </a:solidFill>
                  </a:tcPr>
                </a:tc>
              </a:tr>
              <a:tr h="470787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b="1" kern="100" dirty="0">
                          <a:solidFill>
                            <a:srgbClr val="ED7D31"/>
                          </a:solidFill>
                          <a:effectLst/>
                          <a:latin typeface="Calibri"/>
                          <a:ea typeface="宋体"/>
                          <a:cs typeface="Times New Roman"/>
                        </a:rPr>
                        <a:t>后台网站</a:t>
                      </a:r>
                      <a:r>
                        <a:rPr lang="en-US" sz="1600" b="1" kern="100" dirty="0">
                          <a:solidFill>
                            <a:srgbClr val="ED7D31"/>
                          </a:solidFill>
                          <a:effectLst/>
                          <a:latin typeface="Calibri"/>
                          <a:ea typeface="宋体"/>
                          <a:cs typeface="Times New Roman"/>
                        </a:rPr>
                        <a:t>Python</a:t>
                      </a:r>
                      <a:r>
                        <a:rPr lang="zh-CN" sz="1600" b="1" kern="100" dirty="0">
                          <a:solidFill>
                            <a:srgbClr val="ED7D31"/>
                          </a:solidFill>
                          <a:effectLst/>
                          <a:latin typeface="Calibri"/>
                          <a:ea typeface="宋体"/>
                          <a:cs typeface="Times New Roman"/>
                        </a:rPr>
                        <a:t>员</a:t>
                      </a:r>
                      <a:endParaRPr lang="zh-CN" sz="1600" b="1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E6F4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b="1" kern="100">
                          <a:solidFill>
                            <a:srgbClr val="ED7D31"/>
                          </a:solidFill>
                          <a:effectLst/>
                          <a:latin typeface="Calibri"/>
                          <a:ea typeface="宋体"/>
                          <a:cs typeface="Times New Roman"/>
                        </a:rPr>
                        <a:t>熟悉</a:t>
                      </a:r>
                      <a:r>
                        <a:rPr lang="en-US" sz="1600" b="1" kern="100">
                          <a:solidFill>
                            <a:srgbClr val="ED7D31"/>
                          </a:solidFill>
                          <a:effectLst/>
                          <a:latin typeface="Calibri"/>
                          <a:ea typeface="宋体"/>
                          <a:cs typeface="Times New Roman"/>
                        </a:rPr>
                        <a:t>HTML</a:t>
                      </a:r>
                      <a:r>
                        <a:rPr lang="zh-CN" sz="1600" b="1" kern="100">
                          <a:solidFill>
                            <a:srgbClr val="ED7D31"/>
                          </a:solidFill>
                          <a:effectLst/>
                          <a:latin typeface="Calibri"/>
                          <a:ea typeface="宋体"/>
                          <a:cs typeface="Times New Roman"/>
                        </a:rPr>
                        <a:t>语言前端的编写和后台数据的交互操作</a:t>
                      </a:r>
                      <a:endParaRPr lang="zh-CN" sz="1600" b="1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E6F4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b="1" kern="100">
                          <a:solidFill>
                            <a:srgbClr val="ED7D31"/>
                          </a:solidFill>
                          <a:effectLst/>
                          <a:latin typeface="Calibri"/>
                          <a:ea typeface="宋体"/>
                          <a:cs typeface="Times New Roman"/>
                        </a:rPr>
                        <a:t>奕吉</a:t>
                      </a:r>
                      <a:endParaRPr lang="zh-CN" sz="1600" b="1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E6F4"/>
                    </a:solidFill>
                  </a:tcPr>
                </a:tc>
              </a:tr>
              <a:tr h="470787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b="1" kern="100" dirty="0">
                          <a:solidFill>
                            <a:srgbClr val="ED7D31"/>
                          </a:solidFill>
                          <a:effectLst/>
                          <a:latin typeface="Calibri"/>
                          <a:ea typeface="宋体"/>
                          <a:cs typeface="Times New Roman"/>
                        </a:rPr>
                        <a:t>数据库设计员</a:t>
                      </a:r>
                      <a:endParaRPr lang="zh-CN" sz="1600" b="1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b="1" kern="100">
                          <a:solidFill>
                            <a:srgbClr val="ED7D31"/>
                          </a:solidFill>
                          <a:effectLst/>
                          <a:latin typeface="Calibri"/>
                          <a:ea typeface="宋体"/>
                          <a:cs typeface="Times New Roman"/>
                        </a:rPr>
                        <a:t>熟悉</a:t>
                      </a:r>
                      <a:r>
                        <a:rPr lang="en-US" sz="1600" b="1" kern="100">
                          <a:solidFill>
                            <a:srgbClr val="ED7D31"/>
                          </a:solidFill>
                          <a:effectLst/>
                          <a:latin typeface="Calibri"/>
                          <a:ea typeface="宋体"/>
                          <a:cs typeface="Times New Roman"/>
                        </a:rPr>
                        <a:t>SQL</a:t>
                      </a:r>
                      <a:r>
                        <a:rPr lang="zh-CN" sz="1600" b="1" kern="100">
                          <a:solidFill>
                            <a:srgbClr val="ED7D31"/>
                          </a:solidFill>
                          <a:effectLst/>
                          <a:latin typeface="Calibri"/>
                          <a:ea typeface="宋体"/>
                          <a:cs typeface="Times New Roman"/>
                        </a:rPr>
                        <a:t>语句，熟练使用数据库（</a:t>
                      </a:r>
                      <a:r>
                        <a:rPr lang="en-US" sz="1600" b="1" kern="100">
                          <a:solidFill>
                            <a:srgbClr val="ED7D31"/>
                          </a:solidFill>
                          <a:effectLst/>
                          <a:latin typeface="Calibri"/>
                          <a:ea typeface="宋体"/>
                          <a:cs typeface="Times New Roman"/>
                        </a:rPr>
                        <a:t>sqlite3</a:t>
                      </a:r>
                      <a:r>
                        <a:rPr lang="zh-CN" sz="1600" b="1" kern="100">
                          <a:solidFill>
                            <a:srgbClr val="ED7D31"/>
                          </a:solidFill>
                          <a:effectLst/>
                          <a:latin typeface="Calibri"/>
                          <a:ea typeface="宋体"/>
                          <a:cs typeface="Times New Roman"/>
                        </a:rPr>
                        <a:t>）</a:t>
                      </a:r>
                      <a:endParaRPr lang="zh-CN" sz="1600" b="1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b="1" kern="100">
                          <a:solidFill>
                            <a:srgbClr val="ED7D31"/>
                          </a:solidFill>
                          <a:effectLst/>
                          <a:latin typeface="Calibri"/>
                          <a:ea typeface="宋体"/>
                          <a:cs typeface="Times New Roman"/>
                        </a:rPr>
                        <a:t>奕吉</a:t>
                      </a:r>
                      <a:endParaRPr lang="zh-CN" sz="1600" b="1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35394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b="1" kern="100">
                          <a:solidFill>
                            <a:srgbClr val="ED7D31"/>
                          </a:solidFill>
                          <a:effectLst/>
                          <a:latin typeface="Calibri"/>
                          <a:ea typeface="宋体"/>
                          <a:cs typeface="Times New Roman"/>
                        </a:rPr>
                        <a:t>文档维护员</a:t>
                      </a:r>
                      <a:endParaRPr lang="zh-CN" sz="1600" b="1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E6F4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b="1" kern="100" dirty="0">
                          <a:solidFill>
                            <a:srgbClr val="ED7D31"/>
                          </a:solidFill>
                          <a:effectLst/>
                          <a:latin typeface="Calibri"/>
                          <a:ea typeface="宋体"/>
                          <a:cs typeface="Times New Roman"/>
                        </a:rPr>
                        <a:t>熟悉使用</a:t>
                      </a:r>
                      <a:r>
                        <a:rPr lang="en-US" sz="1600" b="1" kern="100" dirty="0">
                          <a:solidFill>
                            <a:srgbClr val="ED7D31"/>
                          </a:solidFill>
                          <a:effectLst/>
                          <a:latin typeface="Calibri"/>
                          <a:ea typeface="宋体"/>
                          <a:cs typeface="Times New Roman"/>
                        </a:rPr>
                        <a:t>Word</a:t>
                      </a:r>
                      <a:r>
                        <a:rPr lang="zh-CN" sz="1600" b="1" kern="100" dirty="0">
                          <a:solidFill>
                            <a:srgbClr val="ED7D31"/>
                          </a:solidFill>
                          <a:effectLst/>
                          <a:latin typeface="Calibri"/>
                          <a:ea typeface="宋体"/>
                          <a:cs typeface="Times New Roman"/>
                        </a:rPr>
                        <a:t>及</a:t>
                      </a:r>
                      <a:r>
                        <a:rPr lang="en-US" sz="1600" b="1" kern="100" dirty="0" err="1">
                          <a:solidFill>
                            <a:srgbClr val="ED7D31"/>
                          </a:solidFill>
                          <a:effectLst/>
                          <a:latin typeface="Calibri"/>
                          <a:ea typeface="宋体"/>
                          <a:cs typeface="Times New Roman"/>
                        </a:rPr>
                        <a:t>Powerpoint</a:t>
                      </a:r>
                      <a:endParaRPr lang="zh-CN" sz="1600" b="1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E6F4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b="1" kern="100">
                          <a:solidFill>
                            <a:srgbClr val="ED7D31"/>
                          </a:solidFill>
                          <a:effectLst/>
                          <a:latin typeface="Calibri"/>
                          <a:ea typeface="宋体"/>
                          <a:cs typeface="Times New Roman"/>
                        </a:rPr>
                        <a:t>陈妍蓝，靳泽旭</a:t>
                      </a:r>
                      <a:endParaRPr lang="zh-CN" sz="1600" b="1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E6F4"/>
                    </a:solidFill>
                  </a:tcPr>
                </a:tc>
              </a:tr>
              <a:tr h="235394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b="1" kern="100">
                          <a:solidFill>
                            <a:srgbClr val="ED7D31"/>
                          </a:solidFill>
                          <a:effectLst/>
                          <a:latin typeface="Calibri"/>
                          <a:ea typeface="宋体"/>
                          <a:cs typeface="Times New Roman"/>
                        </a:rPr>
                        <a:t>美工设计</a:t>
                      </a:r>
                      <a:endParaRPr lang="zh-CN" sz="1600" b="1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b="1" kern="100" dirty="0">
                          <a:solidFill>
                            <a:srgbClr val="ED7D31"/>
                          </a:solidFill>
                          <a:effectLst/>
                          <a:latin typeface="Calibri"/>
                          <a:ea typeface="宋体"/>
                          <a:cs typeface="Times New Roman"/>
                        </a:rPr>
                        <a:t>熟练地应用</a:t>
                      </a:r>
                      <a:r>
                        <a:rPr lang="en-US" sz="1600" b="1" kern="100" dirty="0" err="1">
                          <a:solidFill>
                            <a:srgbClr val="ED7D31"/>
                          </a:solidFill>
                          <a:effectLst/>
                          <a:latin typeface="Calibri"/>
                          <a:ea typeface="宋体"/>
                          <a:cs typeface="Times New Roman"/>
                        </a:rPr>
                        <a:t>Axure</a:t>
                      </a:r>
                      <a:r>
                        <a:rPr lang="en-US" sz="1600" b="1" kern="100" dirty="0">
                          <a:solidFill>
                            <a:srgbClr val="ED7D31"/>
                          </a:solidFill>
                          <a:effectLst/>
                          <a:latin typeface="Calibri"/>
                          <a:ea typeface="宋体"/>
                          <a:cs typeface="Times New Roman"/>
                        </a:rPr>
                        <a:t> RP</a:t>
                      </a:r>
                      <a:endParaRPr lang="zh-CN" sz="1600" b="1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b="1" kern="100">
                          <a:solidFill>
                            <a:srgbClr val="ED7D31"/>
                          </a:solidFill>
                          <a:effectLst/>
                          <a:latin typeface="Calibri"/>
                          <a:ea typeface="宋体"/>
                          <a:cs typeface="Times New Roman"/>
                        </a:rPr>
                        <a:t>陈妍蓝</a:t>
                      </a:r>
                      <a:r>
                        <a:rPr lang="en-US" sz="1600" b="1" kern="100">
                          <a:solidFill>
                            <a:srgbClr val="ED7D31"/>
                          </a:solidFill>
                          <a:effectLst/>
                          <a:latin typeface="Calibri"/>
                          <a:ea typeface="宋体"/>
                          <a:cs typeface="Times New Roman"/>
                        </a:rPr>
                        <a:t>,</a:t>
                      </a:r>
                      <a:r>
                        <a:rPr lang="zh-CN" sz="1600" b="1" kern="100">
                          <a:solidFill>
                            <a:srgbClr val="ED7D31"/>
                          </a:solidFill>
                          <a:effectLst/>
                          <a:latin typeface="Calibri"/>
                          <a:ea typeface="宋体"/>
                          <a:cs typeface="Times New Roman"/>
                        </a:rPr>
                        <a:t>靳泽旭</a:t>
                      </a:r>
                      <a:endParaRPr lang="zh-CN" sz="1600" b="1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941575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b="1" kern="100">
                          <a:solidFill>
                            <a:srgbClr val="ED7D31"/>
                          </a:solidFill>
                          <a:effectLst/>
                          <a:latin typeface="Calibri"/>
                          <a:ea typeface="宋体"/>
                          <a:cs typeface="Times New Roman"/>
                        </a:rPr>
                        <a:t>软件测试员</a:t>
                      </a:r>
                      <a:endParaRPr lang="zh-CN" sz="1600" b="1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E6F4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b="1" kern="100" dirty="0">
                          <a:solidFill>
                            <a:srgbClr val="ED7D31"/>
                          </a:solidFill>
                          <a:effectLst/>
                          <a:latin typeface="Calibri"/>
                          <a:ea typeface="宋体"/>
                          <a:cs typeface="Times New Roman"/>
                        </a:rPr>
                        <a:t>能有耐心，熟练地使用开发工具的工具和编写测试文档，</a:t>
                      </a:r>
                      <a:endParaRPr lang="zh-CN" sz="1600" b="1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b="1" kern="100" dirty="0">
                          <a:solidFill>
                            <a:srgbClr val="ED7D31"/>
                          </a:solidFill>
                          <a:effectLst/>
                          <a:latin typeface="Calibri"/>
                          <a:ea typeface="宋体"/>
                          <a:cs typeface="Times New Roman"/>
                        </a:rPr>
                        <a:t>（单元测试，集成测试，系统测试，确认测试）</a:t>
                      </a:r>
                      <a:endParaRPr lang="zh-CN" sz="1600" b="1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E6F4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b="1" kern="100" dirty="0">
                          <a:solidFill>
                            <a:srgbClr val="ED7D31"/>
                          </a:solidFill>
                          <a:effectLst/>
                          <a:latin typeface="Calibri"/>
                          <a:ea typeface="宋体"/>
                          <a:cs typeface="Times New Roman"/>
                        </a:rPr>
                        <a:t>靳泽旭，陈妍蓝，奕吉</a:t>
                      </a:r>
                      <a:endParaRPr lang="zh-CN" sz="1600" b="1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E6F4"/>
                    </a:solidFill>
                  </a:tcPr>
                </a:tc>
              </a:tr>
              <a:tr h="235394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b="1" kern="100">
                          <a:solidFill>
                            <a:srgbClr val="ED7D31"/>
                          </a:solidFill>
                          <a:effectLst/>
                          <a:latin typeface="Calibri"/>
                          <a:ea typeface="宋体"/>
                          <a:cs typeface="Times New Roman"/>
                        </a:rPr>
                        <a:t> </a:t>
                      </a:r>
                      <a:endParaRPr lang="zh-CN" sz="1600" b="1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E6F4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b="1" kern="100">
                          <a:solidFill>
                            <a:srgbClr val="ED7D31"/>
                          </a:solidFill>
                          <a:effectLst/>
                          <a:latin typeface="Calibri"/>
                          <a:ea typeface="宋体"/>
                          <a:cs typeface="Times New Roman"/>
                        </a:rPr>
                        <a:t> </a:t>
                      </a:r>
                      <a:endParaRPr lang="zh-CN" sz="1600" b="1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E6F4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b="1" kern="100" dirty="0">
                          <a:solidFill>
                            <a:srgbClr val="ED7D31"/>
                          </a:solidFill>
                          <a:effectLst/>
                          <a:latin typeface="Calibri"/>
                          <a:ea typeface="宋体"/>
                          <a:cs typeface="Times New Roman"/>
                        </a:rPr>
                        <a:t> </a:t>
                      </a:r>
                      <a:endParaRPr lang="zh-CN" sz="1600" b="1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E6F4"/>
                    </a:solidFill>
                  </a:tcPr>
                </a:tc>
              </a:tr>
              <a:tr h="470787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b="1" kern="100">
                          <a:solidFill>
                            <a:srgbClr val="ED7D31"/>
                          </a:solidFill>
                          <a:effectLst/>
                          <a:latin typeface="Calibri"/>
                          <a:ea typeface="宋体"/>
                          <a:cs typeface="Times New Roman"/>
                        </a:rPr>
                        <a:t>需求分析员</a:t>
                      </a:r>
                      <a:endParaRPr lang="zh-CN" sz="1600" b="1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b="1" kern="100">
                          <a:solidFill>
                            <a:srgbClr val="ED7D31"/>
                          </a:solidFill>
                          <a:effectLst/>
                          <a:latin typeface="Calibri"/>
                          <a:ea typeface="宋体"/>
                          <a:cs typeface="Times New Roman"/>
                        </a:rPr>
                        <a:t>整理需求分析并以撰写需求分析分析文档</a:t>
                      </a:r>
                      <a:endParaRPr lang="zh-CN" sz="1600" b="1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b="1" kern="100" dirty="0">
                          <a:solidFill>
                            <a:srgbClr val="ED7D31"/>
                          </a:solidFill>
                          <a:effectLst/>
                          <a:latin typeface="Calibri"/>
                          <a:ea typeface="宋体"/>
                          <a:cs typeface="Times New Roman"/>
                        </a:rPr>
                        <a:t>陈妍蓝，靳泽旭</a:t>
                      </a:r>
                      <a:endParaRPr lang="zh-CN" sz="1600" b="1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70787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b="1" kern="100">
                          <a:solidFill>
                            <a:srgbClr val="ED7D31"/>
                          </a:solidFill>
                          <a:effectLst/>
                          <a:latin typeface="Calibri"/>
                          <a:ea typeface="宋体"/>
                          <a:cs typeface="Times New Roman"/>
                        </a:rPr>
                        <a:t>总结人员</a:t>
                      </a:r>
                      <a:endParaRPr lang="zh-CN" sz="1600" b="1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E6F4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b="1" kern="100">
                          <a:solidFill>
                            <a:srgbClr val="ED7D31"/>
                          </a:solidFill>
                          <a:effectLst/>
                          <a:latin typeface="Calibri"/>
                          <a:ea typeface="宋体"/>
                          <a:cs typeface="Times New Roman"/>
                        </a:rPr>
                        <a:t>负责最后的收尾工作并撰写总结文档</a:t>
                      </a:r>
                      <a:endParaRPr lang="zh-CN" sz="1600" b="1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E6F4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b="1" kern="100" dirty="0">
                          <a:solidFill>
                            <a:srgbClr val="ED7D31"/>
                          </a:solidFill>
                          <a:effectLst/>
                          <a:latin typeface="Calibri"/>
                          <a:ea typeface="宋体"/>
                          <a:cs typeface="Times New Roman"/>
                        </a:rPr>
                        <a:t>奕吉</a:t>
                      </a:r>
                      <a:endParaRPr lang="zh-CN" sz="1600" b="1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E6F4"/>
                    </a:solidFill>
                  </a:tcPr>
                </a:tc>
              </a:tr>
              <a:tr h="235394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b="1" kern="100">
                          <a:solidFill>
                            <a:srgbClr val="ED7D31"/>
                          </a:solidFill>
                          <a:effectLst/>
                          <a:latin typeface="Calibri"/>
                          <a:ea typeface="宋体"/>
                          <a:cs typeface="Times New Roman"/>
                        </a:rPr>
                        <a:t>会议记录员</a:t>
                      </a:r>
                      <a:endParaRPr lang="zh-CN" sz="1600" b="1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b="1" kern="100">
                          <a:solidFill>
                            <a:srgbClr val="ED7D31"/>
                          </a:solidFill>
                          <a:effectLst/>
                          <a:latin typeface="Calibri"/>
                          <a:ea typeface="宋体"/>
                          <a:cs typeface="Times New Roman"/>
                        </a:rPr>
                        <a:t>每次记录会议的内容</a:t>
                      </a:r>
                      <a:endParaRPr lang="zh-CN" sz="1600" b="1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b="1" kern="100" dirty="0">
                          <a:solidFill>
                            <a:srgbClr val="ED7D31"/>
                          </a:solidFill>
                          <a:effectLst/>
                          <a:latin typeface="Calibri"/>
                          <a:ea typeface="宋体"/>
                          <a:cs typeface="Times New Roman"/>
                        </a:rPr>
                        <a:t>陈妍蓝</a:t>
                      </a:r>
                      <a:endParaRPr lang="zh-CN" sz="1600" b="1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70787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b="1" kern="100">
                          <a:solidFill>
                            <a:srgbClr val="ED7D31"/>
                          </a:solidFill>
                          <a:effectLst/>
                          <a:latin typeface="Calibri"/>
                          <a:ea typeface="宋体"/>
                          <a:cs typeface="Times New Roman"/>
                        </a:rPr>
                        <a:t>软件配置工具</a:t>
                      </a:r>
                      <a:endParaRPr lang="zh-CN" sz="1600" b="1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E6F4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b="1" kern="100">
                          <a:solidFill>
                            <a:srgbClr val="ED7D31"/>
                          </a:solidFill>
                          <a:effectLst/>
                          <a:latin typeface="Calibri"/>
                          <a:ea typeface="宋体"/>
                          <a:cs typeface="Times New Roman"/>
                        </a:rPr>
                        <a:t>能使用</a:t>
                      </a:r>
                      <a:r>
                        <a:rPr lang="en-US" sz="1600" b="1" kern="100">
                          <a:solidFill>
                            <a:srgbClr val="ED7D31"/>
                          </a:solidFill>
                          <a:effectLst/>
                          <a:latin typeface="Calibri"/>
                          <a:ea typeface="宋体"/>
                          <a:cs typeface="Times New Roman"/>
                        </a:rPr>
                        <a:t>Git</a:t>
                      </a:r>
                      <a:r>
                        <a:rPr lang="zh-CN" sz="1600" b="1" kern="100">
                          <a:solidFill>
                            <a:srgbClr val="ED7D31"/>
                          </a:solidFill>
                          <a:effectLst/>
                          <a:latin typeface="Calibri"/>
                          <a:ea typeface="宋体"/>
                          <a:cs typeface="Times New Roman"/>
                        </a:rPr>
                        <a:t>配置管理工具来进行跟踪和控制活动</a:t>
                      </a:r>
                      <a:endParaRPr lang="zh-CN" sz="1600" b="1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E6F4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b="1" kern="100" dirty="0">
                          <a:solidFill>
                            <a:srgbClr val="ED7D31"/>
                          </a:solidFill>
                          <a:effectLst/>
                          <a:latin typeface="Calibri"/>
                          <a:ea typeface="宋体"/>
                          <a:cs typeface="Times New Roman"/>
                        </a:rPr>
                        <a:t>陈妍蓝，奕吉，靳泽旭</a:t>
                      </a:r>
                      <a:endParaRPr lang="zh-CN" sz="1600" b="1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E6F4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72380089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516278" y="669106"/>
            <a:ext cx="2534855" cy="786035"/>
          </a:xfrm>
          <a:prstGeom prst="roundRect">
            <a:avLst/>
          </a:prstGeom>
          <a:solidFill>
            <a:srgbClr val="E74E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项目总结</a:t>
            </a: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E74E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7" name="矩形 6"/>
          <p:cNvSpPr/>
          <p:nvPr/>
        </p:nvSpPr>
        <p:spPr>
          <a:xfrm>
            <a:off x="1310539" y="97061"/>
            <a:ext cx="1237387" cy="3567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0" y="93911"/>
            <a:ext cx="1282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论文绪论</a:t>
            </a:r>
            <a:endParaRPr lang="zh-HK" altLang="en-US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12539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1303056" y="93911"/>
            <a:ext cx="1252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pc="300" dirty="0">
                <a:solidFill>
                  <a:srgbClr val="6666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研究背景</a:t>
            </a:r>
            <a:endParaRPr lang="zh-HK" altLang="en-US" spc="300" dirty="0">
              <a:solidFill>
                <a:srgbClr val="666666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68410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研究方法</a:t>
            </a:r>
            <a:endParaRPr lang="zh-HK" altLang="en-US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043710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研究结果</a:t>
            </a:r>
            <a:endParaRPr lang="zh-HK" altLang="en-US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403317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问题讨论</a:t>
            </a:r>
            <a:endParaRPr lang="zh-HK" altLang="en-US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76292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论文总结</a:t>
            </a:r>
            <a:endParaRPr lang="zh-HK" altLang="en-US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5308762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>
            <a:off x="6698717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/>
          <p:cNvSpPr/>
          <p:nvPr/>
        </p:nvSpPr>
        <p:spPr>
          <a:xfrm>
            <a:off x="0" y="20079"/>
            <a:ext cx="9144000" cy="557154"/>
          </a:xfrm>
          <a:prstGeom prst="rect">
            <a:avLst/>
          </a:prstGeom>
          <a:solidFill>
            <a:srgbClr val="E74E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0" name="矩形 19"/>
          <p:cNvSpPr/>
          <p:nvPr/>
        </p:nvSpPr>
        <p:spPr>
          <a:xfrm>
            <a:off x="6762922" y="114524"/>
            <a:ext cx="1237387" cy="3567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0" y="93911"/>
            <a:ext cx="1282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项目简介</a:t>
            </a:r>
            <a:endParaRPr lang="zh-HK" altLang="en-US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22" name="直接连接符 21"/>
          <p:cNvCxnSpPr/>
          <p:nvPr/>
        </p:nvCxnSpPr>
        <p:spPr>
          <a:xfrm>
            <a:off x="12539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1310746" y="101922"/>
            <a:ext cx="1252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pc="3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调查访谈</a:t>
            </a:r>
            <a:endParaRPr lang="zh-HK" altLang="en-US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24" name="直接连接符 23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/>
          <p:cNvSpPr txBox="1"/>
          <p:nvPr/>
        </p:nvSpPr>
        <p:spPr>
          <a:xfrm>
            <a:off x="2684103" y="90225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系统特性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3945804" y="91284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需求分析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5403317" y="90225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UI</a:t>
            </a:r>
            <a:r>
              <a:rPr lang="zh-CN" altLang="en-US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设计</a:t>
            </a:r>
            <a:endParaRPr lang="zh-HK" altLang="en-US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6762923" y="90225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rgbClr val="6666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成员分工</a:t>
            </a:r>
            <a:endParaRPr lang="zh-HK" altLang="en-US" spc="300" dirty="0">
              <a:solidFill>
                <a:srgbClr val="666666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29" name="直接连接符 28"/>
          <p:cNvCxnSpPr/>
          <p:nvPr/>
        </p:nvCxnSpPr>
        <p:spPr>
          <a:xfrm>
            <a:off x="3979503" y="90225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/>
        </p:nvCxnSpPr>
        <p:spPr>
          <a:xfrm>
            <a:off x="5308762" y="90225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>
            <a:off x="6698717" y="90225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641263" y="2066192"/>
            <a:ext cx="772022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在项目的最后阶段，我们完成</a:t>
            </a:r>
            <a:r>
              <a:rPr lang="en-US" altLang="zh-CN" dirty="0" smtClean="0"/>
              <a:t>web</a:t>
            </a:r>
            <a:r>
              <a:rPr lang="zh-CN" altLang="en-US" dirty="0" smtClean="0"/>
              <a:t>的应用模块，爬虫模块，提交了测试文档，测试报告，测试用例，源程序代码等。实现了用户模块的登录，账号信息的修改，新闻的添加和新闻的修改和从官网爬取信息。</a:t>
            </a: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r>
              <a:rPr lang="zh-CN" altLang="en-US" dirty="0" smtClean="0"/>
              <a:t>经过一学期摸爬打滚，从项目的确定到最后项目的部分功能的实现，我们小组从不知从何开始到会编写代码等。通过一个</a:t>
            </a:r>
            <a:r>
              <a:rPr lang="zh-CN" altLang="en-US" dirty="0"/>
              <a:t>学期</a:t>
            </a:r>
            <a:r>
              <a:rPr lang="zh-CN" altLang="en-US" dirty="0" smtClean="0"/>
              <a:t>的学习和一个项目的过程，学到了许许多多多的内容。印象最深的就是项目过程中需求分析真的很重要，如果用户改一下需求，对于我们来说真的很麻烦，又要改界面，又要改模块功能等，但用户是上帝，就又必须照着改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98259544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>
          <a:xfrm>
            <a:off x="2130843" y="928352"/>
            <a:ext cx="1093895" cy="955612"/>
            <a:chOff x="882603" y="2302677"/>
            <a:chExt cx="1093895" cy="955612"/>
          </a:xfrm>
          <a:solidFill>
            <a:srgbClr val="E74E3E"/>
          </a:solidFill>
        </p:grpSpPr>
        <p:sp>
          <p:nvSpPr>
            <p:cNvPr id="32" name="Freeform 14"/>
            <p:cNvSpPr>
              <a:spLocks/>
            </p:cNvSpPr>
            <p:nvPr/>
          </p:nvSpPr>
          <p:spPr bwMode="auto">
            <a:xfrm>
              <a:off x="882603" y="2302677"/>
              <a:ext cx="820672" cy="955612"/>
            </a:xfrm>
            <a:custGeom>
              <a:avLst/>
              <a:gdLst>
                <a:gd name="T0" fmla="*/ 908 w 1036"/>
                <a:gd name="T1" fmla="*/ 372 h 1206"/>
                <a:gd name="T2" fmla="*/ 908 w 1036"/>
                <a:gd name="T3" fmla="*/ 296 h 1206"/>
                <a:gd name="T4" fmla="*/ 908 w 1036"/>
                <a:gd name="T5" fmla="*/ 152 h 1206"/>
                <a:gd name="T6" fmla="*/ 883 w 1036"/>
                <a:gd name="T7" fmla="*/ 128 h 1206"/>
                <a:gd name="T8" fmla="*/ 405 w 1036"/>
                <a:gd name="T9" fmla="*/ 128 h 1206"/>
                <a:gd name="T10" fmla="*/ 387 w 1036"/>
                <a:gd name="T11" fmla="*/ 128 h 1206"/>
                <a:gd name="T12" fmla="*/ 387 w 1036"/>
                <a:gd name="T13" fmla="*/ 150 h 1206"/>
                <a:gd name="T14" fmla="*/ 387 w 1036"/>
                <a:gd name="T15" fmla="*/ 296 h 1206"/>
                <a:gd name="T16" fmla="*/ 295 w 1036"/>
                <a:gd name="T17" fmla="*/ 386 h 1206"/>
                <a:gd name="T18" fmla="*/ 145 w 1036"/>
                <a:gd name="T19" fmla="*/ 386 h 1206"/>
                <a:gd name="T20" fmla="*/ 128 w 1036"/>
                <a:gd name="T21" fmla="*/ 386 h 1206"/>
                <a:gd name="T22" fmla="*/ 128 w 1036"/>
                <a:gd name="T23" fmla="*/ 404 h 1206"/>
                <a:gd name="T24" fmla="*/ 128 w 1036"/>
                <a:gd name="T25" fmla="*/ 1052 h 1206"/>
                <a:gd name="T26" fmla="*/ 153 w 1036"/>
                <a:gd name="T27" fmla="*/ 1078 h 1206"/>
                <a:gd name="T28" fmla="*/ 882 w 1036"/>
                <a:gd name="T29" fmla="*/ 1078 h 1206"/>
                <a:gd name="T30" fmla="*/ 908 w 1036"/>
                <a:gd name="T31" fmla="*/ 1052 h 1206"/>
                <a:gd name="T32" fmla="*/ 908 w 1036"/>
                <a:gd name="T33" fmla="*/ 869 h 1206"/>
                <a:gd name="T34" fmla="*/ 914 w 1036"/>
                <a:gd name="T35" fmla="*/ 851 h 1206"/>
                <a:gd name="T36" fmla="*/ 1028 w 1036"/>
                <a:gd name="T37" fmla="*/ 729 h 1206"/>
                <a:gd name="T38" fmla="*/ 1035 w 1036"/>
                <a:gd name="T39" fmla="*/ 724 h 1206"/>
                <a:gd name="T40" fmla="*/ 1036 w 1036"/>
                <a:gd name="T41" fmla="*/ 738 h 1206"/>
                <a:gd name="T42" fmla="*/ 1036 w 1036"/>
                <a:gd name="T43" fmla="*/ 1069 h 1206"/>
                <a:gd name="T44" fmla="*/ 899 w 1036"/>
                <a:gd name="T45" fmla="*/ 1206 h 1206"/>
                <a:gd name="T46" fmla="*/ 133 w 1036"/>
                <a:gd name="T47" fmla="*/ 1206 h 1206"/>
                <a:gd name="T48" fmla="*/ 0 w 1036"/>
                <a:gd name="T49" fmla="*/ 1073 h 1206"/>
                <a:gd name="T50" fmla="*/ 0 w 1036"/>
                <a:gd name="T51" fmla="*/ 316 h 1206"/>
                <a:gd name="T52" fmla="*/ 19 w 1036"/>
                <a:gd name="T53" fmla="*/ 267 h 1206"/>
                <a:gd name="T54" fmla="*/ 265 w 1036"/>
                <a:gd name="T55" fmla="*/ 27 h 1206"/>
                <a:gd name="T56" fmla="*/ 331 w 1036"/>
                <a:gd name="T57" fmla="*/ 0 h 1206"/>
                <a:gd name="T58" fmla="*/ 902 w 1036"/>
                <a:gd name="T59" fmla="*/ 0 h 1206"/>
                <a:gd name="T60" fmla="*/ 1036 w 1036"/>
                <a:gd name="T61" fmla="*/ 129 h 1206"/>
                <a:gd name="T62" fmla="*/ 1035 w 1036"/>
                <a:gd name="T63" fmla="*/ 206 h 1206"/>
                <a:gd name="T64" fmla="*/ 1028 w 1036"/>
                <a:gd name="T65" fmla="*/ 224 h 1206"/>
                <a:gd name="T66" fmla="*/ 942 w 1036"/>
                <a:gd name="T67" fmla="*/ 328 h 1206"/>
                <a:gd name="T68" fmla="*/ 921 w 1036"/>
                <a:gd name="T69" fmla="*/ 358 h 1206"/>
                <a:gd name="T70" fmla="*/ 908 w 1036"/>
                <a:gd name="T71" fmla="*/ 372 h 1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036" h="1206">
                  <a:moveTo>
                    <a:pt x="908" y="372"/>
                  </a:moveTo>
                  <a:cubicBezTo>
                    <a:pt x="908" y="344"/>
                    <a:pt x="908" y="320"/>
                    <a:pt x="908" y="296"/>
                  </a:cubicBezTo>
                  <a:cubicBezTo>
                    <a:pt x="908" y="248"/>
                    <a:pt x="908" y="200"/>
                    <a:pt x="908" y="152"/>
                  </a:cubicBezTo>
                  <a:cubicBezTo>
                    <a:pt x="908" y="131"/>
                    <a:pt x="905" y="128"/>
                    <a:pt x="883" y="128"/>
                  </a:cubicBezTo>
                  <a:cubicBezTo>
                    <a:pt x="724" y="128"/>
                    <a:pt x="565" y="128"/>
                    <a:pt x="405" y="128"/>
                  </a:cubicBezTo>
                  <a:cubicBezTo>
                    <a:pt x="400" y="128"/>
                    <a:pt x="394" y="128"/>
                    <a:pt x="387" y="128"/>
                  </a:cubicBezTo>
                  <a:cubicBezTo>
                    <a:pt x="387" y="137"/>
                    <a:pt x="387" y="144"/>
                    <a:pt x="387" y="150"/>
                  </a:cubicBezTo>
                  <a:cubicBezTo>
                    <a:pt x="387" y="199"/>
                    <a:pt x="387" y="247"/>
                    <a:pt x="387" y="296"/>
                  </a:cubicBezTo>
                  <a:cubicBezTo>
                    <a:pt x="386" y="352"/>
                    <a:pt x="351" y="386"/>
                    <a:pt x="295" y="386"/>
                  </a:cubicBezTo>
                  <a:cubicBezTo>
                    <a:pt x="245" y="386"/>
                    <a:pt x="195" y="386"/>
                    <a:pt x="145" y="386"/>
                  </a:cubicBezTo>
                  <a:cubicBezTo>
                    <a:pt x="140" y="386"/>
                    <a:pt x="135" y="386"/>
                    <a:pt x="128" y="386"/>
                  </a:cubicBezTo>
                  <a:cubicBezTo>
                    <a:pt x="128" y="394"/>
                    <a:pt x="128" y="399"/>
                    <a:pt x="128" y="404"/>
                  </a:cubicBezTo>
                  <a:cubicBezTo>
                    <a:pt x="128" y="620"/>
                    <a:pt x="128" y="836"/>
                    <a:pt x="128" y="1052"/>
                  </a:cubicBezTo>
                  <a:cubicBezTo>
                    <a:pt x="128" y="1076"/>
                    <a:pt x="130" y="1078"/>
                    <a:pt x="153" y="1078"/>
                  </a:cubicBezTo>
                  <a:cubicBezTo>
                    <a:pt x="396" y="1078"/>
                    <a:pt x="639" y="1078"/>
                    <a:pt x="882" y="1078"/>
                  </a:cubicBezTo>
                  <a:cubicBezTo>
                    <a:pt x="906" y="1078"/>
                    <a:pt x="908" y="1076"/>
                    <a:pt x="908" y="1052"/>
                  </a:cubicBezTo>
                  <a:cubicBezTo>
                    <a:pt x="908" y="991"/>
                    <a:pt x="908" y="930"/>
                    <a:pt x="908" y="869"/>
                  </a:cubicBezTo>
                  <a:cubicBezTo>
                    <a:pt x="908" y="863"/>
                    <a:pt x="910" y="855"/>
                    <a:pt x="914" y="851"/>
                  </a:cubicBezTo>
                  <a:cubicBezTo>
                    <a:pt x="952" y="810"/>
                    <a:pt x="990" y="770"/>
                    <a:pt x="1028" y="729"/>
                  </a:cubicBezTo>
                  <a:cubicBezTo>
                    <a:pt x="1030" y="728"/>
                    <a:pt x="1031" y="727"/>
                    <a:pt x="1035" y="724"/>
                  </a:cubicBezTo>
                  <a:cubicBezTo>
                    <a:pt x="1035" y="730"/>
                    <a:pt x="1036" y="734"/>
                    <a:pt x="1036" y="738"/>
                  </a:cubicBezTo>
                  <a:cubicBezTo>
                    <a:pt x="1036" y="849"/>
                    <a:pt x="1036" y="959"/>
                    <a:pt x="1036" y="1069"/>
                  </a:cubicBezTo>
                  <a:cubicBezTo>
                    <a:pt x="1035" y="1151"/>
                    <a:pt x="981" y="1206"/>
                    <a:pt x="899" y="1206"/>
                  </a:cubicBezTo>
                  <a:cubicBezTo>
                    <a:pt x="643" y="1206"/>
                    <a:pt x="388" y="1206"/>
                    <a:pt x="133" y="1206"/>
                  </a:cubicBezTo>
                  <a:cubicBezTo>
                    <a:pt x="56" y="1206"/>
                    <a:pt x="0" y="1150"/>
                    <a:pt x="0" y="1073"/>
                  </a:cubicBezTo>
                  <a:cubicBezTo>
                    <a:pt x="0" y="821"/>
                    <a:pt x="0" y="568"/>
                    <a:pt x="0" y="316"/>
                  </a:cubicBezTo>
                  <a:cubicBezTo>
                    <a:pt x="0" y="297"/>
                    <a:pt x="6" y="281"/>
                    <a:pt x="19" y="267"/>
                  </a:cubicBezTo>
                  <a:cubicBezTo>
                    <a:pt x="101" y="187"/>
                    <a:pt x="183" y="107"/>
                    <a:pt x="265" y="27"/>
                  </a:cubicBezTo>
                  <a:cubicBezTo>
                    <a:pt x="283" y="9"/>
                    <a:pt x="305" y="0"/>
                    <a:pt x="331" y="0"/>
                  </a:cubicBezTo>
                  <a:cubicBezTo>
                    <a:pt x="521" y="0"/>
                    <a:pt x="712" y="0"/>
                    <a:pt x="902" y="0"/>
                  </a:cubicBezTo>
                  <a:cubicBezTo>
                    <a:pt x="978" y="1"/>
                    <a:pt x="1033" y="53"/>
                    <a:pt x="1036" y="129"/>
                  </a:cubicBezTo>
                  <a:cubicBezTo>
                    <a:pt x="1036" y="155"/>
                    <a:pt x="1036" y="180"/>
                    <a:pt x="1035" y="206"/>
                  </a:cubicBezTo>
                  <a:cubicBezTo>
                    <a:pt x="1035" y="212"/>
                    <a:pt x="1032" y="219"/>
                    <a:pt x="1028" y="224"/>
                  </a:cubicBezTo>
                  <a:cubicBezTo>
                    <a:pt x="999" y="259"/>
                    <a:pt x="970" y="293"/>
                    <a:pt x="942" y="328"/>
                  </a:cubicBezTo>
                  <a:cubicBezTo>
                    <a:pt x="934" y="337"/>
                    <a:pt x="928" y="348"/>
                    <a:pt x="921" y="358"/>
                  </a:cubicBezTo>
                  <a:cubicBezTo>
                    <a:pt x="918" y="362"/>
                    <a:pt x="914" y="365"/>
                    <a:pt x="908" y="3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/>
            </a:p>
          </p:txBody>
        </p:sp>
        <p:sp>
          <p:nvSpPr>
            <p:cNvPr id="33" name="Freeform 15"/>
            <p:cNvSpPr>
              <a:spLocks/>
            </p:cNvSpPr>
            <p:nvPr/>
          </p:nvSpPr>
          <p:spPr bwMode="auto">
            <a:xfrm>
              <a:off x="1362082" y="2640858"/>
              <a:ext cx="386396" cy="443988"/>
            </a:xfrm>
            <a:custGeom>
              <a:avLst/>
              <a:gdLst>
                <a:gd name="T0" fmla="*/ 351 w 488"/>
                <a:gd name="T1" fmla="*/ 0 h 560"/>
                <a:gd name="T2" fmla="*/ 488 w 488"/>
                <a:gd name="T3" fmla="*/ 114 h 560"/>
                <a:gd name="T4" fmla="*/ 431 w 488"/>
                <a:gd name="T5" fmla="*/ 180 h 560"/>
                <a:gd name="T6" fmla="*/ 127 w 488"/>
                <a:gd name="T7" fmla="*/ 490 h 560"/>
                <a:gd name="T8" fmla="*/ 39 w 488"/>
                <a:gd name="T9" fmla="*/ 554 h 560"/>
                <a:gd name="T10" fmla="*/ 5 w 488"/>
                <a:gd name="T11" fmla="*/ 560 h 560"/>
                <a:gd name="T12" fmla="*/ 4 w 488"/>
                <a:gd name="T13" fmla="*/ 526 h 560"/>
                <a:gd name="T14" fmla="*/ 64 w 488"/>
                <a:gd name="T15" fmla="*/ 404 h 560"/>
                <a:gd name="T16" fmla="*/ 347 w 488"/>
                <a:gd name="T17" fmla="*/ 7 h 560"/>
                <a:gd name="T18" fmla="*/ 351 w 488"/>
                <a:gd name="T19" fmla="*/ 0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8" h="560">
                  <a:moveTo>
                    <a:pt x="351" y="0"/>
                  </a:moveTo>
                  <a:cubicBezTo>
                    <a:pt x="398" y="39"/>
                    <a:pt x="443" y="76"/>
                    <a:pt x="488" y="114"/>
                  </a:cubicBezTo>
                  <a:cubicBezTo>
                    <a:pt x="469" y="137"/>
                    <a:pt x="450" y="159"/>
                    <a:pt x="431" y="180"/>
                  </a:cubicBezTo>
                  <a:cubicBezTo>
                    <a:pt x="336" y="289"/>
                    <a:pt x="238" y="396"/>
                    <a:pt x="127" y="490"/>
                  </a:cubicBezTo>
                  <a:cubicBezTo>
                    <a:pt x="100" y="514"/>
                    <a:pt x="69" y="534"/>
                    <a:pt x="39" y="554"/>
                  </a:cubicBezTo>
                  <a:cubicBezTo>
                    <a:pt x="30" y="560"/>
                    <a:pt x="17" y="558"/>
                    <a:pt x="5" y="560"/>
                  </a:cubicBezTo>
                  <a:cubicBezTo>
                    <a:pt x="5" y="549"/>
                    <a:pt x="0" y="536"/>
                    <a:pt x="4" y="526"/>
                  </a:cubicBezTo>
                  <a:cubicBezTo>
                    <a:pt x="23" y="485"/>
                    <a:pt x="41" y="443"/>
                    <a:pt x="64" y="404"/>
                  </a:cubicBezTo>
                  <a:cubicBezTo>
                    <a:pt x="147" y="264"/>
                    <a:pt x="245" y="134"/>
                    <a:pt x="347" y="7"/>
                  </a:cubicBezTo>
                  <a:cubicBezTo>
                    <a:pt x="348" y="5"/>
                    <a:pt x="349" y="3"/>
                    <a:pt x="35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/>
            </a:p>
          </p:txBody>
        </p:sp>
        <p:sp>
          <p:nvSpPr>
            <p:cNvPr id="34" name="Freeform 16"/>
            <p:cNvSpPr>
              <a:spLocks/>
            </p:cNvSpPr>
            <p:nvPr/>
          </p:nvSpPr>
          <p:spPr bwMode="auto">
            <a:xfrm>
              <a:off x="1667783" y="2400113"/>
              <a:ext cx="273223" cy="299340"/>
            </a:xfrm>
            <a:custGeom>
              <a:avLst/>
              <a:gdLst>
                <a:gd name="T0" fmla="*/ 139 w 345"/>
                <a:gd name="T1" fmla="*/ 378 h 378"/>
                <a:gd name="T2" fmla="*/ 0 w 345"/>
                <a:gd name="T3" fmla="*/ 264 h 378"/>
                <a:gd name="T4" fmla="*/ 19 w 345"/>
                <a:gd name="T5" fmla="*/ 240 h 378"/>
                <a:gd name="T6" fmla="*/ 183 w 345"/>
                <a:gd name="T7" fmla="*/ 54 h 378"/>
                <a:gd name="T8" fmla="*/ 231 w 345"/>
                <a:gd name="T9" fmla="*/ 17 h 378"/>
                <a:gd name="T10" fmla="*/ 308 w 345"/>
                <a:gd name="T11" fmla="*/ 26 h 378"/>
                <a:gd name="T12" fmla="*/ 334 w 345"/>
                <a:gd name="T13" fmla="*/ 103 h 378"/>
                <a:gd name="T14" fmla="*/ 312 w 345"/>
                <a:gd name="T15" fmla="*/ 150 h 378"/>
                <a:gd name="T16" fmla="*/ 139 w 345"/>
                <a:gd name="T17" fmla="*/ 378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5" h="378">
                  <a:moveTo>
                    <a:pt x="139" y="378"/>
                  </a:moveTo>
                  <a:cubicBezTo>
                    <a:pt x="90" y="338"/>
                    <a:pt x="46" y="301"/>
                    <a:pt x="0" y="264"/>
                  </a:cubicBezTo>
                  <a:cubicBezTo>
                    <a:pt x="7" y="255"/>
                    <a:pt x="13" y="247"/>
                    <a:pt x="19" y="240"/>
                  </a:cubicBezTo>
                  <a:cubicBezTo>
                    <a:pt x="74" y="178"/>
                    <a:pt x="128" y="115"/>
                    <a:pt x="183" y="54"/>
                  </a:cubicBezTo>
                  <a:cubicBezTo>
                    <a:pt x="196" y="39"/>
                    <a:pt x="214" y="27"/>
                    <a:pt x="231" y="17"/>
                  </a:cubicBezTo>
                  <a:cubicBezTo>
                    <a:pt x="259" y="0"/>
                    <a:pt x="280" y="4"/>
                    <a:pt x="308" y="26"/>
                  </a:cubicBezTo>
                  <a:cubicBezTo>
                    <a:pt x="336" y="50"/>
                    <a:pt x="345" y="73"/>
                    <a:pt x="334" y="103"/>
                  </a:cubicBezTo>
                  <a:cubicBezTo>
                    <a:pt x="328" y="119"/>
                    <a:pt x="322" y="136"/>
                    <a:pt x="312" y="150"/>
                  </a:cubicBezTo>
                  <a:cubicBezTo>
                    <a:pt x="255" y="226"/>
                    <a:pt x="197" y="301"/>
                    <a:pt x="139" y="37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/>
            </a:p>
          </p:txBody>
        </p:sp>
        <p:sp>
          <p:nvSpPr>
            <p:cNvPr id="35" name="Freeform 17"/>
            <p:cNvSpPr>
              <a:spLocks/>
            </p:cNvSpPr>
            <p:nvPr/>
          </p:nvSpPr>
          <p:spPr bwMode="auto">
            <a:xfrm>
              <a:off x="1088524" y="2679029"/>
              <a:ext cx="408829" cy="66632"/>
            </a:xfrm>
            <a:custGeom>
              <a:avLst/>
              <a:gdLst>
                <a:gd name="T0" fmla="*/ 257 w 516"/>
                <a:gd name="T1" fmla="*/ 0 h 84"/>
                <a:gd name="T2" fmla="*/ 496 w 516"/>
                <a:gd name="T3" fmla="*/ 0 h 84"/>
                <a:gd name="T4" fmla="*/ 516 w 516"/>
                <a:gd name="T5" fmla="*/ 19 h 84"/>
                <a:gd name="T6" fmla="*/ 516 w 516"/>
                <a:gd name="T7" fmla="*/ 49 h 84"/>
                <a:gd name="T8" fmla="*/ 481 w 516"/>
                <a:gd name="T9" fmla="*/ 84 h 84"/>
                <a:gd name="T10" fmla="*/ 23 w 516"/>
                <a:gd name="T11" fmla="*/ 84 h 84"/>
                <a:gd name="T12" fmla="*/ 0 w 516"/>
                <a:gd name="T13" fmla="*/ 61 h 84"/>
                <a:gd name="T14" fmla="*/ 0 w 516"/>
                <a:gd name="T15" fmla="*/ 22 h 84"/>
                <a:gd name="T16" fmla="*/ 22 w 516"/>
                <a:gd name="T17" fmla="*/ 0 h 84"/>
                <a:gd name="T18" fmla="*/ 257 w 516"/>
                <a:gd name="T19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6" h="84">
                  <a:moveTo>
                    <a:pt x="257" y="0"/>
                  </a:moveTo>
                  <a:cubicBezTo>
                    <a:pt x="337" y="0"/>
                    <a:pt x="416" y="0"/>
                    <a:pt x="496" y="0"/>
                  </a:cubicBezTo>
                  <a:cubicBezTo>
                    <a:pt x="515" y="0"/>
                    <a:pt x="516" y="1"/>
                    <a:pt x="516" y="19"/>
                  </a:cubicBezTo>
                  <a:cubicBezTo>
                    <a:pt x="516" y="29"/>
                    <a:pt x="516" y="39"/>
                    <a:pt x="516" y="49"/>
                  </a:cubicBezTo>
                  <a:cubicBezTo>
                    <a:pt x="516" y="71"/>
                    <a:pt x="503" y="84"/>
                    <a:pt x="481" y="84"/>
                  </a:cubicBezTo>
                  <a:cubicBezTo>
                    <a:pt x="329" y="84"/>
                    <a:pt x="176" y="84"/>
                    <a:pt x="23" y="84"/>
                  </a:cubicBezTo>
                  <a:cubicBezTo>
                    <a:pt x="0" y="84"/>
                    <a:pt x="0" y="83"/>
                    <a:pt x="0" y="61"/>
                  </a:cubicBezTo>
                  <a:cubicBezTo>
                    <a:pt x="0" y="48"/>
                    <a:pt x="0" y="35"/>
                    <a:pt x="0" y="22"/>
                  </a:cubicBezTo>
                  <a:cubicBezTo>
                    <a:pt x="0" y="0"/>
                    <a:pt x="0" y="0"/>
                    <a:pt x="22" y="0"/>
                  </a:cubicBezTo>
                  <a:cubicBezTo>
                    <a:pt x="100" y="0"/>
                    <a:pt x="179" y="0"/>
                    <a:pt x="25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/>
            </a:p>
          </p:txBody>
        </p:sp>
        <p:sp>
          <p:nvSpPr>
            <p:cNvPr id="36" name="Freeform 18"/>
            <p:cNvSpPr>
              <a:spLocks/>
            </p:cNvSpPr>
            <p:nvPr/>
          </p:nvSpPr>
          <p:spPr bwMode="auto">
            <a:xfrm>
              <a:off x="1087855" y="2815306"/>
              <a:ext cx="344542" cy="67301"/>
            </a:xfrm>
            <a:custGeom>
              <a:avLst/>
              <a:gdLst>
                <a:gd name="T0" fmla="*/ 435 w 435"/>
                <a:gd name="T1" fmla="*/ 0 h 85"/>
                <a:gd name="T2" fmla="*/ 382 w 435"/>
                <a:gd name="T3" fmla="*/ 80 h 85"/>
                <a:gd name="T4" fmla="*/ 371 w 435"/>
                <a:gd name="T5" fmla="*/ 84 h 85"/>
                <a:gd name="T6" fmla="*/ 15 w 435"/>
                <a:gd name="T7" fmla="*/ 85 h 85"/>
                <a:gd name="T8" fmla="*/ 1 w 435"/>
                <a:gd name="T9" fmla="*/ 69 h 85"/>
                <a:gd name="T10" fmla="*/ 0 w 435"/>
                <a:gd name="T11" fmla="*/ 18 h 85"/>
                <a:gd name="T12" fmla="*/ 19 w 435"/>
                <a:gd name="T13" fmla="*/ 0 h 85"/>
                <a:gd name="T14" fmla="*/ 190 w 435"/>
                <a:gd name="T15" fmla="*/ 0 h 85"/>
                <a:gd name="T16" fmla="*/ 415 w 435"/>
                <a:gd name="T17" fmla="*/ 0 h 85"/>
                <a:gd name="T18" fmla="*/ 435 w 435"/>
                <a:gd name="T19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5" h="85">
                  <a:moveTo>
                    <a:pt x="435" y="0"/>
                  </a:moveTo>
                  <a:cubicBezTo>
                    <a:pt x="417" y="29"/>
                    <a:pt x="400" y="55"/>
                    <a:pt x="382" y="80"/>
                  </a:cubicBezTo>
                  <a:cubicBezTo>
                    <a:pt x="380" y="83"/>
                    <a:pt x="375" y="84"/>
                    <a:pt x="371" y="84"/>
                  </a:cubicBezTo>
                  <a:cubicBezTo>
                    <a:pt x="252" y="85"/>
                    <a:pt x="134" y="84"/>
                    <a:pt x="15" y="85"/>
                  </a:cubicBezTo>
                  <a:cubicBezTo>
                    <a:pt x="4" y="85"/>
                    <a:pt x="0" y="80"/>
                    <a:pt x="1" y="69"/>
                  </a:cubicBezTo>
                  <a:cubicBezTo>
                    <a:pt x="1" y="52"/>
                    <a:pt x="1" y="35"/>
                    <a:pt x="0" y="18"/>
                  </a:cubicBezTo>
                  <a:cubicBezTo>
                    <a:pt x="0" y="4"/>
                    <a:pt x="6" y="0"/>
                    <a:pt x="19" y="0"/>
                  </a:cubicBezTo>
                  <a:cubicBezTo>
                    <a:pt x="76" y="0"/>
                    <a:pt x="133" y="0"/>
                    <a:pt x="190" y="0"/>
                  </a:cubicBezTo>
                  <a:cubicBezTo>
                    <a:pt x="265" y="0"/>
                    <a:pt x="340" y="0"/>
                    <a:pt x="415" y="0"/>
                  </a:cubicBezTo>
                  <a:cubicBezTo>
                    <a:pt x="421" y="0"/>
                    <a:pt x="426" y="0"/>
                    <a:pt x="43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/>
            </a:p>
          </p:txBody>
        </p:sp>
        <p:sp>
          <p:nvSpPr>
            <p:cNvPr id="37" name="Freeform 19"/>
            <p:cNvSpPr>
              <a:spLocks/>
            </p:cNvSpPr>
            <p:nvPr/>
          </p:nvSpPr>
          <p:spPr bwMode="auto">
            <a:xfrm>
              <a:off x="1082497" y="2945221"/>
              <a:ext cx="244427" cy="146657"/>
            </a:xfrm>
            <a:custGeom>
              <a:avLst/>
              <a:gdLst>
                <a:gd name="T0" fmla="*/ 286 w 309"/>
                <a:gd name="T1" fmla="*/ 148 h 185"/>
                <a:gd name="T2" fmla="*/ 283 w 309"/>
                <a:gd name="T3" fmla="*/ 148 h 185"/>
                <a:gd name="T4" fmla="*/ 234 w 309"/>
                <a:gd name="T5" fmla="*/ 153 h 185"/>
                <a:gd name="T6" fmla="*/ 214 w 309"/>
                <a:gd name="T7" fmla="*/ 169 h 185"/>
                <a:gd name="T8" fmla="*/ 156 w 309"/>
                <a:gd name="T9" fmla="*/ 164 h 185"/>
                <a:gd name="T10" fmla="*/ 105 w 309"/>
                <a:gd name="T11" fmla="*/ 110 h 185"/>
                <a:gd name="T12" fmla="*/ 80 w 309"/>
                <a:gd name="T13" fmla="*/ 157 h 185"/>
                <a:gd name="T14" fmla="*/ 38 w 309"/>
                <a:gd name="T15" fmla="*/ 178 h 185"/>
                <a:gd name="T16" fmla="*/ 11 w 309"/>
                <a:gd name="T17" fmla="*/ 126 h 185"/>
                <a:gd name="T18" fmla="*/ 64 w 309"/>
                <a:gd name="T19" fmla="*/ 24 h 185"/>
                <a:gd name="T20" fmla="*/ 126 w 309"/>
                <a:gd name="T21" fmla="*/ 21 h 185"/>
                <a:gd name="T22" fmla="*/ 191 w 309"/>
                <a:gd name="T23" fmla="*/ 90 h 185"/>
                <a:gd name="T24" fmla="*/ 230 w 309"/>
                <a:gd name="T25" fmla="*/ 60 h 185"/>
                <a:gd name="T26" fmla="*/ 281 w 309"/>
                <a:gd name="T27" fmla="*/ 58 h 185"/>
                <a:gd name="T28" fmla="*/ 309 w 309"/>
                <a:gd name="T29" fmla="*/ 76 h 185"/>
                <a:gd name="T30" fmla="*/ 286 w 309"/>
                <a:gd name="T31" fmla="*/ 148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09" h="185">
                  <a:moveTo>
                    <a:pt x="286" y="148"/>
                  </a:moveTo>
                  <a:cubicBezTo>
                    <a:pt x="284" y="148"/>
                    <a:pt x="284" y="148"/>
                    <a:pt x="283" y="148"/>
                  </a:cubicBezTo>
                  <a:cubicBezTo>
                    <a:pt x="265" y="131"/>
                    <a:pt x="249" y="137"/>
                    <a:pt x="234" y="153"/>
                  </a:cubicBezTo>
                  <a:cubicBezTo>
                    <a:pt x="228" y="159"/>
                    <a:pt x="221" y="164"/>
                    <a:pt x="214" y="169"/>
                  </a:cubicBezTo>
                  <a:cubicBezTo>
                    <a:pt x="193" y="185"/>
                    <a:pt x="174" y="183"/>
                    <a:pt x="156" y="164"/>
                  </a:cubicBezTo>
                  <a:cubicBezTo>
                    <a:pt x="139" y="147"/>
                    <a:pt x="123" y="129"/>
                    <a:pt x="105" y="110"/>
                  </a:cubicBezTo>
                  <a:cubicBezTo>
                    <a:pt x="96" y="126"/>
                    <a:pt x="88" y="142"/>
                    <a:pt x="80" y="157"/>
                  </a:cubicBezTo>
                  <a:cubicBezTo>
                    <a:pt x="71" y="174"/>
                    <a:pt x="55" y="181"/>
                    <a:pt x="38" y="178"/>
                  </a:cubicBezTo>
                  <a:cubicBezTo>
                    <a:pt x="14" y="174"/>
                    <a:pt x="0" y="149"/>
                    <a:pt x="11" y="126"/>
                  </a:cubicBezTo>
                  <a:cubicBezTo>
                    <a:pt x="28" y="92"/>
                    <a:pt x="45" y="57"/>
                    <a:pt x="64" y="24"/>
                  </a:cubicBezTo>
                  <a:cubicBezTo>
                    <a:pt x="77" y="0"/>
                    <a:pt x="107" y="0"/>
                    <a:pt x="126" y="21"/>
                  </a:cubicBezTo>
                  <a:cubicBezTo>
                    <a:pt x="148" y="43"/>
                    <a:pt x="169" y="66"/>
                    <a:pt x="191" y="90"/>
                  </a:cubicBezTo>
                  <a:cubicBezTo>
                    <a:pt x="204" y="80"/>
                    <a:pt x="217" y="70"/>
                    <a:pt x="230" y="60"/>
                  </a:cubicBezTo>
                  <a:cubicBezTo>
                    <a:pt x="247" y="47"/>
                    <a:pt x="262" y="46"/>
                    <a:pt x="281" y="58"/>
                  </a:cubicBezTo>
                  <a:cubicBezTo>
                    <a:pt x="291" y="64"/>
                    <a:pt x="300" y="70"/>
                    <a:pt x="309" y="76"/>
                  </a:cubicBezTo>
                  <a:cubicBezTo>
                    <a:pt x="301" y="100"/>
                    <a:pt x="294" y="124"/>
                    <a:pt x="286" y="1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/>
            </a:p>
          </p:txBody>
        </p:sp>
        <p:sp>
          <p:nvSpPr>
            <p:cNvPr id="38" name="Freeform 20"/>
            <p:cNvSpPr>
              <a:spLocks/>
            </p:cNvSpPr>
            <p:nvPr/>
          </p:nvSpPr>
          <p:spPr bwMode="auto">
            <a:xfrm>
              <a:off x="1748478" y="2540408"/>
              <a:ext cx="228020" cy="273223"/>
            </a:xfrm>
            <a:custGeom>
              <a:avLst/>
              <a:gdLst>
                <a:gd name="T0" fmla="*/ 288 w 288"/>
                <a:gd name="T1" fmla="*/ 37 h 345"/>
                <a:gd name="T2" fmla="*/ 280 w 288"/>
                <a:gd name="T3" fmla="*/ 52 h 345"/>
                <a:gd name="T4" fmla="*/ 118 w 288"/>
                <a:gd name="T5" fmla="*/ 260 h 345"/>
                <a:gd name="T6" fmla="*/ 57 w 288"/>
                <a:gd name="T7" fmla="*/ 326 h 345"/>
                <a:gd name="T8" fmla="*/ 24 w 288"/>
                <a:gd name="T9" fmla="*/ 343 h 345"/>
                <a:gd name="T10" fmla="*/ 3 w 288"/>
                <a:gd name="T11" fmla="*/ 338 h 345"/>
                <a:gd name="T12" fmla="*/ 3 w 288"/>
                <a:gd name="T13" fmla="*/ 314 h 345"/>
                <a:gd name="T14" fmla="*/ 44 w 288"/>
                <a:gd name="T15" fmla="*/ 262 h 345"/>
                <a:gd name="T16" fmla="*/ 210 w 288"/>
                <a:gd name="T17" fmla="*/ 53 h 345"/>
                <a:gd name="T18" fmla="*/ 236 w 288"/>
                <a:gd name="T19" fmla="*/ 15 h 345"/>
                <a:gd name="T20" fmla="*/ 263 w 288"/>
                <a:gd name="T21" fmla="*/ 4 h 345"/>
                <a:gd name="T22" fmla="*/ 288 w 288"/>
                <a:gd name="T23" fmla="*/ 37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88" h="345">
                  <a:moveTo>
                    <a:pt x="288" y="37"/>
                  </a:moveTo>
                  <a:cubicBezTo>
                    <a:pt x="286" y="40"/>
                    <a:pt x="284" y="46"/>
                    <a:pt x="280" y="52"/>
                  </a:cubicBezTo>
                  <a:cubicBezTo>
                    <a:pt x="226" y="121"/>
                    <a:pt x="172" y="191"/>
                    <a:pt x="118" y="260"/>
                  </a:cubicBezTo>
                  <a:cubicBezTo>
                    <a:pt x="99" y="283"/>
                    <a:pt x="78" y="305"/>
                    <a:pt x="57" y="326"/>
                  </a:cubicBezTo>
                  <a:cubicBezTo>
                    <a:pt x="48" y="334"/>
                    <a:pt x="36" y="339"/>
                    <a:pt x="24" y="343"/>
                  </a:cubicBezTo>
                  <a:cubicBezTo>
                    <a:pt x="18" y="345"/>
                    <a:pt x="6" y="343"/>
                    <a:pt x="3" y="338"/>
                  </a:cubicBezTo>
                  <a:cubicBezTo>
                    <a:pt x="0" y="332"/>
                    <a:pt x="0" y="320"/>
                    <a:pt x="3" y="314"/>
                  </a:cubicBezTo>
                  <a:cubicBezTo>
                    <a:pt x="15" y="296"/>
                    <a:pt x="30" y="279"/>
                    <a:pt x="44" y="262"/>
                  </a:cubicBezTo>
                  <a:cubicBezTo>
                    <a:pt x="99" y="192"/>
                    <a:pt x="154" y="123"/>
                    <a:pt x="210" y="53"/>
                  </a:cubicBezTo>
                  <a:cubicBezTo>
                    <a:pt x="219" y="41"/>
                    <a:pt x="228" y="28"/>
                    <a:pt x="236" y="15"/>
                  </a:cubicBezTo>
                  <a:cubicBezTo>
                    <a:pt x="243" y="5"/>
                    <a:pt x="251" y="0"/>
                    <a:pt x="263" y="4"/>
                  </a:cubicBezTo>
                  <a:cubicBezTo>
                    <a:pt x="275" y="7"/>
                    <a:pt x="288" y="23"/>
                    <a:pt x="288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/>
            </a:p>
          </p:txBody>
        </p:sp>
        <p:sp>
          <p:nvSpPr>
            <p:cNvPr id="39" name="Freeform 21"/>
            <p:cNvSpPr>
              <a:spLocks/>
            </p:cNvSpPr>
            <p:nvPr/>
          </p:nvSpPr>
          <p:spPr bwMode="auto">
            <a:xfrm>
              <a:off x="1293107" y="2473776"/>
              <a:ext cx="204247" cy="66632"/>
            </a:xfrm>
            <a:custGeom>
              <a:avLst/>
              <a:gdLst>
                <a:gd name="T0" fmla="*/ 129 w 258"/>
                <a:gd name="T1" fmla="*/ 84 h 84"/>
                <a:gd name="T2" fmla="*/ 18 w 258"/>
                <a:gd name="T3" fmla="*/ 84 h 84"/>
                <a:gd name="T4" fmla="*/ 0 w 258"/>
                <a:gd name="T5" fmla="*/ 66 h 84"/>
                <a:gd name="T6" fmla="*/ 0 w 258"/>
                <a:gd name="T7" fmla="*/ 16 h 84"/>
                <a:gd name="T8" fmla="*/ 15 w 258"/>
                <a:gd name="T9" fmla="*/ 0 h 84"/>
                <a:gd name="T10" fmla="*/ 243 w 258"/>
                <a:gd name="T11" fmla="*/ 0 h 84"/>
                <a:gd name="T12" fmla="*/ 258 w 258"/>
                <a:gd name="T13" fmla="*/ 15 h 84"/>
                <a:gd name="T14" fmla="*/ 258 w 258"/>
                <a:gd name="T15" fmla="*/ 68 h 84"/>
                <a:gd name="T16" fmla="*/ 241 w 258"/>
                <a:gd name="T17" fmla="*/ 84 h 84"/>
                <a:gd name="T18" fmla="*/ 129 w 258"/>
                <a:gd name="T19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8" h="84">
                  <a:moveTo>
                    <a:pt x="129" y="84"/>
                  </a:moveTo>
                  <a:cubicBezTo>
                    <a:pt x="92" y="84"/>
                    <a:pt x="55" y="83"/>
                    <a:pt x="18" y="84"/>
                  </a:cubicBezTo>
                  <a:cubicBezTo>
                    <a:pt x="5" y="84"/>
                    <a:pt x="0" y="79"/>
                    <a:pt x="0" y="66"/>
                  </a:cubicBezTo>
                  <a:cubicBezTo>
                    <a:pt x="1" y="50"/>
                    <a:pt x="1" y="33"/>
                    <a:pt x="0" y="16"/>
                  </a:cubicBezTo>
                  <a:cubicBezTo>
                    <a:pt x="0" y="5"/>
                    <a:pt x="4" y="0"/>
                    <a:pt x="15" y="0"/>
                  </a:cubicBezTo>
                  <a:cubicBezTo>
                    <a:pt x="91" y="0"/>
                    <a:pt x="167" y="0"/>
                    <a:pt x="243" y="0"/>
                  </a:cubicBezTo>
                  <a:cubicBezTo>
                    <a:pt x="254" y="0"/>
                    <a:pt x="258" y="4"/>
                    <a:pt x="258" y="15"/>
                  </a:cubicBezTo>
                  <a:cubicBezTo>
                    <a:pt x="257" y="33"/>
                    <a:pt x="257" y="50"/>
                    <a:pt x="258" y="68"/>
                  </a:cubicBezTo>
                  <a:cubicBezTo>
                    <a:pt x="258" y="80"/>
                    <a:pt x="253" y="84"/>
                    <a:pt x="241" y="84"/>
                  </a:cubicBezTo>
                  <a:cubicBezTo>
                    <a:pt x="203" y="84"/>
                    <a:pt x="166" y="84"/>
                    <a:pt x="129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/>
            </a:p>
          </p:txBody>
        </p:sp>
      </p:grpSp>
      <p:sp>
        <p:nvSpPr>
          <p:cNvPr id="40" name="文本框 39"/>
          <p:cNvSpPr txBox="1"/>
          <p:nvPr/>
        </p:nvSpPr>
        <p:spPr>
          <a:xfrm>
            <a:off x="265838" y="2002558"/>
            <a:ext cx="19495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rgbClr val="E74E3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总体设计文档，先前文档的修改：</a:t>
            </a:r>
            <a:endParaRPr lang="en-US" altLang="zh-CN" b="1" dirty="0">
              <a:solidFill>
                <a:srgbClr val="E74E3E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/>
            <a:endParaRPr lang="en-US" altLang="zh-CN" b="1" dirty="0">
              <a:solidFill>
                <a:srgbClr val="E74E3E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2336095" y="2135990"/>
            <a:ext cx="174417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/>
            <a:r>
              <a:rPr lang="zh-CN" altLang="en-US" sz="2400" dirty="0">
                <a:solidFill>
                  <a:srgbClr val="6666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陈妍蓝</a:t>
            </a:r>
            <a:endParaRPr lang="en-US" altLang="zh-CN" sz="2400" dirty="0">
              <a:solidFill>
                <a:srgbClr val="666666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0" algn="just"/>
            <a:r>
              <a:rPr lang="zh-CN" altLang="en-US" sz="2400" dirty="0">
                <a:solidFill>
                  <a:srgbClr val="6666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靳泽旭，</a:t>
            </a:r>
            <a:endParaRPr lang="en-US" altLang="zh-CN" sz="2400" dirty="0">
              <a:solidFill>
                <a:srgbClr val="666666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0" algn="just"/>
            <a:r>
              <a:rPr lang="zh-CN" altLang="en-US" sz="2400" dirty="0">
                <a:solidFill>
                  <a:srgbClr val="6666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奕吉</a:t>
            </a:r>
            <a:endParaRPr lang="zh-HK" altLang="zh-HK" sz="2400" dirty="0">
              <a:solidFill>
                <a:srgbClr val="666666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42" name="组合 41"/>
          <p:cNvGrpSpPr/>
          <p:nvPr/>
        </p:nvGrpSpPr>
        <p:grpSpPr>
          <a:xfrm>
            <a:off x="5089145" y="928352"/>
            <a:ext cx="1229112" cy="958730"/>
            <a:chOff x="2855366" y="2301118"/>
            <a:chExt cx="1229112" cy="958730"/>
          </a:xfrm>
          <a:solidFill>
            <a:srgbClr val="E74E3E"/>
          </a:solidFill>
        </p:grpSpPr>
        <p:sp>
          <p:nvSpPr>
            <p:cNvPr id="43" name="Freeform 26"/>
            <p:cNvSpPr>
              <a:spLocks/>
            </p:cNvSpPr>
            <p:nvPr/>
          </p:nvSpPr>
          <p:spPr bwMode="auto">
            <a:xfrm>
              <a:off x="2855366" y="2531318"/>
              <a:ext cx="807015" cy="728530"/>
            </a:xfrm>
            <a:custGeom>
              <a:avLst/>
              <a:gdLst>
                <a:gd name="T0" fmla="*/ 129 w 908"/>
                <a:gd name="T1" fmla="*/ 646 h 819"/>
                <a:gd name="T2" fmla="*/ 86 w 908"/>
                <a:gd name="T3" fmla="*/ 646 h 819"/>
                <a:gd name="T4" fmla="*/ 0 w 908"/>
                <a:gd name="T5" fmla="*/ 560 h 819"/>
                <a:gd name="T6" fmla="*/ 0 w 908"/>
                <a:gd name="T7" fmla="*/ 87 h 819"/>
                <a:gd name="T8" fmla="*/ 87 w 908"/>
                <a:gd name="T9" fmla="*/ 0 h 819"/>
                <a:gd name="T10" fmla="*/ 822 w 908"/>
                <a:gd name="T11" fmla="*/ 0 h 819"/>
                <a:gd name="T12" fmla="*/ 908 w 908"/>
                <a:gd name="T13" fmla="*/ 90 h 819"/>
                <a:gd name="T14" fmla="*/ 908 w 908"/>
                <a:gd name="T15" fmla="*/ 470 h 819"/>
                <a:gd name="T16" fmla="*/ 908 w 908"/>
                <a:gd name="T17" fmla="*/ 557 h 819"/>
                <a:gd name="T18" fmla="*/ 818 w 908"/>
                <a:gd name="T19" fmla="*/ 646 h 819"/>
                <a:gd name="T20" fmla="*/ 338 w 908"/>
                <a:gd name="T21" fmla="*/ 646 h 819"/>
                <a:gd name="T22" fmla="*/ 313 w 908"/>
                <a:gd name="T23" fmla="*/ 656 h 819"/>
                <a:gd name="T24" fmla="*/ 166 w 908"/>
                <a:gd name="T25" fmla="*/ 804 h 819"/>
                <a:gd name="T26" fmla="*/ 156 w 908"/>
                <a:gd name="T27" fmla="*/ 813 h 819"/>
                <a:gd name="T28" fmla="*/ 139 w 908"/>
                <a:gd name="T29" fmla="*/ 817 h 819"/>
                <a:gd name="T30" fmla="*/ 130 w 908"/>
                <a:gd name="T31" fmla="*/ 802 h 819"/>
                <a:gd name="T32" fmla="*/ 129 w 908"/>
                <a:gd name="T33" fmla="*/ 770 h 819"/>
                <a:gd name="T34" fmla="*/ 129 w 908"/>
                <a:gd name="T35" fmla="*/ 646 h 8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08" h="819">
                  <a:moveTo>
                    <a:pt x="129" y="646"/>
                  </a:moveTo>
                  <a:cubicBezTo>
                    <a:pt x="114" y="646"/>
                    <a:pt x="100" y="646"/>
                    <a:pt x="86" y="646"/>
                  </a:cubicBezTo>
                  <a:cubicBezTo>
                    <a:pt x="38" y="646"/>
                    <a:pt x="0" y="608"/>
                    <a:pt x="0" y="560"/>
                  </a:cubicBezTo>
                  <a:cubicBezTo>
                    <a:pt x="0" y="402"/>
                    <a:pt x="0" y="245"/>
                    <a:pt x="0" y="87"/>
                  </a:cubicBezTo>
                  <a:cubicBezTo>
                    <a:pt x="0" y="38"/>
                    <a:pt x="38" y="0"/>
                    <a:pt x="87" y="0"/>
                  </a:cubicBezTo>
                  <a:cubicBezTo>
                    <a:pt x="332" y="0"/>
                    <a:pt x="577" y="0"/>
                    <a:pt x="822" y="0"/>
                  </a:cubicBezTo>
                  <a:cubicBezTo>
                    <a:pt x="872" y="0"/>
                    <a:pt x="908" y="38"/>
                    <a:pt x="908" y="90"/>
                  </a:cubicBezTo>
                  <a:cubicBezTo>
                    <a:pt x="908" y="217"/>
                    <a:pt x="908" y="343"/>
                    <a:pt x="908" y="470"/>
                  </a:cubicBezTo>
                  <a:cubicBezTo>
                    <a:pt x="908" y="499"/>
                    <a:pt x="908" y="528"/>
                    <a:pt x="908" y="557"/>
                  </a:cubicBezTo>
                  <a:cubicBezTo>
                    <a:pt x="908" y="609"/>
                    <a:pt x="871" y="646"/>
                    <a:pt x="818" y="646"/>
                  </a:cubicBezTo>
                  <a:cubicBezTo>
                    <a:pt x="658" y="646"/>
                    <a:pt x="498" y="646"/>
                    <a:pt x="338" y="646"/>
                  </a:cubicBezTo>
                  <a:cubicBezTo>
                    <a:pt x="328" y="646"/>
                    <a:pt x="321" y="649"/>
                    <a:pt x="313" y="656"/>
                  </a:cubicBezTo>
                  <a:cubicBezTo>
                    <a:pt x="265" y="706"/>
                    <a:pt x="215" y="755"/>
                    <a:pt x="166" y="804"/>
                  </a:cubicBezTo>
                  <a:cubicBezTo>
                    <a:pt x="163" y="807"/>
                    <a:pt x="160" y="811"/>
                    <a:pt x="156" y="813"/>
                  </a:cubicBezTo>
                  <a:cubicBezTo>
                    <a:pt x="151" y="815"/>
                    <a:pt x="143" y="819"/>
                    <a:pt x="139" y="817"/>
                  </a:cubicBezTo>
                  <a:cubicBezTo>
                    <a:pt x="134" y="815"/>
                    <a:pt x="131" y="807"/>
                    <a:pt x="130" y="802"/>
                  </a:cubicBezTo>
                  <a:cubicBezTo>
                    <a:pt x="129" y="791"/>
                    <a:pt x="130" y="781"/>
                    <a:pt x="129" y="770"/>
                  </a:cubicBezTo>
                  <a:cubicBezTo>
                    <a:pt x="129" y="730"/>
                    <a:pt x="129" y="689"/>
                    <a:pt x="129" y="6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/>
            </a:p>
          </p:txBody>
        </p:sp>
        <p:sp>
          <p:nvSpPr>
            <p:cNvPr id="44" name="Freeform 27"/>
            <p:cNvSpPr>
              <a:spLocks/>
            </p:cNvSpPr>
            <p:nvPr/>
          </p:nvSpPr>
          <p:spPr bwMode="auto">
            <a:xfrm>
              <a:off x="3237656" y="2301118"/>
              <a:ext cx="846822" cy="731909"/>
            </a:xfrm>
            <a:custGeom>
              <a:avLst/>
              <a:gdLst>
                <a:gd name="T0" fmla="*/ 824 w 953"/>
                <a:gd name="T1" fmla="*/ 647 h 823"/>
                <a:gd name="T2" fmla="*/ 824 w 953"/>
                <a:gd name="T3" fmla="*/ 785 h 823"/>
                <a:gd name="T4" fmla="*/ 814 w 953"/>
                <a:gd name="T5" fmla="*/ 817 h 823"/>
                <a:gd name="T6" fmla="*/ 785 w 953"/>
                <a:gd name="T7" fmla="*/ 802 h 823"/>
                <a:gd name="T8" fmla="*/ 638 w 953"/>
                <a:gd name="T9" fmla="*/ 656 h 823"/>
                <a:gd name="T10" fmla="*/ 618 w 953"/>
                <a:gd name="T11" fmla="*/ 647 h 823"/>
                <a:gd name="T12" fmla="*/ 542 w 953"/>
                <a:gd name="T13" fmla="*/ 647 h 823"/>
                <a:gd name="T14" fmla="*/ 542 w 953"/>
                <a:gd name="T15" fmla="*/ 630 h 823"/>
                <a:gd name="T16" fmla="*/ 542 w 953"/>
                <a:gd name="T17" fmla="*/ 351 h 823"/>
                <a:gd name="T18" fmla="*/ 385 w 953"/>
                <a:gd name="T19" fmla="*/ 194 h 823"/>
                <a:gd name="T20" fmla="*/ 20 w 953"/>
                <a:gd name="T21" fmla="*/ 194 h 823"/>
                <a:gd name="T22" fmla="*/ 4 w 953"/>
                <a:gd name="T23" fmla="*/ 194 h 823"/>
                <a:gd name="T24" fmla="*/ 5 w 953"/>
                <a:gd name="T25" fmla="*/ 71 h 823"/>
                <a:gd name="T26" fmla="*/ 93 w 953"/>
                <a:gd name="T27" fmla="*/ 0 h 823"/>
                <a:gd name="T28" fmla="*/ 393 w 953"/>
                <a:gd name="T29" fmla="*/ 0 h 823"/>
                <a:gd name="T30" fmla="*/ 857 w 953"/>
                <a:gd name="T31" fmla="*/ 0 h 823"/>
                <a:gd name="T32" fmla="*/ 953 w 953"/>
                <a:gd name="T33" fmla="*/ 97 h 823"/>
                <a:gd name="T34" fmla="*/ 953 w 953"/>
                <a:gd name="T35" fmla="*/ 552 h 823"/>
                <a:gd name="T36" fmla="*/ 859 w 953"/>
                <a:gd name="T37" fmla="*/ 647 h 823"/>
                <a:gd name="T38" fmla="*/ 824 w 953"/>
                <a:gd name="T39" fmla="*/ 647 h 8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953" h="823">
                  <a:moveTo>
                    <a:pt x="824" y="647"/>
                  </a:moveTo>
                  <a:cubicBezTo>
                    <a:pt x="824" y="694"/>
                    <a:pt x="824" y="740"/>
                    <a:pt x="824" y="785"/>
                  </a:cubicBezTo>
                  <a:cubicBezTo>
                    <a:pt x="823" y="796"/>
                    <a:pt x="828" y="811"/>
                    <a:pt x="814" y="817"/>
                  </a:cubicBezTo>
                  <a:cubicBezTo>
                    <a:pt x="801" y="823"/>
                    <a:pt x="793" y="810"/>
                    <a:pt x="785" y="802"/>
                  </a:cubicBezTo>
                  <a:cubicBezTo>
                    <a:pt x="736" y="753"/>
                    <a:pt x="687" y="704"/>
                    <a:pt x="638" y="656"/>
                  </a:cubicBezTo>
                  <a:cubicBezTo>
                    <a:pt x="633" y="651"/>
                    <a:pt x="625" y="648"/>
                    <a:pt x="618" y="647"/>
                  </a:cubicBezTo>
                  <a:cubicBezTo>
                    <a:pt x="593" y="646"/>
                    <a:pt x="569" y="647"/>
                    <a:pt x="542" y="647"/>
                  </a:cubicBezTo>
                  <a:cubicBezTo>
                    <a:pt x="542" y="641"/>
                    <a:pt x="542" y="636"/>
                    <a:pt x="542" y="630"/>
                  </a:cubicBezTo>
                  <a:cubicBezTo>
                    <a:pt x="542" y="537"/>
                    <a:pt x="542" y="444"/>
                    <a:pt x="542" y="351"/>
                  </a:cubicBezTo>
                  <a:cubicBezTo>
                    <a:pt x="542" y="258"/>
                    <a:pt x="478" y="194"/>
                    <a:pt x="385" y="194"/>
                  </a:cubicBezTo>
                  <a:cubicBezTo>
                    <a:pt x="263" y="194"/>
                    <a:pt x="142" y="194"/>
                    <a:pt x="20" y="194"/>
                  </a:cubicBezTo>
                  <a:cubicBezTo>
                    <a:pt x="15" y="194"/>
                    <a:pt x="9" y="194"/>
                    <a:pt x="4" y="194"/>
                  </a:cubicBezTo>
                  <a:cubicBezTo>
                    <a:pt x="4" y="152"/>
                    <a:pt x="0" y="111"/>
                    <a:pt x="5" y="71"/>
                  </a:cubicBezTo>
                  <a:cubicBezTo>
                    <a:pt x="9" y="27"/>
                    <a:pt x="47" y="0"/>
                    <a:pt x="93" y="0"/>
                  </a:cubicBezTo>
                  <a:cubicBezTo>
                    <a:pt x="193" y="0"/>
                    <a:pt x="293" y="0"/>
                    <a:pt x="393" y="0"/>
                  </a:cubicBezTo>
                  <a:cubicBezTo>
                    <a:pt x="548" y="0"/>
                    <a:pt x="702" y="0"/>
                    <a:pt x="857" y="0"/>
                  </a:cubicBezTo>
                  <a:cubicBezTo>
                    <a:pt x="918" y="0"/>
                    <a:pt x="953" y="35"/>
                    <a:pt x="953" y="97"/>
                  </a:cubicBezTo>
                  <a:cubicBezTo>
                    <a:pt x="953" y="249"/>
                    <a:pt x="953" y="401"/>
                    <a:pt x="953" y="552"/>
                  </a:cubicBezTo>
                  <a:cubicBezTo>
                    <a:pt x="953" y="611"/>
                    <a:pt x="917" y="647"/>
                    <a:pt x="859" y="647"/>
                  </a:cubicBezTo>
                  <a:cubicBezTo>
                    <a:pt x="848" y="647"/>
                    <a:pt x="837" y="647"/>
                    <a:pt x="824" y="6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/>
            </a:p>
          </p:txBody>
        </p:sp>
      </p:grpSp>
      <p:sp>
        <p:nvSpPr>
          <p:cNvPr id="45" name="文本框 44"/>
          <p:cNvSpPr txBox="1"/>
          <p:nvPr/>
        </p:nvSpPr>
        <p:spPr>
          <a:xfrm>
            <a:off x="4212828" y="2135990"/>
            <a:ext cx="1458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rgbClr val="E74E3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会议记录：</a:t>
            </a:r>
            <a:endParaRPr lang="zh-HK" altLang="en-US" b="1" dirty="0">
              <a:solidFill>
                <a:srgbClr val="E74E3E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5728472" y="2089823"/>
            <a:ext cx="175092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/>
            <a:r>
              <a:rPr lang="zh-CN" altLang="en-US" sz="2400" dirty="0">
                <a:solidFill>
                  <a:srgbClr val="6666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陈妍蓝</a:t>
            </a:r>
            <a:endParaRPr lang="zh-HK" altLang="zh-HK" sz="2400" dirty="0">
              <a:solidFill>
                <a:srgbClr val="666666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2330737" y="4386058"/>
            <a:ext cx="966076" cy="566848"/>
          </a:xfrm>
          <a:prstGeom prst="rect">
            <a:avLst/>
          </a:prstGeom>
          <a:solidFill>
            <a:srgbClr val="E74E3E"/>
          </a:solidFill>
          <a:ln w="38100">
            <a:solidFill>
              <a:srgbClr val="6666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流程图: 数据 47"/>
          <p:cNvSpPr/>
          <p:nvPr/>
        </p:nvSpPr>
        <p:spPr>
          <a:xfrm>
            <a:off x="2214886" y="4412547"/>
            <a:ext cx="1257504" cy="256935"/>
          </a:xfrm>
          <a:prstGeom prst="flowChartInputOutput">
            <a:avLst/>
          </a:prstGeom>
          <a:solidFill>
            <a:srgbClr val="E74E3E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文本框 48"/>
          <p:cNvSpPr txBox="1"/>
          <p:nvPr/>
        </p:nvSpPr>
        <p:spPr>
          <a:xfrm>
            <a:off x="581503" y="5419050"/>
            <a:ext cx="1458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rgbClr val="E74E3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UI</a:t>
            </a:r>
            <a:r>
              <a:rPr lang="zh-CN" altLang="en-US" b="1" dirty="0">
                <a:solidFill>
                  <a:srgbClr val="E74E3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en-US" altLang="zh-CN" b="1" dirty="0">
                <a:solidFill>
                  <a:srgbClr val="E74E3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PPT</a:t>
            </a:r>
            <a:r>
              <a:rPr lang="zh-CN" altLang="en-US" b="1" dirty="0">
                <a:solidFill>
                  <a:srgbClr val="E74E3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  <a:endParaRPr lang="zh-HK" altLang="en-US" b="1" dirty="0">
              <a:solidFill>
                <a:srgbClr val="E74E3E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1736162" y="5372884"/>
            <a:ext cx="335298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/>
            <a:r>
              <a:rPr lang="zh-CN" altLang="en-US" sz="2400" dirty="0">
                <a:solidFill>
                  <a:srgbClr val="6666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靳泽旭，奕吉</a:t>
            </a:r>
            <a:endParaRPr lang="zh-HK" altLang="zh-HK" sz="2400" dirty="0">
              <a:solidFill>
                <a:srgbClr val="666666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E74E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52" name="矩形 51"/>
          <p:cNvSpPr/>
          <p:nvPr/>
        </p:nvSpPr>
        <p:spPr>
          <a:xfrm>
            <a:off x="1310539" y="97061"/>
            <a:ext cx="1237387" cy="3567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53" name="文本框 52"/>
          <p:cNvSpPr txBox="1"/>
          <p:nvPr/>
        </p:nvSpPr>
        <p:spPr>
          <a:xfrm>
            <a:off x="0" y="93911"/>
            <a:ext cx="1282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论文绪论</a:t>
            </a:r>
            <a:endParaRPr lang="zh-HK" altLang="en-US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54" name="直接连接符 53"/>
          <p:cNvCxnSpPr/>
          <p:nvPr/>
        </p:nvCxnSpPr>
        <p:spPr>
          <a:xfrm>
            <a:off x="12539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文本框 54"/>
          <p:cNvSpPr txBox="1"/>
          <p:nvPr/>
        </p:nvSpPr>
        <p:spPr>
          <a:xfrm>
            <a:off x="1303056" y="93911"/>
            <a:ext cx="1252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pc="300" dirty="0">
                <a:solidFill>
                  <a:srgbClr val="6666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研究背景</a:t>
            </a:r>
            <a:endParaRPr lang="zh-HK" altLang="en-US" spc="300" dirty="0">
              <a:solidFill>
                <a:srgbClr val="666666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268410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研究方法</a:t>
            </a:r>
            <a:endParaRPr lang="zh-HK" altLang="en-US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4043710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研究结果</a:t>
            </a:r>
            <a:endParaRPr lang="zh-HK" altLang="en-US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5403317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问题讨论</a:t>
            </a:r>
            <a:endParaRPr lang="zh-HK" altLang="en-US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676292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论文总结</a:t>
            </a:r>
            <a:endParaRPr lang="zh-HK" altLang="en-US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60" name="直接连接符 59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连接符 60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连接符 61"/>
          <p:cNvCxnSpPr/>
          <p:nvPr/>
        </p:nvCxnSpPr>
        <p:spPr>
          <a:xfrm>
            <a:off x="5308762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连接符 62"/>
          <p:cNvCxnSpPr/>
          <p:nvPr/>
        </p:nvCxnSpPr>
        <p:spPr>
          <a:xfrm>
            <a:off x="6698717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矩形 63"/>
          <p:cNvSpPr/>
          <p:nvPr/>
        </p:nvSpPr>
        <p:spPr>
          <a:xfrm>
            <a:off x="0" y="20079"/>
            <a:ext cx="9144000" cy="557154"/>
          </a:xfrm>
          <a:prstGeom prst="rect">
            <a:avLst/>
          </a:prstGeom>
          <a:solidFill>
            <a:srgbClr val="E74E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65" name="矩形 64"/>
          <p:cNvSpPr/>
          <p:nvPr/>
        </p:nvSpPr>
        <p:spPr>
          <a:xfrm>
            <a:off x="6762922" y="114524"/>
            <a:ext cx="1237387" cy="3567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66" name="文本框 65"/>
          <p:cNvSpPr txBox="1"/>
          <p:nvPr/>
        </p:nvSpPr>
        <p:spPr>
          <a:xfrm>
            <a:off x="0" y="93911"/>
            <a:ext cx="1282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项目简介</a:t>
            </a:r>
            <a:endParaRPr lang="zh-HK" altLang="en-US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67" name="直接连接符 66"/>
          <p:cNvCxnSpPr/>
          <p:nvPr/>
        </p:nvCxnSpPr>
        <p:spPr>
          <a:xfrm>
            <a:off x="12539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文本框 67"/>
          <p:cNvSpPr txBox="1"/>
          <p:nvPr/>
        </p:nvSpPr>
        <p:spPr>
          <a:xfrm>
            <a:off x="1310746" y="101922"/>
            <a:ext cx="1252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pc="3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调查访谈</a:t>
            </a:r>
            <a:endParaRPr lang="zh-HK" altLang="en-US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69" name="直接连接符 68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文本框 69"/>
          <p:cNvSpPr txBox="1"/>
          <p:nvPr/>
        </p:nvSpPr>
        <p:spPr>
          <a:xfrm>
            <a:off x="2684103" y="90225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系统特性</a:t>
            </a:r>
          </a:p>
        </p:txBody>
      </p:sp>
      <p:sp>
        <p:nvSpPr>
          <p:cNvPr id="71" name="文本框 70"/>
          <p:cNvSpPr txBox="1"/>
          <p:nvPr/>
        </p:nvSpPr>
        <p:spPr>
          <a:xfrm>
            <a:off x="3945804" y="91284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需求分析</a:t>
            </a:r>
          </a:p>
        </p:txBody>
      </p:sp>
      <p:sp>
        <p:nvSpPr>
          <p:cNvPr id="72" name="文本框 71"/>
          <p:cNvSpPr txBox="1"/>
          <p:nvPr/>
        </p:nvSpPr>
        <p:spPr>
          <a:xfrm>
            <a:off x="5403317" y="90225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UI</a:t>
            </a:r>
            <a:r>
              <a:rPr lang="zh-CN" altLang="en-US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设计</a:t>
            </a:r>
            <a:endParaRPr lang="zh-HK" altLang="en-US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3" name="文本框 72"/>
          <p:cNvSpPr txBox="1"/>
          <p:nvPr/>
        </p:nvSpPr>
        <p:spPr>
          <a:xfrm>
            <a:off x="6762923" y="90225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rgbClr val="6666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成员分工</a:t>
            </a:r>
            <a:endParaRPr lang="zh-HK" altLang="en-US" spc="300" dirty="0">
              <a:solidFill>
                <a:srgbClr val="666666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74" name="直接连接符 73"/>
          <p:cNvCxnSpPr/>
          <p:nvPr/>
        </p:nvCxnSpPr>
        <p:spPr>
          <a:xfrm>
            <a:off x="3979503" y="90225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/>
          <p:nvPr/>
        </p:nvCxnSpPr>
        <p:spPr>
          <a:xfrm>
            <a:off x="5308762" y="90225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接连接符 75"/>
          <p:cNvCxnSpPr/>
          <p:nvPr/>
        </p:nvCxnSpPr>
        <p:spPr>
          <a:xfrm>
            <a:off x="6698717" y="90225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组合 76"/>
          <p:cNvGrpSpPr/>
          <p:nvPr/>
        </p:nvGrpSpPr>
        <p:grpSpPr>
          <a:xfrm>
            <a:off x="5614182" y="4020081"/>
            <a:ext cx="1001878" cy="994714"/>
            <a:chOff x="7367401" y="2282771"/>
            <a:chExt cx="1001878" cy="994714"/>
          </a:xfrm>
          <a:solidFill>
            <a:srgbClr val="E74E3E"/>
          </a:solidFill>
        </p:grpSpPr>
        <p:sp>
          <p:nvSpPr>
            <p:cNvPr id="78" name="Freeform 32"/>
            <p:cNvSpPr>
              <a:spLocks/>
            </p:cNvSpPr>
            <p:nvPr/>
          </p:nvSpPr>
          <p:spPr bwMode="auto">
            <a:xfrm>
              <a:off x="7634210" y="2488996"/>
              <a:ext cx="473930" cy="596888"/>
            </a:xfrm>
            <a:custGeom>
              <a:avLst/>
              <a:gdLst>
                <a:gd name="T0" fmla="*/ 659 w 671"/>
                <a:gd name="T1" fmla="*/ 351 h 845"/>
                <a:gd name="T2" fmla="*/ 643 w 671"/>
                <a:gd name="T3" fmla="*/ 429 h 845"/>
                <a:gd name="T4" fmla="*/ 659 w 671"/>
                <a:gd name="T5" fmla="*/ 458 h 845"/>
                <a:gd name="T6" fmla="*/ 664 w 671"/>
                <a:gd name="T7" fmla="*/ 493 h 845"/>
                <a:gd name="T8" fmla="*/ 378 w 671"/>
                <a:gd name="T9" fmla="*/ 838 h 845"/>
                <a:gd name="T10" fmla="*/ 357 w 671"/>
                <a:gd name="T11" fmla="*/ 840 h 845"/>
                <a:gd name="T12" fmla="*/ 286 w 671"/>
                <a:gd name="T13" fmla="*/ 838 h 845"/>
                <a:gd name="T14" fmla="*/ 267 w 671"/>
                <a:gd name="T15" fmla="*/ 834 h 845"/>
                <a:gd name="T16" fmla="*/ 15 w 671"/>
                <a:gd name="T17" fmla="*/ 366 h 845"/>
                <a:gd name="T18" fmla="*/ 41 w 671"/>
                <a:gd name="T19" fmla="*/ 49 h 845"/>
                <a:gd name="T20" fmla="*/ 45 w 671"/>
                <a:gd name="T21" fmla="*/ 39 h 845"/>
                <a:gd name="T22" fmla="*/ 58 w 671"/>
                <a:gd name="T23" fmla="*/ 39 h 845"/>
                <a:gd name="T24" fmla="*/ 130 w 671"/>
                <a:gd name="T25" fmla="*/ 7 h 845"/>
                <a:gd name="T26" fmla="*/ 145 w 671"/>
                <a:gd name="T27" fmla="*/ 1 h 845"/>
                <a:gd name="T28" fmla="*/ 658 w 671"/>
                <a:gd name="T29" fmla="*/ 349 h 845"/>
                <a:gd name="T30" fmla="*/ 659 w 671"/>
                <a:gd name="T31" fmla="*/ 351 h 8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71" h="845">
                  <a:moveTo>
                    <a:pt x="659" y="351"/>
                  </a:moveTo>
                  <a:cubicBezTo>
                    <a:pt x="641" y="374"/>
                    <a:pt x="634" y="401"/>
                    <a:pt x="643" y="429"/>
                  </a:cubicBezTo>
                  <a:cubicBezTo>
                    <a:pt x="647" y="440"/>
                    <a:pt x="651" y="451"/>
                    <a:pt x="659" y="458"/>
                  </a:cubicBezTo>
                  <a:cubicBezTo>
                    <a:pt x="671" y="469"/>
                    <a:pt x="670" y="479"/>
                    <a:pt x="664" y="493"/>
                  </a:cubicBezTo>
                  <a:cubicBezTo>
                    <a:pt x="602" y="635"/>
                    <a:pt x="505" y="749"/>
                    <a:pt x="378" y="838"/>
                  </a:cubicBezTo>
                  <a:cubicBezTo>
                    <a:pt x="371" y="844"/>
                    <a:pt x="366" y="845"/>
                    <a:pt x="357" y="840"/>
                  </a:cubicBezTo>
                  <a:cubicBezTo>
                    <a:pt x="334" y="828"/>
                    <a:pt x="310" y="827"/>
                    <a:pt x="286" y="838"/>
                  </a:cubicBezTo>
                  <a:cubicBezTo>
                    <a:pt x="278" y="842"/>
                    <a:pt x="273" y="840"/>
                    <a:pt x="267" y="834"/>
                  </a:cubicBezTo>
                  <a:cubicBezTo>
                    <a:pt x="129" y="707"/>
                    <a:pt x="41" y="553"/>
                    <a:pt x="15" y="366"/>
                  </a:cubicBezTo>
                  <a:cubicBezTo>
                    <a:pt x="0" y="259"/>
                    <a:pt x="9" y="153"/>
                    <a:pt x="41" y="49"/>
                  </a:cubicBezTo>
                  <a:cubicBezTo>
                    <a:pt x="42" y="46"/>
                    <a:pt x="44" y="43"/>
                    <a:pt x="45" y="39"/>
                  </a:cubicBezTo>
                  <a:cubicBezTo>
                    <a:pt x="50" y="39"/>
                    <a:pt x="54" y="39"/>
                    <a:pt x="58" y="39"/>
                  </a:cubicBezTo>
                  <a:cubicBezTo>
                    <a:pt x="87" y="40"/>
                    <a:pt x="110" y="29"/>
                    <a:pt x="130" y="7"/>
                  </a:cubicBezTo>
                  <a:cubicBezTo>
                    <a:pt x="133" y="3"/>
                    <a:pt x="141" y="0"/>
                    <a:pt x="145" y="1"/>
                  </a:cubicBezTo>
                  <a:cubicBezTo>
                    <a:pt x="359" y="54"/>
                    <a:pt x="532" y="167"/>
                    <a:pt x="658" y="349"/>
                  </a:cubicBezTo>
                  <a:cubicBezTo>
                    <a:pt x="658" y="349"/>
                    <a:pt x="658" y="350"/>
                    <a:pt x="659" y="3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/>
            </a:p>
          </p:txBody>
        </p:sp>
        <p:sp>
          <p:nvSpPr>
            <p:cNvPr id="79" name="Freeform 33"/>
            <p:cNvSpPr>
              <a:spLocks/>
            </p:cNvSpPr>
            <p:nvPr/>
          </p:nvSpPr>
          <p:spPr bwMode="auto">
            <a:xfrm>
              <a:off x="7367401" y="2493174"/>
              <a:ext cx="439907" cy="697464"/>
            </a:xfrm>
            <a:custGeom>
              <a:avLst/>
              <a:gdLst>
                <a:gd name="T0" fmla="*/ 338 w 623"/>
                <a:gd name="T1" fmla="*/ 987 h 987"/>
                <a:gd name="T2" fmla="*/ 328 w 623"/>
                <a:gd name="T3" fmla="*/ 982 h 987"/>
                <a:gd name="T4" fmla="*/ 13 w 623"/>
                <a:gd name="T5" fmla="*/ 504 h 987"/>
                <a:gd name="T6" fmla="*/ 20 w 623"/>
                <a:gd name="T7" fmla="*/ 260 h 987"/>
                <a:gd name="T8" fmla="*/ 38 w 623"/>
                <a:gd name="T9" fmla="*/ 223 h 987"/>
                <a:gd name="T10" fmla="*/ 362 w 623"/>
                <a:gd name="T11" fmla="*/ 1 h 987"/>
                <a:gd name="T12" fmla="*/ 375 w 623"/>
                <a:gd name="T13" fmla="*/ 3 h 987"/>
                <a:gd name="T14" fmla="*/ 380 w 623"/>
                <a:gd name="T15" fmla="*/ 21 h 987"/>
                <a:gd name="T16" fmla="*/ 344 w 623"/>
                <a:gd name="T17" fmla="*/ 309 h 987"/>
                <a:gd name="T18" fmla="*/ 567 w 623"/>
                <a:gd name="T19" fmla="*/ 812 h 987"/>
                <a:gd name="T20" fmla="*/ 615 w 623"/>
                <a:gd name="T21" fmla="*/ 859 h 987"/>
                <a:gd name="T22" fmla="*/ 618 w 623"/>
                <a:gd name="T23" fmla="*/ 875 h 987"/>
                <a:gd name="T24" fmla="*/ 612 w 623"/>
                <a:gd name="T25" fmla="*/ 895 h 987"/>
                <a:gd name="T26" fmla="*/ 588 w 623"/>
                <a:gd name="T27" fmla="*/ 924 h 987"/>
                <a:gd name="T28" fmla="*/ 345 w 623"/>
                <a:gd name="T29" fmla="*/ 986 h 987"/>
                <a:gd name="T30" fmla="*/ 338 w 623"/>
                <a:gd name="T31" fmla="*/ 987 h 9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23" h="987">
                  <a:moveTo>
                    <a:pt x="338" y="987"/>
                  </a:moveTo>
                  <a:cubicBezTo>
                    <a:pt x="336" y="986"/>
                    <a:pt x="332" y="984"/>
                    <a:pt x="328" y="982"/>
                  </a:cubicBezTo>
                  <a:cubicBezTo>
                    <a:pt x="154" y="868"/>
                    <a:pt x="47" y="710"/>
                    <a:pt x="13" y="504"/>
                  </a:cubicBezTo>
                  <a:cubicBezTo>
                    <a:pt x="0" y="422"/>
                    <a:pt x="3" y="341"/>
                    <a:pt x="20" y="260"/>
                  </a:cubicBezTo>
                  <a:cubicBezTo>
                    <a:pt x="23" y="245"/>
                    <a:pt x="28" y="234"/>
                    <a:pt x="38" y="223"/>
                  </a:cubicBezTo>
                  <a:cubicBezTo>
                    <a:pt x="129" y="124"/>
                    <a:pt x="237" y="51"/>
                    <a:pt x="362" y="1"/>
                  </a:cubicBezTo>
                  <a:cubicBezTo>
                    <a:pt x="365" y="0"/>
                    <a:pt x="373" y="1"/>
                    <a:pt x="375" y="3"/>
                  </a:cubicBezTo>
                  <a:cubicBezTo>
                    <a:pt x="379" y="8"/>
                    <a:pt x="382" y="16"/>
                    <a:pt x="380" y="21"/>
                  </a:cubicBezTo>
                  <a:cubicBezTo>
                    <a:pt x="351" y="115"/>
                    <a:pt x="338" y="211"/>
                    <a:pt x="344" y="309"/>
                  </a:cubicBezTo>
                  <a:cubicBezTo>
                    <a:pt x="358" y="504"/>
                    <a:pt x="435" y="670"/>
                    <a:pt x="567" y="812"/>
                  </a:cubicBezTo>
                  <a:cubicBezTo>
                    <a:pt x="582" y="828"/>
                    <a:pt x="598" y="844"/>
                    <a:pt x="615" y="859"/>
                  </a:cubicBezTo>
                  <a:cubicBezTo>
                    <a:pt x="620" y="864"/>
                    <a:pt x="623" y="868"/>
                    <a:pt x="618" y="875"/>
                  </a:cubicBezTo>
                  <a:cubicBezTo>
                    <a:pt x="615" y="881"/>
                    <a:pt x="612" y="889"/>
                    <a:pt x="612" y="895"/>
                  </a:cubicBezTo>
                  <a:cubicBezTo>
                    <a:pt x="614" y="914"/>
                    <a:pt x="601" y="918"/>
                    <a:pt x="588" y="924"/>
                  </a:cubicBezTo>
                  <a:cubicBezTo>
                    <a:pt x="510" y="956"/>
                    <a:pt x="429" y="976"/>
                    <a:pt x="345" y="986"/>
                  </a:cubicBezTo>
                  <a:cubicBezTo>
                    <a:pt x="344" y="986"/>
                    <a:pt x="342" y="986"/>
                    <a:pt x="338" y="9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/>
            </a:p>
          </p:txBody>
        </p:sp>
        <p:sp>
          <p:nvSpPr>
            <p:cNvPr id="80" name="Freeform 34"/>
            <p:cNvSpPr>
              <a:spLocks/>
            </p:cNvSpPr>
            <p:nvPr/>
          </p:nvSpPr>
          <p:spPr bwMode="auto">
            <a:xfrm>
              <a:off x="8168724" y="2543313"/>
              <a:ext cx="200555" cy="558090"/>
            </a:xfrm>
            <a:custGeom>
              <a:avLst/>
              <a:gdLst>
                <a:gd name="T0" fmla="*/ 39 w 284"/>
                <a:gd name="T1" fmla="*/ 0 h 790"/>
                <a:gd name="T2" fmla="*/ 229 w 284"/>
                <a:gd name="T3" fmla="*/ 159 h 790"/>
                <a:gd name="T4" fmla="*/ 235 w 284"/>
                <a:gd name="T5" fmla="*/ 173 h 790"/>
                <a:gd name="T6" fmla="*/ 78 w 284"/>
                <a:gd name="T7" fmla="*/ 785 h 790"/>
                <a:gd name="T8" fmla="*/ 74 w 284"/>
                <a:gd name="T9" fmla="*/ 790 h 790"/>
                <a:gd name="T10" fmla="*/ 71 w 284"/>
                <a:gd name="T11" fmla="*/ 790 h 790"/>
                <a:gd name="T12" fmla="*/ 73 w 284"/>
                <a:gd name="T13" fmla="*/ 770 h 790"/>
                <a:gd name="T14" fmla="*/ 23 w 284"/>
                <a:gd name="T15" fmla="*/ 412 h 790"/>
                <a:gd name="T16" fmla="*/ 28 w 284"/>
                <a:gd name="T17" fmla="*/ 390 h 790"/>
                <a:gd name="T18" fmla="*/ 12 w 284"/>
                <a:gd name="T19" fmla="*/ 254 h 790"/>
                <a:gd name="T20" fmla="*/ 2 w 284"/>
                <a:gd name="T21" fmla="*/ 231 h 790"/>
                <a:gd name="T22" fmla="*/ 5 w 284"/>
                <a:gd name="T23" fmla="*/ 37 h 790"/>
                <a:gd name="T24" fmla="*/ 13 w 284"/>
                <a:gd name="T25" fmla="*/ 20 h 790"/>
                <a:gd name="T26" fmla="*/ 39 w 284"/>
                <a:gd name="T27" fmla="*/ 0 h 7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84" h="790">
                  <a:moveTo>
                    <a:pt x="39" y="0"/>
                  </a:moveTo>
                  <a:cubicBezTo>
                    <a:pt x="110" y="44"/>
                    <a:pt x="173" y="97"/>
                    <a:pt x="229" y="159"/>
                  </a:cubicBezTo>
                  <a:cubicBezTo>
                    <a:pt x="232" y="163"/>
                    <a:pt x="234" y="168"/>
                    <a:pt x="235" y="173"/>
                  </a:cubicBezTo>
                  <a:cubicBezTo>
                    <a:pt x="284" y="403"/>
                    <a:pt x="231" y="607"/>
                    <a:pt x="78" y="785"/>
                  </a:cubicBezTo>
                  <a:cubicBezTo>
                    <a:pt x="77" y="787"/>
                    <a:pt x="75" y="788"/>
                    <a:pt x="74" y="790"/>
                  </a:cubicBezTo>
                  <a:cubicBezTo>
                    <a:pt x="73" y="790"/>
                    <a:pt x="73" y="790"/>
                    <a:pt x="71" y="790"/>
                  </a:cubicBezTo>
                  <a:cubicBezTo>
                    <a:pt x="71" y="784"/>
                    <a:pt x="72" y="777"/>
                    <a:pt x="73" y="770"/>
                  </a:cubicBezTo>
                  <a:cubicBezTo>
                    <a:pt x="86" y="647"/>
                    <a:pt x="68" y="527"/>
                    <a:pt x="23" y="412"/>
                  </a:cubicBezTo>
                  <a:cubicBezTo>
                    <a:pt x="20" y="403"/>
                    <a:pt x="20" y="398"/>
                    <a:pt x="28" y="390"/>
                  </a:cubicBezTo>
                  <a:cubicBezTo>
                    <a:pt x="70" y="351"/>
                    <a:pt x="63" y="283"/>
                    <a:pt x="12" y="254"/>
                  </a:cubicBezTo>
                  <a:cubicBezTo>
                    <a:pt x="1" y="248"/>
                    <a:pt x="0" y="242"/>
                    <a:pt x="2" y="231"/>
                  </a:cubicBezTo>
                  <a:cubicBezTo>
                    <a:pt x="12" y="167"/>
                    <a:pt x="13" y="102"/>
                    <a:pt x="5" y="37"/>
                  </a:cubicBezTo>
                  <a:cubicBezTo>
                    <a:pt x="4" y="30"/>
                    <a:pt x="5" y="25"/>
                    <a:pt x="13" y="20"/>
                  </a:cubicBezTo>
                  <a:cubicBezTo>
                    <a:pt x="21" y="15"/>
                    <a:pt x="29" y="8"/>
                    <a:pt x="3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/>
            </a:p>
          </p:txBody>
        </p:sp>
        <p:sp>
          <p:nvSpPr>
            <p:cNvPr id="81" name="Freeform 35"/>
            <p:cNvSpPr>
              <a:spLocks/>
            </p:cNvSpPr>
            <p:nvPr/>
          </p:nvSpPr>
          <p:spPr bwMode="auto">
            <a:xfrm>
              <a:off x="7913256" y="2835191"/>
              <a:ext cx="280239" cy="378725"/>
            </a:xfrm>
            <a:custGeom>
              <a:avLst/>
              <a:gdLst>
                <a:gd name="T0" fmla="*/ 395 w 397"/>
                <a:gd name="T1" fmla="*/ 316 h 536"/>
                <a:gd name="T2" fmla="*/ 381 w 397"/>
                <a:gd name="T3" fmla="*/ 422 h 536"/>
                <a:gd name="T4" fmla="*/ 371 w 397"/>
                <a:gd name="T5" fmla="*/ 440 h 536"/>
                <a:gd name="T6" fmla="*/ 230 w 397"/>
                <a:gd name="T7" fmla="*/ 533 h 536"/>
                <a:gd name="T8" fmla="*/ 211 w 397"/>
                <a:gd name="T9" fmla="*/ 535 h 536"/>
                <a:gd name="T10" fmla="*/ 17 w 397"/>
                <a:gd name="T11" fmla="*/ 450 h 536"/>
                <a:gd name="T12" fmla="*/ 10 w 397"/>
                <a:gd name="T13" fmla="*/ 436 h 536"/>
                <a:gd name="T14" fmla="*/ 6 w 397"/>
                <a:gd name="T15" fmla="*/ 405 h 536"/>
                <a:gd name="T16" fmla="*/ 17 w 397"/>
                <a:gd name="T17" fmla="*/ 377 h 536"/>
                <a:gd name="T18" fmla="*/ 311 w 397"/>
                <a:gd name="T19" fmla="*/ 12 h 536"/>
                <a:gd name="T20" fmla="*/ 325 w 397"/>
                <a:gd name="T21" fmla="*/ 1 h 536"/>
                <a:gd name="T22" fmla="*/ 345 w 397"/>
                <a:gd name="T23" fmla="*/ 14 h 536"/>
                <a:gd name="T24" fmla="*/ 395 w 397"/>
                <a:gd name="T25" fmla="*/ 316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97" h="536">
                  <a:moveTo>
                    <a:pt x="395" y="316"/>
                  </a:moveTo>
                  <a:cubicBezTo>
                    <a:pt x="393" y="337"/>
                    <a:pt x="388" y="380"/>
                    <a:pt x="381" y="422"/>
                  </a:cubicBezTo>
                  <a:cubicBezTo>
                    <a:pt x="380" y="428"/>
                    <a:pt x="376" y="435"/>
                    <a:pt x="371" y="440"/>
                  </a:cubicBezTo>
                  <a:cubicBezTo>
                    <a:pt x="328" y="477"/>
                    <a:pt x="281" y="508"/>
                    <a:pt x="230" y="533"/>
                  </a:cubicBezTo>
                  <a:cubicBezTo>
                    <a:pt x="224" y="535"/>
                    <a:pt x="217" y="536"/>
                    <a:pt x="211" y="535"/>
                  </a:cubicBezTo>
                  <a:cubicBezTo>
                    <a:pt x="143" y="515"/>
                    <a:pt x="78" y="486"/>
                    <a:pt x="17" y="450"/>
                  </a:cubicBezTo>
                  <a:cubicBezTo>
                    <a:pt x="13" y="448"/>
                    <a:pt x="10" y="441"/>
                    <a:pt x="10" y="436"/>
                  </a:cubicBezTo>
                  <a:cubicBezTo>
                    <a:pt x="8" y="426"/>
                    <a:pt x="10" y="414"/>
                    <a:pt x="6" y="405"/>
                  </a:cubicBezTo>
                  <a:cubicBezTo>
                    <a:pt x="0" y="391"/>
                    <a:pt x="6" y="385"/>
                    <a:pt x="17" y="377"/>
                  </a:cubicBezTo>
                  <a:cubicBezTo>
                    <a:pt x="149" y="283"/>
                    <a:pt x="248" y="162"/>
                    <a:pt x="311" y="12"/>
                  </a:cubicBezTo>
                  <a:cubicBezTo>
                    <a:pt x="314" y="6"/>
                    <a:pt x="315" y="0"/>
                    <a:pt x="325" y="1"/>
                  </a:cubicBezTo>
                  <a:cubicBezTo>
                    <a:pt x="335" y="2"/>
                    <a:pt x="341" y="3"/>
                    <a:pt x="345" y="14"/>
                  </a:cubicBezTo>
                  <a:cubicBezTo>
                    <a:pt x="380" y="104"/>
                    <a:pt x="397" y="198"/>
                    <a:pt x="395" y="3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/>
            </a:p>
          </p:txBody>
        </p:sp>
        <p:sp>
          <p:nvSpPr>
            <p:cNvPr id="82" name="Freeform 36"/>
            <p:cNvSpPr>
              <a:spLocks/>
            </p:cNvSpPr>
            <p:nvPr/>
          </p:nvSpPr>
          <p:spPr bwMode="auto">
            <a:xfrm>
              <a:off x="7715387" y="2282771"/>
              <a:ext cx="396036" cy="180857"/>
            </a:xfrm>
            <a:custGeom>
              <a:avLst/>
              <a:gdLst>
                <a:gd name="T0" fmla="*/ 0 w 561"/>
                <a:gd name="T1" fmla="*/ 175 h 256"/>
                <a:gd name="T2" fmla="*/ 127 w 561"/>
                <a:gd name="T3" fmla="*/ 15 h 256"/>
                <a:gd name="T4" fmla="*/ 140 w 561"/>
                <a:gd name="T5" fmla="*/ 10 h 256"/>
                <a:gd name="T6" fmla="*/ 455 w 561"/>
                <a:gd name="T7" fmla="*/ 54 h 256"/>
                <a:gd name="T8" fmla="*/ 477 w 561"/>
                <a:gd name="T9" fmla="*/ 72 h 256"/>
                <a:gd name="T10" fmla="*/ 560 w 561"/>
                <a:gd name="T11" fmla="*/ 230 h 256"/>
                <a:gd name="T12" fmla="*/ 559 w 561"/>
                <a:gd name="T13" fmla="*/ 246 h 256"/>
                <a:gd name="T14" fmla="*/ 538 w 561"/>
                <a:gd name="T15" fmla="*/ 253 h 256"/>
                <a:gd name="T16" fmla="*/ 184 w 561"/>
                <a:gd name="T17" fmla="*/ 193 h 256"/>
                <a:gd name="T18" fmla="*/ 43 w 561"/>
                <a:gd name="T19" fmla="*/ 206 h 256"/>
                <a:gd name="T20" fmla="*/ 19 w 561"/>
                <a:gd name="T21" fmla="*/ 197 h 256"/>
                <a:gd name="T22" fmla="*/ 0 w 561"/>
                <a:gd name="T23" fmla="*/ 175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61" h="256">
                  <a:moveTo>
                    <a:pt x="0" y="175"/>
                  </a:moveTo>
                  <a:cubicBezTo>
                    <a:pt x="36" y="116"/>
                    <a:pt x="78" y="63"/>
                    <a:pt x="127" y="15"/>
                  </a:cubicBezTo>
                  <a:cubicBezTo>
                    <a:pt x="130" y="12"/>
                    <a:pt x="136" y="11"/>
                    <a:pt x="140" y="10"/>
                  </a:cubicBezTo>
                  <a:cubicBezTo>
                    <a:pt x="249" y="0"/>
                    <a:pt x="354" y="15"/>
                    <a:pt x="455" y="54"/>
                  </a:cubicBezTo>
                  <a:cubicBezTo>
                    <a:pt x="463" y="58"/>
                    <a:pt x="472" y="65"/>
                    <a:pt x="477" y="72"/>
                  </a:cubicBezTo>
                  <a:cubicBezTo>
                    <a:pt x="511" y="121"/>
                    <a:pt x="539" y="174"/>
                    <a:pt x="560" y="230"/>
                  </a:cubicBezTo>
                  <a:cubicBezTo>
                    <a:pt x="561" y="235"/>
                    <a:pt x="561" y="242"/>
                    <a:pt x="559" y="246"/>
                  </a:cubicBezTo>
                  <a:cubicBezTo>
                    <a:pt x="554" y="253"/>
                    <a:pt x="548" y="256"/>
                    <a:pt x="538" y="253"/>
                  </a:cubicBezTo>
                  <a:cubicBezTo>
                    <a:pt x="424" y="210"/>
                    <a:pt x="306" y="189"/>
                    <a:pt x="184" y="193"/>
                  </a:cubicBezTo>
                  <a:cubicBezTo>
                    <a:pt x="137" y="195"/>
                    <a:pt x="90" y="201"/>
                    <a:pt x="43" y="206"/>
                  </a:cubicBezTo>
                  <a:cubicBezTo>
                    <a:pt x="32" y="208"/>
                    <a:pt x="24" y="208"/>
                    <a:pt x="19" y="197"/>
                  </a:cubicBezTo>
                  <a:cubicBezTo>
                    <a:pt x="15" y="189"/>
                    <a:pt x="7" y="183"/>
                    <a:pt x="0" y="17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/>
            </a:p>
          </p:txBody>
        </p:sp>
        <p:sp>
          <p:nvSpPr>
            <p:cNvPr id="83" name="Freeform 37"/>
            <p:cNvSpPr>
              <a:spLocks/>
            </p:cNvSpPr>
            <p:nvPr/>
          </p:nvSpPr>
          <p:spPr bwMode="auto">
            <a:xfrm>
              <a:off x="7747321" y="2435276"/>
              <a:ext cx="400214" cy="282627"/>
            </a:xfrm>
            <a:custGeom>
              <a:avLst/>
              <a:gdLst>
                <a:gd name="T0" fmla="*/ 0 w 567"/>
                <a:gd name="T1" fmla="*/ 35 h 400"/>
                <a:gd name="T2" fmla="*/ 480 w 567"/>
                <a:gd name="T3" fmla="*/ 79 h 400"/>
                <a:gd name="T4" fmla="*/ 558 w 567"/>
                <a:gd name="T5" fmla="*/ 186 h 400"/>
                <a:gd name="T6" fmla="*/ 560 w 567"/>
                <a:gd name="T7" fmla="*/ 349 h 400"/>
                <a:gd name="T8" fmla="*/ 557 w 567"/>
                <a:gd name="T9" fmla="*/ 377 h 400"/>
                <a:gd name="T10" fmla="*/ 534 w 567"/>
                <a:gd name="T11" fmla="*/ 400 h 400"/>
                <a:gd name="T12" fmla="*/ 0 w 567"/>
                <a:gd name="T13" fmla="*/ 35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7" h="400">
                  <a:moveTo>
                    <a:pt x="0" y="35"/>
                  </a:moveTo>
                  <a:cubicBezTo>
                    <a:pt x="97" y="0"/>
                    <a:pt x="371" y="25"/>
                    <a:pt x="480" y="79"/>
                  </a:cubicBezTo>
                  <a:cubicBezTo>
                    <a:pt x="481" y="147"/>
                    <a:pt x="497" y="169"/>
                    <a:pt x="558" y="186"/>
                  </a:cubicBezTo>
                  <a:cubicBezTo>
                    <a:pt x="566" y="240"/>
                    <a:pt x="567" y="294"/>
                    <a:pt x="560" y="349"/>
                  </a:cubicBezTo>
                  <a:cubicBezTo>
                    <a:pt x="559" y="358"/>
                    <a:pt x="558" y="368"/>
                    <a:pt x="557" y="377"/>
                  </a:cubicBezTo>
                  <a:cubicBezTo>
                    <a:pt x="554" y="397"/>
                    <a:pt x="558" y="395"/>
                    <a:pt x="534" y="400"/>
                  </a:cubicBezTo>
                  <a:cubicBezTo>
                    <a:pt x="402" y="212"/>
                    <a:pt x="222" y="93"/>
                    <a:pt x="0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/>
            </a:p>
          </p:txBody>
        </p:sp>
        <p:sp>
          <p:nvSpPr>
            <p:cNvPr id="84" name="Freeform 38"/>
            <p:cNvSpPr>
              <a:spLocks/>
            </p:cNvSpPr>
            <p:nvPr/>
          </p:nvSpPr>
          <p:spPr bwMode="auto">
            <a:xfrm>
              <a:off x="7655400" y="3171537"/>
              <a:ext cx="366490" cy="105948"/>
            </a:xfrm>
            <a:custGeom>
              <a:avLst/>
              <a:gdLst>
                <a:gd name="T0" fmla="*/ 519 w 519"/>
                <a:gd name="T1" fmla="*/ 88 h 150"/>
                <a:gd name="T2" fmla="*/ 0 w 519"/>
                <a:gd name="T3" fmla="*/ 64 h 150"/>
                <a:gd name="T4" fmla="*/ 216 w 519"/>
                <a:gd name="T5" fmla="*/ 0 h 150"/>
                <a:gd name="T6" fmla="*/ 352 w 519"/>
                <a:gd name="T7" fmla="*/ 10 h 150"/>
                <a:gd name="T8" fmla="*/ 519 w 519"/>
                <a:gd name="T9" fmla="*/ 88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9" h="150">
                  <a:moveTo>
                    <a:pt x="519" y="88"/>
                  </a:moveTo>
                  <a:cubicBezTo>
                    <a:pt x="376" y="150"/>
                    <a:pt x="104" y="137"/>
                    <a:pt x="0" y="64"/>
                  </a:cubicBezTo>
                  <a:cubicBezTo>
                    <a:pt x="70" y="43"/>
                    <a:pt x="143" y="22"/>
                    <a:pt x="216" y="0"/>
                  </a:cubicBezTo>
                  <a:cubicBezTo>
                    <a:pt x="256" y="51"/>
                    <a:pt x="316" y="46"/>
                    <a:pt x="352" y="10"/>
                  </a:cubicBezTo>
                  <a:cubicBezTo>
                    <a:pt x="408" y="36"/>
                    <a:pt x="463" y="62"/>
                    <a:pt x="519" y="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/>
            </a:p>
          </p:txBody>
        </p:sp>
        <p:sp>
          <p:nvSpPr>
            <p:cNvPr id="85" name="Freeform 39"/>
            <p:cNvSpPr>
              <a:spLocks/>
            </p:cNvSpPr>
            <p:nvPr/>
          </p:nvSpPr>
          <p:spPr bwMode="auto">
            <a:xfrm>
              <a:off x="7501701" y="2298887"/>
              <a:ext cx="251887" cy="145044"/>
            </a:xfrm>
            <a:custGeom>
              <a:avLst/>
              <a:gdLst>
                <a:gd name="T0" fmla="*/ 357 w 357"/>
                <a:gd name="T1" fmla="*/ 0 h 205"/>
                <a:gd name="T2" fmla="*/ 266 w 357"/>
                <a:gd name="T3" fmla="*/ 129 h 205"/>
                <a:gd name="T4" fmla="*/ 256 w 357"/>
                <a:gd name="T5" fmla="*/ 136 h 205"/>
                <a:gd name="T6" fmla="*/ 168 w 357"/>
                <a:gd name="T7" fmla="*/ 198 h 205"/>
                <a:gd name="T8" fmla="*/ 167 w 357"/>
                <a:gd name="T9" fmla="*/ 199 h 205"/>
                <a:gd name="T10" fmla="*/ 0 w 357"/>
                <a:gd name="T11" fmla="*/ 205 h 205"/>
                <a:gd name="T12" fmla="*/ 357 w 357"/>
                <a:gd name="T13" fmla="*/ 0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7" h="205">
                  <a:moveTo>
                    <a:pt x="357" y="0"/>
                  </a:moveTo>
                  <a:cubicBezTo>
                    <a:pt x="326" y="44"/>
                    <a:pt x="296" y="87"/>
                    <a:pt x="266" y="129"/>
                  </a:cubicBezTo>
                  <a:cubicBezTo>
                    <a:pt x="264" y="132"/>
                    <a:pt x="259" y="136"/>
                    <a:pt x="256" y="136"/>
                  </a:cubicBezTo>
                  <a:cubicBezTo>
                    <a:pt x="211" y="135"/>
                    <a:pt x="182" y="157"/>
                    <a:pt x="168" y="198"/>
                  </a:cubicBezTo>
                  <a:cubicBezTo>
                    <a:pt x="167" y="200"/>
                    <a:pt x="166" y="201"/>
                    <a:pt x="167" y="199"/>
                  </a:cubicBezTo>
                  <a:cubicBezTo>
                    <a:pt x="110" y="201"/>
                    <a:pt x="56" y="203"/>
                    <a:pt x="0" y="205"/>
                  </a:cubicBezTo>
                  <a:cubicBezTo>
                    <a:pt x="99" y="101"/>
                    <a:pt x="218" y="32"/>
                    <a:pt x="35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/>
            </a:p>
          </p:txBody>
        </p:sp>
        <p:sp>
          <p:nvSpPr>
            <p:cNvPr id="86" name="Freeform 40"/>
            <p:cNvSpPr>
              <a:spLocks/>
            </p:cNvSpPr>
            <p:nvPr/>
          </p:nvSpPr>
          <p:spPr bwMode="auto">
            <a:xfrm>
              <a:off x="8104559" y="2355591"/>
              <a:ext cx="204733" cy="234577"/>
            </a:xfrm>
            <a:custGeom>
              <a:avLst/>
              <a:gdLst>
                <a:gd name="T0" fmla="*/ 290 w 290"/>
                <a:gd name="T1" fmla="*/ 332 h 332"/>
                <a:gd name="T2" fmla="*/ 281 w 290"/>
                <a:gd name="T3" fmla="*/ 325 h 332"/>
                <a:gd name="T4" fmla="*/ 155 w 290"/>
                <a:gd name="T5" fmla="*/ 231 h 332"/>
                <a:gd name="T6" fmla="*/ 147 w 290"/>
                <a:gd name="T7" fmla="*/ 215 h 332"/>
                <a:gd name="T8" fmla="*/ 66 w 290"/>
                <a:gd name="T9" fmla="*/ 126 h 332"/>
                <a:gd name="T10" fmla="*/ 53 w 290"/>
                <a:gd name="T11" fmla="*/ 119 h 332"/>
                <a:gd name="T12" fmla="*/ 0 w 290"/>
                <a:gd name="T13" fmla="*/ 0 h 332"/>
                <a:gd name="T14" fmla="*/ 290 w 290"/>
                <a:gd name="T15" fmla="*/ 332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0" h="332">
                  <a:moveTo>
                    <a:pt x="290" y="332"/>
                  </a:moveTo>
                  <a:cubicBezTo>
                    <a:pt x="286" y="329"/>
                    <a:pt x="284" y="327"/>
                    <a:pt x="281" y="325"/>
                  </a:cubicBezTo>
                  <a:cubicBezTo>
                    <a:pt x="239" y="294"/>
                    <a:pt x="197" y="263"/>
                    <a:pt x="155" y="231"/>
                  </a:cubicBezTo>
                  <a:cubicBezTo>
                    <a:pt x="151" y="228"/>
                    <a:pt x="147" y="221"/>
                    <a:pt x="147" y="215"/>
                  </a:cubicBezTo>
                  <a:cubicBezTo>
                    <a:pt x="146" y="168"/>
                    <a:pt x="114" y="132"/>
                    <a:pt x="66" y="126"/>
                  </a:cubicBezTo>
                  <a:cubicBezTo>
                    <a:pt x="61" y="126"/>
                    <a:pt x="54" y="123"/>
                    <a:pt x="53" y="119"/>
                  </a:cubicBezTo>
                  <a:cubicBezTo>
                    <a:pt x="34" y="79"/>
                    <a:pt x="17" y="39"/>
                    <a:pt x="0" y="0"/>
                  </a:cubicBezTo>
                  <a:cubicBezTo>
                    <a:pt x="84" y="22"/>
                    <a:pt x="264" y="226"/>
                    <a:pt x="290" y="3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/>
            </a:p>
          </p:txBody>
        </p:sp>
        <p:sp>
          <p:nvSpPr>
            <p:cNvPr id="87" name="Freeform 41"/>
            <p:cNvSpPr>
              <a:spLocks/>
            </p:cNvSpPr>
            <p:nvPr/>
          </p:nvSpPr>
          <p:spPr bwMode="auto">
            <a:xfrm>
              <a:off x="7407094" y="2470791"/>
              <a:ext cx="185632" cy="123556"/>
            </a:xfrm>
            <a:custGeom>
              <a:avLst/>
              <a:gdLst>
                <a:gd name="T0" fmla="*/ 263 w 263"/>
                <a:gd name="T1" fmla="*/ 1 h 175"/>
                <a:gd name="T2" fmla="*/ 0 w 263"/>
                <a:gd name="T3" fmla="*/ 175 h 175"/>
                <a:gd name="T4" fmla="*/ 4 w 263"/>
                <a:gd name="T5" fmla="*/ 162 h 175"/>
                <a:gd name="T6" fmla="*/ 80 w 263"/>
                <a:gd name="T7" fmla="*/ 28 h 175"/>
                <a:gd name="T8" fmla="*/ 104 w 263"/>
                <a:gd name="T9" fmla="*/ 12 h 175"/>
                <a:gd name="T10" fmla="*/ 250 w 263"/>
                <a:gd name="T11" fmla="*/ 0 h 175"/>
                <a:gd name="T12" fmla="*/ 263 w 263"/>
                <a:gd name="T13" fmla="*/ 1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3" h="175">
                  <a:moveTo>
                    <a:pt x="263" y="1"/>
                  </a:moveTo>
                  <a:cubicBezTo>
                    <a:pt x="167" y="46"/>
                    <a:pt x="80" y="101"/>
                    <a:pt x="0" y="175"/>
                  </a:cubicBezTo>
                  <a:cubicBezTo>
                    <a:pt x="2" y="168"/>
                    <a:pt x="3" y="165"/>
                    <a:pt x="4" y="162"/>
                  </a:cubicBezTo>
                  <a:cubicBezTo>
                    <a:pt x="30" y="117"/>
                    <a:pt x="55" y="72"/>
                    <a:pt x="80" y="28"/>
                  </a:cubicBezTo>
                  <a:cubicBezTo>
                    <a:pt x="85" y="19"/>
                    <a:pt x="93" y="13"/>
                    <a:pt x="104" y="12"/>
                  </a:cubicBezTo>
                  <a:cubicBezTo>
                    <a:pt x="153" y="9"/>
                    <a:pt x="201" y="4"/>
                    <a:pt x="250" y="0"/>
                  </a:cubicBezTo>
                  <a:cubicBezTo>
                    <a:pt x="254" y="0"/>
                    <a:pt x="258" y="1"/>
                    <a:pt x="26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/>
            </a:p>
          </p:txBody>
        </p:sp>
      </p:grpSp>
      <p:sp>
        <p:nvSpPr>
          <p:cNvPr id="88" name="文本框 87"/>
          <p:cNvSpPr txBox="1"/>
          <p:nvPr/>
        </p:nvSpPr>
        <p:spPr>
          <a:xfrm>
            <a:off x="4238582" y="4835250"/>
            <a:ext cx="1458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rgbClr val="E74E3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  <a:endParaRPr lang="zh-HK" altLang="en-US" b="1" dirty="0">
              <a:solidFill>
                <a:srgbClr val="E74E3E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89" name="矩形 88"/>
          <p:cNvSpPr/>
          <p:nvPr/>
        </p:nvSpPr>
        <p:spPr>
          <a:xfrm>
            <a:off x="6054089" y="5347429"/>
            <a:ext cx="175092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/>
            <a:r>
              <a:rPr lang="zh-CN" altLang="en-US" sz="2400" dirty="0">
                <a:solidFill>
                  <a:srgbClr val="6666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陈妍蓝</a:t>
            </a:r>
            <a:endParaRPr lang="zh-HK" altLang="zh-HK" sz="2400" dirty="0">
              <a:solidFill>
                <a:srgbClr val="666666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572000" y="5419050"/>
            <a:ext cx="1422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C00000"/>
                </a:solidFill>
              </a:rPr>
              <a:t>项目绘图：</a:t>
            </a:r>
          </a:p>
        </p:txBody>
      </p:sp>
    </p:spTree>
    <p:extLst>
      <p:ext uri="{BB962C8B-B14F-4D97-AF65-F5344CB8AC3E}">
        <p14:creationId xmlns:p14="http://schemas.microsoft.com/office/powerpoint/2010/main" val="1300971780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516278" y="669106"/>
            <a:ext cx="2534855" cy="786035"/>
          </a:xfrm>
          <a:prstGeom prst="roundRect">
            <a:avLst/>
          </a:prstGeom>
          <a:solidFill>
            <a:srgbClr val="E74E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成员分工和评价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16278" y="2501711"/>
            <a:ext cx="83199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6666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靳泽旭</a:t>
            </a:r>
            <a:r>
              <a:rPr lang="zh-CN" altLang="en-US" dirty="0" smtClean="0">
                <a:solidFill>
                  <a:srgbClr val="6666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：一学期在软件工程的项目管理中，主要负责的</a:t>
            </a:r>
            <a:r>
              <a:rPr lang="en-US" altLang="zh-CN" dirty="0" smtClean="0">
                <a:solidFill>
                  <a:srgbClr val="6666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UI</a:t>
            </a:r>
            <a:r>
              <a:rPr lang="zh-CN" altLang="en-US" dirty="0" smtClean="0">
                <a:solidFill>
                  <a:srgbClr val="6666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设计，</a:t>
            </a:r>
            <a:r>
              <a:rPr lang="en-US" altLang="zh-CN" dirty="0" smtClean="0">
                <a:solidFill>
                  <a:srgbClr val="6666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PPT</a:t>
            </a:r>
            <a:r>
              <a:rPr lang="zh-CN" altLang="en-US" dirty="0" smtClean="0">
                <a:solidFill>
                  <a:srgbClr val="6666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制作和后期软件的测试。评价：但有时候不能按时完成小组任务，导致项目计划的延期。分数：</a:t>
            </a:r>
            <a:r>
              <a:rPr lang="en-US" altLang="zh-CN" dirty="0" smtClean="0">
                <a:solidFill>
                  <a:srgbClr val="6666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7</a:t>
            </a:r>
            <a:r>
              <a:rPr lang="zh-CN" altLang="en-US" dirty="0" smtClean="0">
                <a:solidFill>
                  <a:srgbClr val="6666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分</a:t>
            </a:r>
            <a:endParaRPr lang="zh-CN" altLang="en-US" dirty="0">
              <a:solidFill>
                <a:srgbClr val="666666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30700" y="3638465"/>
            <a:ext cx="82911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6666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陈妍蓝</a:t>
            </a:r>
            <a:r>
              <a:rPr lang="zh-CN" altLang="en-US" dirty="0" smtClean="0">
                <a:solidFill>
                  <a:srgbClr val="6666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：在一学期的软件工程项目管理中，主要负责文档的编写，</a:t>
            </a:r>
            <a:r>
              <a:rPr lang="en-US" altLang="zh-CN" dirty="0" smtClean="0">
                <a:solidFill>
                  <a:srgbClr val="6666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UI</a:t>
            </a:r>
            <a:r>
              <a:rPr lang="zh-CN" altLang="en-US" dirty="0" smtClean="0">
                <a:solidFill>
                  <a:srgbClr val="6666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的美化，和软件的测试，评价：工作态度认真，负责。分数： </a:t>
            </a:r>
            <a:r>
              <a:rPr lang="en-US" altLang="zh-CN" dirty="0">
                <a:solidFill>
                  <a:srgbClr val="6666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9</a:t>
            </a:r>
            <a:r>
              <a:rPr lang="zh-CN" altLang="en-US" dirty="0" smtClean="0">
                <a:solidFill>
                  <a:srgbClr val="6666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分</a:t>
            </a:r>
            <a:endParaRPr lang="zh-CN" altLang="en-US" dirty="0">
              <a:solidFill>
                <a:srgbClr val="666666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00685" y="4620714"/>
            <a:ext cx="81856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6666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奕吉</a:t>
            </a:r>
            <a:r>
              <a:rPr lang="zh-CN" altLang="en-US" dirty="0" smtClean="0">
                <a:solidFill>
                  <a:srgbClr val="6666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：在一学期的软件工程，主要编写核心的代码和软件后期的测试。评价：能规划好任务，给组员分配任务。分数： </a:t>
            </a:r>
            <a:r>
              <a:rPr lang="en-US" altLang="zh-CN" dirty="0" smtClean="0">
                <a:solidFill>
                  <a:srgbClr val="6666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8</a:t>
            </a:r>
            <a:r>
              <a:rPr lang="zh-CN" altLang="en-US" dirty="0" smtClean="0">
                <a:solidFill>
                  <a:srgbClr val="6666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分</a:t>
            </a:r>
            <a:endParaRPr lang="zh-CN" altLang="en-US" dirty="0">
              <a:solidFill>
                <a:srgbClr val="666666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E74E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7" name="矩形 6"/>
          <p:cNvSpPr/>
          <p:nvPr/>
        </p:nvSpPr>
        <p:spPr>
          <a:xfrm>
            <a:off x="1310539" y="97061"/>
            <a:ext cx="1237387" cy="3567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0" y="93911"/>
            <a:ext cx="1282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论文绪论</a:t>
            </a:r>
            <a:endParaRPr lang="zh-HK" altLang="en-US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12539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1303056" y="93911"/>
            <a:ext cx="1252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pc="300" dirty="0">
                <a:solidFill>
                  <a:srgbClr val="6666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研究背景</a:t>
            </a:r>
            <a:endParaRPr lang="zh-HK" altLang="en-US" spc="300" dirty="0">
              <a:solidFill>
                <a:srgbClr val="666666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68410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研究方法</a:t>
            </a:r>
            <a:endParaRPr lang="zh-HK" altLang="en-US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043710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研究结果</a:t>
            </a:r>
            <a:endParaRPr lang="zh-HK" altLang="en-US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403317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问题讨论</a:t>
            </a:r>
            <a:endParaRPr lang="zh-HK" altLang="en-US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76292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论文总结</a:t>
            </a:r>
            <a:endParaRPr lang="zh-HK" altLang="en-US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5308762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>
            <a:off x="6698717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/>
          <p:cNvSpPr/>
          <p:nvPr/>
        </p:nvSpPr>
        <p:spPr>
          <a:xfrm>
            <a:off x="0" y="20079"/>
            <a:ext cx="9144000" cy="557154"/>
          </a:xfrm>
          <a:prstGeom prst="rect">
            <a:avLst/>
          </a:prstGeom>
          <a:solidFill>
            <a:srgbClr val="E74E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0" name="矩形 19"/>
          <p:cNvSpPr/>
          <p:nvPr/>
        </p:nvSpPr>
        <p:spPr>
          <a:xfrm>
            <a:off x="6762922" y="114524"/>
            <a:ext cx="1237387" cy="3567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0" y="93911"/>
            <a:ext cx="1282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项目简介</a:t>
            </a:r>
            <a:endParaRPr lang="zh-HK" altLang="en-US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22" name="直接连接符 21"/>
          <p:cNvCxnSpPr/>
          <p:nvPr/>
        </p:nvCxnSpPr>
        <p:spPr>
          <a:xfrm>
            <a:off x="12539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1310746" y="101922"/>
            <a:ext cx="1252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pc="3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调查访谈</a:t>
            </a:r>
            <a:endParaRPr lang="zh-HK" altLang="en-US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24" name="直接连接符 23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/>
          <p:cNvSpPr txBox="1"/>
          <p:nvPr/>
        </p:nvSpPr>
        <p:spPr>
          <a:xfrm>
            <a:off x="2684103" y="90225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系统特性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3945804" y="91284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需求分析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5403317" y="90225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UI</a:t>
            </a:r>
            <a:r>
              <a:rPr lang="zh-CN" altLang="en-US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设计</a:t>
            </a:r>
            <a:endParaRPr lang="zh-HK" altLang="en-US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6762923" y="90225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rgbClr val="6666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成员分工</a:t>
            </a:r>
            <a:endParaRPr lang="zh-HK" altLang="en-US" spc="300" dirty="0">
              <a:solidFill>
                <a:srgbClr val="666666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29" name="直接连接符 28"/>
          <p:cNvCxnSpPr/>
          <p:nvPr/>
        </p:nvCxnSpPr>
        <p:spPr>
          <a:xfrm>
            <a:off x="3979503" y="90225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/>
        </p:nvCxnSpPr>
        <p:spPr>
          <a:xfrm>
            <a:off x="5308762" y="90225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>
            <a:off x="6698717" y="90225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3548036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1650657" y="1121446"/>
            <a:ext cx="6024563" cy="1720986"/>
            <a:chOff x="1184275" y="2717410"/>
            <a:chExt cx="6024563" cy="1720986"/>
          </a:xfrm>
        </p:grpSpPr>
        <p:grpSp>
          <p:nvGrpSpPr>
            <p:cNvPr id="10" name="Group 4"/>
            <p:cNvGrpSpPr>
              <a:grpSpLocks noChangeAspect="1"/>
            </p:cNvGrpSpPr>
            <p:nvPr/>
          </p:nvGrpSpPr>
          <p:grpSpPr bwMode="auto">
            <a:xfrm>
              <a:off x="1184275" y="2717410"/>
              <a:ext cx="1847850" cy="1720986"/>
              <a:chOff x="1164" y="687"/>
              <a:chExt cx="3219" cy="2998"/>
            </a:xfrm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1" name="Freeform 6"/>
              <p:cNvSpPr>
                <a:spLocks/>
              </p:cNvSpPr>
              <p:nvPr/>
            </p:nvSpPr>
            <p:spPr bwMode="auto">
              <a:xfrm>
                <a:off x="1164" y="687"/>
                <a:ext cx="3219" cy="2998"/>
              </a:xfrm>
              <a:custGeom>
                <a:avLst/>
                <a:gdLst>
                  <a:gd name="T0" fmla="*/ 96 w 1360"/>
                  <a:gd name="T1" fmla="*/ 404 h 1266"/>
                  <a:gd name="T2" fmla="*/ 96 w 1360"/>
                  <a:gd name="T3" fmla="*/ 527 h 1266"/>
                  <a:gd name="T4" fmla="*/ 105 w 1360"/>
                  <a:gd name="T5" fmla="*/ 537 h 1266"/>
                  <a:gd name="T6" fmla="*/ 123 w 1360"/>
                  <a:gd name="T7" fmla="*/ 616 h 1266"/>
                  <a:gd name="T8" fmla="*/ 119 w 1360"/>
                  <a:gd name="T9" fmla="*/ 629 h 1266"/>
                  <a:gd name="T10" fmla="*/ 147 w 1360"/>
                  <a:gd name="T11" fmla="*/ 940 h 1266"/>
                  <a:gd name="T12" fmla="*/ 169 w 1360"/>
                  <a:gd name="T13" fmla="*/ 1194 h 1266"/>
                  <a:gd name="T14" fmla="*/ 175 w 1360"/>
                  <a:gd name="T15" fmla="*/ 1266 h 1266"/>
                  <a:gd name="T16" fmla="*/ 0 w 1360"/>
                  <a:gd name="T17" fmla="*/ 1266 h 1266"/>
                  <a:gd name="T18" fmla="*/ 6 w 1360"/>
                  <a:gd name="T19" fmla="*/ 1197 h 1266"/>
                  <a:gd name="T20" fmla="*/ 38 w 1360"/>
                  <a:gd name="T21" fmla="*/ 811 h 1266"/>
                  <a:gd name="T22" fmla="*/ 54 w 1360"/>
                  <a:gd name="T23" fmla="*/ 629 h 1266"/>
                  <a:gd name="T24" fmla="*/ 50 w 1360"/>
                  <a:gd name="T25" fmla="*/ 613 h 1266"/>
                  <a:gd name="T26" fmla="*/ 71 w 1360"/>
                  <a:gd name="T27" fmla="*/ 537 h 1266"/>
                  <a:gd name="T28" fmla="*/ 79 w 1360"/>
                  <a:gd name="T29" fmla="*/ 525 h 1266"/>
                  <a:gd name="T30" fmla="*/ 79 w 1360"/>
                  <a:gd name="T31" fmla="*/ 407 h 1266"/>
                  <a:gd name="T32" fmla="*/ 70 w 1360"/>
                  <a:gd name="T33" fmla="*/ 392 h 1266"/>
                  <a:gd name="T34" fmla="*/ 31 w 1360"/>
                  <a:gd name="T35" fmla="*/ 374 h 1266"/>
                  <a:gd name="T36" fmla="*/ 44 w 1360"/>
                  <a:gd name="T37" fmla="*/ 366 h 1266"/>
                  <a:gd name="T38" fmla="*/ 624 w 1360"/>
                  <a:gd name="T39" fmla="*/ 44 h 1266"/>
                  <a:gd name="T40" fmla="*/ 692 w 1360"/>
                  <a:gd name="T41" fmla="*/ 5 h 1266"/>
                  <a:gd name="T42" fmla="*/ 718 w 1360"/>
                  <a:gd name="T43" fmla="*/ 5 h 1266"/>
                  <a:gd name="T44" fmla="*/ 1255 w 1360"/>
                  <a:gd name="T45" fmla="*/ 275 h 1266"/>
                  <a:gd name="T46" fmla="*/ 1360 w 1360"/>
                  <a:gd name="T47" fmla="*/ 328 h 1266"/>
                  <a:gd name="T48" fmla="*/ 1302 w 1360"/>
                  <a:gd name="T49" fmla="*/ 360 h 1266"/>
                  <a:gd name="T50" fmla="*/ 723 w 1360"/>
                  <a:gd name="T51" fmla="*/ 666 h 1266"/>
                  <a:gd name="T52" fmla="*/ 688 w 1360"/>
                  <a:gd name="T53" fmla="*/ 668 h 1266"/>
                  <a:gd name="T54" fmla="*/ 112 w 1360"/>
                  <a:gd name="T55" fmla="*/ 411 h 1266"/>
                  <a:gd name="T56" fmla="*/ 96 w 1360"/>
                  <a:gd name="T57" fmla="*/ 404 h 12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60" h="1266">
                    <a:moveTo>
                      <a:pt x="96" y="404"/>
                    </a:moveTo>
                    <a:cubicBezTo>
                      <a:pt x="96" y="447"/>
                      <a:pt x="96" y="487"/>
                      <a:pt x="96" y="527"/>
                    </a:cubicBezTo>
                    <a:cubicBezTo>
                      <a:pt x="96" y="531"/>
                      <a:pt x="101" y="535"/>
                      <a:pt x="105" y="537"/>
                    </a:cubicBezTo>
                    <a:cubicBezTo>
                      <a:pt x="136" y="555"/>
                      <a:pt x="144" y="585"/>
                      <a:pt x="123" y="616"/>
                    </a:cubicBezTo>
                    <a:cubicBezTo>
                      <a:pt x="121" y="620"/>
                      <a:pt x="119" y="625"/>
                      <a:pt x="119" y="629"/>
                    </a:cubicBezTo>
                    <a:cubicBezTo>
                      <a:pt x="128" y="733"/>
                      <a:pt x="138" y="836"/>
                      <a:pt x="147" y="940"/>
                    </a:cubicBezTo>
                    <a:cubicBezTo>
                      <a:pt x="154" y="1024"/>
                      <a:pt x="162" y="1109"/>
                      <a:pt x="169" y="1194"/>
                    </a:cubicBezTo>
                    <a:cubicBezTo>
                      <a:pt x="171" y="1217"/>
                      <a:pt x="173" y="1239"/>
                      <a:pt x="175" y="1266"/>
                    </a:cubicBezTo>
                    <a:cubicBezTo>
                      <a:pt x="117" y="1266"/>
                      <a:pt x="60" y="1266"/>
                      <a:pt x="0" y="1266"/>
                    </a:cubicBezTo>
                    <a:cubicBezTo>
                      <a:pt x="2" y="1244"/>
                      <a:pt x="4" y="1220"/>
                      <a:pt x="6" y="1197"/>
                    </a:cubicBezTo>
                    <a:cubicBezTo>
                      <a:pt x="16" y="1068"/>
                      <a:pt x="27" y="940"/>
                      <a:pt x="38" y="811"/>
                    </a:cubicBezTo>
                    <a:cubicBezTo>
                      <a:pt x="43" y="750"/>
                      <a:pt x="49" y="690"/>
                      <a:pt x="54" y="629"/>
                    </a:cubicBezTo>
                    <a:cubicBezTo>
                      <a:pt x="54" y="624"/>
                      <a:pt x="52" y="617"/>
                      <a:pt x="50" y="613"/>
                    </a:cubicBezTo>
                    <a:cubicBezTo>
                      <a:pt x="32" y="583"/>
                      <a:pt x="40" y="553"/>
                      <a:pt x="71" y="537"/>
                    </a:cubicBezTo>
                    <a:cubicBezTo>
                      <a:pt x="75" y="535"/>
                      <a:pt x="79" y="529"/>
                      <a:pt x="79" y="525"/>
                    </a:cubicBezTo>
                    <a:cubicBezTo>
                      <a:pt x="79" y="486"/>
                      <a:pt x="80" y="446"/>
                      <a:pt x="79" y="407"/>
                    </a:cubicBezTo>
                    <a:cubicBezTo>
                      <a:pt x="79" y="402"/>
                      <a:pt x="74" y="395"/>
                      <a:pt x="70" y="392"/>
                    </a:cubicBezTo>
                    <a:cubicBezTo>
                      <a:pt x="58" y="386"/>
                      <a:pt x="45" y="381"/>
                      <a:pt x="31" y="374"/>
                    </a:cubicBezTo>
                    <a:cubicBezTo>
                      <a:pt x="36" y="371"/>
                      <a:pt x="40" y="368"/>
                      <a:pt x="44" y="366"/>
                    </a:cubicBezTo>
                    <a:cubicBezTo>
                      <a:pt x="237" y="259"/>
                      <a:pt x="431" y="151"/>
                      <a:pt x="624" y="44"/>
                    </a:cubicBezTo>
                    <a:cubicBezTo>
                      <a:pt x="647" y="31"/>
                      <a:pt x="670" y="19"/>
                      <a:pt x="692" y="5"/>
                    </a:cubicBezTo>
                    <a:cubicBezTo>
                      <a:pt x="702" y="0"/>
                      <a:pt x="709" y="1"/>
                      <a:pt x="718" y="5"/>
                    </a:cubicBezTo>
                    <a:cubicBezTo>
                      <a:pt x="897" y="96"/>
                      <a:pt x="1076" y="185"/>
                      <a:pt x="1255" y="275"/>
                    </a:cubicBezTo>
                    <a:cubicBezTo>
                      <a:pt x="1289" y="293"/>
                      <a:pt x="1324" y="310"/>
                      <a:pt x="1360" y="328"/>
                    </a:cubicBezTo>
                    <a:cubicBezTo>
                      <a:pt x="1339" y="340"/>
                      <a:pt x="1320" y="350"/>
                      <a:pt x="1302" y="360"/>
                    </a:cubicBezTo>
                    <a:cubicBezTo>
                      <a:pt x="1109" y="462"/>
                      <a:pt x="916" y="564"/>
                      <a:pt x="723" y="666"/>
                    </a:cubicBezTo>
                    <a:cubicBezTo>
                      <a:pt x="711" y="672"/>
                      <a:pt x="701" y="674"/>
                      <a:pt x="688" y="668"/>
                    </a:cubicBezTo>
                    <a:cubicBezTo>
                      <a:pt x="496" y="582"/>
                      <a:pt x="304" y="496"/>
                      <a:pt x="112" y="411"/>
                    </a:cubicBezTo>
                    <a:cubicBezTo>
                      <a:pt x="108" y="409"/>
                      <a:pt x="103" y="407"/>
                      <a:pt x="96" y="40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/>
              </a:p>
            </p:txBody>
          </p:sp>
          <p:sp>
            <p:nvSpPr>
              <p:cNvPr id="12" name="Freeform 7"/>
              <p:cNvSpPr>
                <a:spLocks/>
              </p:cNvSpPr>
              <p:nvPr/>
            </p:nvSpPr>
            <p:spPr bwMode="auto">
              <a:xfrm>
                <a:off x="1829" y="1959"/>
                <a:ext cx="2000" cy="947"/>
              </a:xfrm>
              <a:custGeom>
                <a:avLst/>
                <a:gdLst>
                  <a:gd name="T0" fmla="*/ 0 w 845"/>
                  <a:gd name="T1" fmla="*/ 147 h 400"/>
                  <a:gd name="T2" fmla="*/ 78 w 845"/>
                  <a:gd name="T3" fmla="*/ 32 h 400"/>
                  <a:gd name="T4" fmla="*/ 96 w 845"/>
                  <a:gd name="T5" fmla="*/ 28 h 400"/>
                  <a:gd name="T6" fmla="*/ 262 w 845"/>
                  <a:gd name="T7" fmla="*/ 101 h 400"/>
                  <a:gd name="T8" fmla="*/ 417 w 845"/>
                  <a:gd name="T9" fmla="*/ 170 h 400"/>
                  <a:gd name="T10" fmla="*/ 434 w 845"/>
                  <a:gd name="T11" fmla="*/ 167 h 400"/>
                  <a:gd name="T12" fmla="*/ 724 w 845"/>
                  <a:gd name="T13" fmla="*/ 13 h 400"/>
                  <a:gd name="T14" fmla="*/ 749 w 845"/>
                  <a:gd name="T15" fmla="*/ 0 h 400"/>
                  <a:gd name="T16" fmla="*/ 845 w 845"/>
                  <a:gd name="T17" fmla="*/ 143 h 400"/>
                  <a:gd name="T18" fmla="*/ 743 w 845"/>
                  <a:gd name="T19" fmla="*/ 207 h 400"/>
                  <a:gd name="T20" fmla="*/ 448 w 845"/>
                  <a:gd name="T21" fmla="*/ 393 h 400"/>
                  <a:gd name="T22" fmla="*/ 421 w 845"/>
                  <a:gd name="T23" fmla="*/ 394 h 400"/>
                  <a:gd name="T24" fmla="*/ 8 w 845"/>
                  <a:gd name="T25" fmla="*/ 153 h 400"/>
                  <a:gd name="T26" fmla="*/ 0 w 845"/>
                  <a:gd name="T27" fmla="*/ 147 h 4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45" h="400">
                    <a:moveTo>
                      <a:pt x="0" y="147"/>
                    </a:moveTo>
                    <a:cubicBezTo>
                      <a:pt x="27" y="108"/>
                      <a:pt x="53" y="70"/>
                      <a:pt x="78" y="32"/>
                    </a:cubicBezTo>
                    <a:cubicBezTo>
                      <a:pt x="84" y="24"/>
                      <a:pt x="89" y="25"/>
                      <a:pt x="96" y="28"/>
                    </a:cubicBezTo>
                    <a:cubicBezTo>
                      <a:pt x="151" y="53"/>
                      <a:pt x="206" y="77"/>
                      <a:pt x="262" y="101"/>
                    </a:cubicBezTo>
                    <a:cubicBezTo>
                      <a:pt x="313" y="124"/>
                      <a:pt x="365" y="147"/>
                      <a:pt x="417" y="170"/>
                    </a:cubicBezTo>
                    <a:cubicBezTo>
                      <a:pt x="421" y="172"/>
                      <a:pt x="429" y="170"/>
                      <a:pt x="434" y="167"/>
                    </a:cubicBezTo>
                    <a:cubicBezTo>
                      <a:pt x="531" y="116"/>
                      <a:pt x="627" y="65"/>
                      <a:pt x="724" y="13"/>
                    </a:cubicBezTo>
                    <a:cubicBezTo>
                      <a:pt x="732" y="9"/>
                      <a:pt x="740" y="5"/>
                      <a:pt x="749" y="0"/>
                    </a:cubicBezTo>
                    <a:cubicBezTo>
                      <a:pt x="781" y="48"/>
                      <a:pt x="813" y="95"/>
                      <a:pt x="845" y="143"/>
                    </a:cubicBezTo>
                    <a:cubicBezTo>
                      <a:pt x="811" y="165"/>
                      <a:pt x="777" y="186"/>
                      <a:pt x="743" y="207"/>
                    </a:cubicBezTo>
                    <a:cubicBezTo>
                      <a:pt x="645" y="269"/>
                      <a:pt x="546" y="331"/>
                      <a:pt x="448" y="393"/>
                    </a:cubicBezTo>
                    <a:cubicBezTo>
                      <a:pt x="438" y="399"/>
                      <a:pt x="431" y="400"/>
                      <a:pt x="421" y="394"/>
                    </a:cubicBezTo>
                    <a:cubicBezTo>
                      <a:pt x="284" y="313"/>
                      <a:pt x="146" y="233"/>
                      <a:pt x="8" y="153"/>
                    </a:cubicBezTo>
                    <a:cubicBezTo>
                      <a:pt x="6" y="151"/>
                      <a:pt x="3" y="149"/>
                      <a:pt x="0" y="1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/>
              </a:p>
            </p:txBody>
          </p:sp>
        </p:grpSp>
        <p:sp>
          <p:nvSpPr>
            <p:cNvPr id="13" name="文本框 12"/>
            <p:cNvSpPr txBox="1"/>
            <p:nvPr/>
          </p:nvSpPr>
          <p:spPr>
            <a:xfrm>
              <a:off x="3187700" y="2847430"/>
              <a:ext cx="402113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7200" b="1" spc="3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参考资料</a:t>
              </a:r>
              <a:endParaRPr lang="zh-HK" altLang="en-US" sz="7200" b="1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1940407" y="3807595"/>
            <a:ext cx="5899371" cy="25237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b="1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——</a:t>
            </a:r>
            <a:r>
              <a:rPr lang="zh-CN" altLang="zh-CN" sz="2000" b="1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《软件工程导论（第</a:t>
            </a:r>
            <a:r>
              <a:rPr lang="en-US" altLang="zh-CN" sz="2000" b="1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6</a:t>
            </a:r>
            <a:r>
              <a:rPr lang="zh-CN" altLang="zh-CN" sz="2000" b="1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版）》</a:t>
            </a:r>
            <a:endParaRPr lang="en-US" altLang="zh-CN" sz="2000" b="1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/>
            <a:r>
              <a:rPr lang="zh-CN" altLang="zh-CN" sz="2000" b="1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张海藩 牟永敏 编著 清华大学出版社 出版</a:t>
            </a:r>
          </a:p>
          <a:p>
            <a:pPr algn="ctr"/>
            <a:endParaRPr lang="en-US" altLang="zh-CN" sz="2000" b="1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/>
            <a:r>
              <a:rPr lang="en-US" altLang="zh-CN" sz="2000" b="1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——</a:t>
            </a:r>
            <a:r>
              <a:rPr lang="zh-CN" altLang="zh-CN" sz="2000" b="1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学堂在线 软件工程（自主模式）</a:t>
            </a:r>
            <a:endParaRPr lang="en-US" altLang="zh-CN" sz="2000" b="1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/>
            <a:r>
              <a:rPr lang="zh-CN" altLang="zh-CN" sz="2000" b="1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清华大学刘强副教授授课</a:t>
            </a:r>
          </a:p>
          <a:p>
            <a:pPr algn="ctr"/>
            <a:endParaRPr lang="zh-CN" altLang="zh-CN" sz="20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/>
            <a:endParaRPr lang="zh-CN" altLang="zh-CN" sz="2000" b="1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433318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wipe/>
  </p:transition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324100" y="3744658"/>
            <a:ext cx="4495800" cy="938213"/>
          </a:xfrm>
          <a:prstGeom prst="rect">
            <a:avLst/>
          </a:prstGeom>
          <a:solidFill>
            <a:srgbClr val="E74E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6600" b="1" spc="300" dirty="0">
                <a:latin typeface="黑体" panose="02010609060101010101" pitchFamily="49" charset="-122"/>
                <a:ea typeface="黑体" panose="02010609060101010101" pitchFamily="49" charset="-122"/>
              </a:rPr>
              <a:t>THANKS</a:t>
            </a:r>
            <a:endParaRPr lang="zh-HK" altLang="en-US" sz="6600" b="1" spc="3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3009900" y="4758425"/>
            <a:ext cx="3124200" cy="461665"/>
            <a:chOff x="2425700" y="4391967"/>
            <a:chExt cx="3124200" cy="461665"/>
          </a:xfrm>
        </p:grpSpPr>
        <p:sp>
          <p:nvSpPr>
            <p:cNvPr id="3" name="矩形 2"/>
            <p:cNvSpPr/>
            <p:nvPr/>
          </p:nvSpPr>
          <p:spPr>
            <a:xfrm>
              <a:off x="2425700" y="4406899"/>
              <a:ext cx="1244600" cy="43180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b="1" dirty="0">
                  <a:latin typeface="黑体" panose="02010609060101010101" pitchFamily="49" charset="-122"/>
                  <a:ea typeface="黑体" panose="02010609060101010101" pitchFamily="49" charset="-122"/>
                </a:rPr>
                <a:t>小组</a:t>
              </a:r>
              <a:endParaRPr lang="zh-HK" altLang="en-US" sz="2400" b="1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3886200" y="4391967"/>
              <a:ext cx="16637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spc="300" dirty="0">
                  <a:solidFill>
                    <a:srgbClr val="E74E3E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G17</a:t>
              </a:r>
              <a:endParaRPr lang="zh-HK" altLang="en-US" sz="2400" b="1" spc="300" dirty="0">
                <a:solidFill>
                  <a:srgbClr val="E74E3E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grpSp>
        <p:nvGrpSpPr>
          <p:cNvPr id="7" name="Group 4"/>
          <p:cNvGrpSpPr>
            <a:grpSpLocks noChangeAspect="1"/>
          </p:cNvGrpSpPr>
          <p:nvPr/>
        </p:nvGrpSpPr>
        <p:grpSpPr bwMode="auto">
          <a:xfrm>
            <a:off x="3648075" y="1637910"/>
            <a:ext cx="1847850" cy="1720986"/>
            <a:chOff x="1164" y="687"/>
            <a:chExt cx="3219" cy="2998"/>
          </a:xfrm>
          <a:solidFill>
            <a:srgbClr val="E74E3E"/>
          </a:solidFill>
        </p:grpSpPr>
        <p:sp>
          <p:nvSpPr>
            <p:cNvPr id="10" name="Freeform 6"/>
            <p:cNvSpPr>
              <a:spLocks/>
            </p:cNvSpPr>
            <p:nvPr/>
          </p:nvSpPr>
          <p:spPr bwMode="auto">
            <a:xfrm>
              <a:off x="1164" y="687"/>
              <a:ext cx="3219" cy="2998"/>
            </a:xfrm>
            <a:custGeom>
              <a:avLst/>
              <a:gdLst>
                <a:gd name="T0" fmla="*/ 96 w 1360"/>
                <a:gd name="T1" fmla="*/ 404 h 1266"/>
                <a:gd name="T2" fmla="*/ 96 w 1360"/>
                <a:gd name="T3" fmla="*/ 527 h 1266"/>
                <a:gd name="T4" fmla="*/ 105 w 1360"/>
                <a:gd name="T5" fmla="*/ 537 h 1266"/>
                <a:gd name="T6" fmla="*/ 123 w 1360"/>
                <a:gd name="T7" fmla="*/ 616 h 1266"/>
                <a:gd name="T8" fmla="*/ 119 w 1360"/>
                <a:gd name="T9" fmla="*/ 629 h 1266"/>
                <a:gd name="T10" fmla="*/ 147 w 1360"/>
                <a:gd name="T11" fmla="*/ 940 h 1266"/>
                <a:gd name="T12" fmla="*/ 169 w 1360"/>
                <a:gd name="T13" fmla="*/ 1194 h 1266"/>
                <a:gd name="T14" fmla="*/ 175 w 1360"/>
                <a:gd name="T15" fmla="*/ 1266 h 1266"/>
                <a:gd name="T16" fmla="*/ 0 w 1360"/>
                <a:gd name="T17" fmla="*/ 1266 h 1266"/>
                <a:gd name="T18" fmla="*/ 6 w 1360"/>
                <a:gd name="T19" fmla="*/ 1197 h 1266"/>
                <a:gd name="T20" fmla="*/ 38 w 1360"/>
                <a:gd name="T21" fmla="*/ 811 h 1266"/>
                <a:gd name="T22" fmla="*/ 54 w 1360"/>
                <a:gd name="T23" fmla="*/ 629 h 1266"/>
                <a:gd name="T24" fmla="*/ 50 w 1360"/>
                <a:gd name="T25" fmla="*/ 613 h 1266"/>
                <a:gd name="T26" fmla="*/ 71 w 1360"/>
                <a:gd name="T27" fmla="*/ 537 h 1266"/>
                <a:gd name="T28" fmla="*/ 79 w 1360"/>
                <a:gd name="T29" fmla="*/ 525 h 1266"/>
                <a:gd name="T30" fmla="*/ 79 w 1360"/>
                <a:gd name="T31" fmla="*/ 407 h 1266"/>
                <a:gd name="T32" fmla="*/ 70 w 1360"/>
                <a:gd name="T33" fmla="*/ 392 h 1266"/>
                <a:gd name="T34" fmla="*/ 31 w 1360"/>
                <a:gd name="T35" fmla="*/ 374 h 1266"/>
                <a:gd name="T36" fmla="*/ 44 w 1360"/>
                <a:gd name="T37" fmla="*/ 366 h 1266"/>
                <a:gd name="T38" fmla="*/ 624 w 1360"/>
                <a:gd name="T39" fmla="*/ 44 h 1266"/>
                <a:gd name="T40" fmla="*/ 692 w 1360"/>
                <a:gd name="T41" fmla="*/ 5 h 1266"/>
                <a:gd name="T42" fmla="*/ 718 w 1360"/>
                <a:gd name="T43" fmla="*/ 5 h 1266"/>
                <a:gd name="T44" fmla="*/ 1255 w 1360"/>
                <a:gd name="T45" fmla="*/ 275 h 1266"/>
                <a:gd name="T46" fmla="*/ 1360 w 1360"/>
                <a:gd name="T47" fmla="*/ 328 h 1266"/>
                <a:gd name="T48" fmla="*/ 1302 w 1360"/>
                <a:gd name="T49" fmla="*/ 360 h 1266"/>
                <a:gd name="T50" fmla="*/ 723 w 1360"/>
                <a:gd name="T51" fmla="*/ 666 h 1266"/>
                <a:gd name="T52" fmla="*/ 688 w 1360"/>
                <a:gd name="T53" fmla="*/ 668 h 1266"/>
                <a:gd name="T54" fmla="*/ 112 w 1360"/>
                <a:gd name="T55" fmla="*/ 411 h 1266"/>
                <a:gd name="T56" fmla="*/ 96 w 1360"/>
                <a:gd name="T57" fmla="*/ 404 h 1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360" h="1266">
                  <a:moveTo>
                    <a:pt x="96" y="404"/>
                  </a:moveTo>
                  <a:cubicBezTo>
                    <a:pt x="96" y="447"/>
                    <a:pt x="96" y="487"/>
                    <a:pt x="96" y="527"/>
                  </a:cubicBezTo>
                  <a:cubicBezTo>
                    <a:pt x="96" y="531"/>
                    <a:pt x="101" y="535"/>
                    <a:pt x="105" y="537"/>
                  </a:cubicBezTo>
                  <a:cubicBezTo>
                    <a:pt x="136" y="555"/>
                    <a:pt x="144" y="585"/>
                    <a:pt x="123" y="616"/>
                  </a:cubicBezTo>
                  <a:cubicBezTo>
                    <a:pt x="121" y="620"/>
                    <a:pt x="119" y="625"/>
                    <a:pt x="119" y="629"/>
                  </a:cubicBezTo>
                  <a:cubicBezTo>
                    <a:pt x="128" y="733"/>
                    <a:pt x="138" y="836"/>
                    <a:pt x="147" y="940"/>
                  </a:cubicBezTo>
                  <a:cubicBezTo>
                    <a:pt x="154" y="1024"/>
                    <a:pt x="162" y="1109"/>
                    <a:pt x="169" y="1194"/>
                  </a:cubicBezTo>
                  <a:cubicBezTo>
                    <a:pt x="171" y="1217"/>
                    <a:pt x="173" y="1239"/>
                    <a:pt x="175" y="1266"/>
                  </a:cubicBezTo>
                  <a:cubicBezTo>
                    <a:pt x="117" y="1266"/>
                    <a:pt x="60" y="1266"/>
                    <a:pt x="0" y="1266"/>
                  </a:cubicBezTo>
                  <a:cubicBezTo>
                    <a:pt x="2" y="1244"/>
                    <a:pt x="4" y="1220"/>
                    <a:pt x="6" y="1197"/>
                  </a:cubicBezTo>
                  <a:cubicBezTo>
                    <a:pt x="16" y="1068"/>
                    <a:pt x="27" y="940"/>
                    <a:pt x="38" y="811"/>
                  </a:cubicBezTo>
                  <a:cubicBezTo>
                    <a:pt x="43" y="750"/>
                    <a:pt x="49" y="690"/>
                    <a:pt x="54" y="629"/>
                  </a:cubicBezTo>
                  <a:cubicBezTo>
                    <a:pt x="54" y="624"/>
                    <a:pt x="52" y="617"/>
                    <a:pt x="50" y="613"/>
                  </a:cubicBezTo>
                  <a:cubicBezTo>
                    <a:pt x="32" y="583"/>
                    <a:pt x="40" y="553"/>
                    <a:pt x="71" y="537"/>
                  </a:cubicBezTo>
                  <a:cubicBezTo>
                    <a:pt x="75" y="535"/>
                    <a:pt x="79" y="529"/>
                    <a:pt x="79" y="525"/>
                  </a:cubicBezTo>
                  <a:cubicBezTo>
                    <a:pt x="79" y="486"/>
                    <a:pt x="80" y="446"/>
                    <a:pt x="79" y="407"/>
                  </a:cubicBezTo>
                  <a:cubicBezTo>
                    <a:pt x="79" y="402"/>
                    <a:pt x="74" y="395"/>
                    <a:pt x="70" y="392"/>
                  </a:cubicBezTo>
                  <a:cubicBezTo>
                    <a:pt x="58" y="386"/>
                    <a:pt x="45" y="381"/>
                    <a:pt x="31" y="374"/>
                  </a:cubicBezTo>
                  <a:cubicBezTo>
                    <a:pt x="36" y="371"/>
                    <a:pt x="40" y="368"/>
                    <a:pt x="44" y="366"/>
                  </a:cubicBezTo>
                  <a:cubicBezTo>
                    <a:pt x="237" y="259"/>
                    <a:pt x="431" y="151"/>
                    <a:pt x="624" y="44"/>
                  </a:cubicBezTo>
                  <a:cubicBezTo>
                    <a:pt x="647" y="31"/>
                    <a:pt x="670" y="19"/>
                    <a:pt x="692" y="5"/>
                  </a:cubicBezTo>
                  <a:cubicBezTo>
                    <a:pt x="702" y="0"/>
                    <a:pt x="709" y="1"/>
                    <a:pt x="718" y="5"/>
                  </a:cubicBezTo>
                  <a:cubicBezTo>
                    <a:pt x="897" y="96"/>
                    <a:pt x="1076" y="185"/>
                    <a:pt x="1255" y="275"/>
                  </a:cubicBezTo>
                  <a:cubicBezTo>
                    <a:pt x="1289" y="293"/>
                    <a:pt x="1324" y="310"/>
                    <a:pt x="1360" y="328"/>
                  </a:cubicBezTo>
                  <a:cubicBezTo>
                    <a:pt x="1339" y="340"/>
                    <a:pt x="1320" y="350"/>
                    <a:pt x="1302" y="360"/>
                  </a:cubicBezTo>
                  <a:cubicBezTo>
                    <a:pt x="1109" y="462"/>
                    <a:pt x="916" y="564"/>
                    <a:pt x="723" y="666"/>
                  </a:cubicBezTo>
                  <a:cubicBezTo>
                    <a:pt x="711" y="672"/>
                    <a:pt x="701" y="674"/>
                    <a:pt x="688" y="668"/>
                  </a:cubicBezTo>
                  <a:cubicBezTo>
                    <a:pt x="496" y="582"/>
                    <a:pt x="304" y="496"/>
                    <a:pt x="112" y="411"/>
                  </a:cubicBezTo>
                  <a:cubicBezTo>
                    <a:pt x="108" y="409"/>
                    <a:pt x="103" y="407"/>
                    <a:pt x="96" y="4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/>
            </a:p>
          </p:txBody>
        </p:sp>
        <p:sp>
          <p:nvSpPr>
            <p:cNvPr id="11" name="Freeform 7"/>
            <p:cNvSpPr>
              <a:spLocks/>
            </p:cNvSpPr>
            <p:nvPr/>
          </p:nvSpPr>
          <p:spPr bwMode="auto">
            <a:xfrm>
              <a:off x="1829" y="1959"/>
              <a:ext cx="2000" cy="947"/>
            </a:xfrm>
            <a:custGeom>
              <a:avLst/>
              <a:gdLst>
                <a:gd name="T0" fmla="*/ 0 w 845"/>
                <a:gd name="T1" fmla="*/ 147 h 400"/>
                <a:gd name="T2" fmla="*/ 78 w 845"/>
                <a:gd name="T3" fmla="*/ 32 h 400"/>
                <a:gd name="T4" fmla="*/ 96 w 845"/>
                <a:gd name="T5" fmla="*/ 28 h 400"/>
                <a:gd name="T6" fmla="*/ 262 w 845"/>
                <a:gd name="T7" fmla="*/ 101 h 400"/>
                <a:gd name="T8" fmla="*/ 417 w 845"/>
                <a:gd name="T9" fmla="*/ 170 h 400"/>
                <a:gd name="T10" fmla="*/ 434 w 845"/>
                <a:gd name="T11" fmla="*/ 167 h 400"/>
                <a:gd name="T12" fmla="*/ 724 w 845"/>
                <a:gd name="T13" fmla="*/ 13 h 400"/>
                <a:gd name="T14" fmla="*/ 749 w 845"/>
                <a:gd name="T15" fmla="*/ 0 h 400"/>
                <a:gd name="T16" fmla="*/ 845 w 845"/>
                <a:gd name="T17" fmla="*/ 143 h 400"/>
                <a:gd name="T18" fmla="*/ 743 w 845"/>
                <a:gd name="T19" fmla="*/ 207 h 400"/>
                <a:gd name="T20" fmla="*/ 448 w 845"/>
                <a:gd name="T21" fmla="*/ 393 h 400"/>
                <a:gd name="T22" fmla="*/ 421 w 845"/>
                <a:gd name="T23" fmla="*/ 394 h 400"/>
                <a:gd name="T24" fmla="*/ 8 w 845"/>
                <a:gd name="T25" fmla="*/ 153 h 400"/>
                <a:gd name="T26" fmla="*/ 0 w 845"/>
                <a:gd name="T27" fmla="*/ 147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45" h="400">
                  <a:moveTo>
                    <a:pt x="0" y="147"/>
                  </a:moveTo>
                  <a:cubicBezTo>
                    <a:pt x="27" y="108"/>
                    <a:pt x="53" y="70"/>
                    <a:pt x="78" y="32"/>
                  </a:cubicBezTo>
                  <a:cubicBezTo>
                    <a:pt x="84" y="24"/>
                    <a:pt x="89" y="25"/>
                    <a:pt x="96" y="28"/>
                  </a:cubicBezTo>
                  <a:cubicBezTo>
                    <a:pt x="151" y="53"/>
                    <a:pt x="206" y="77"/>
                    <a:pt x="262" y="101"/>
                  </a:cubicBezTo>
                  <a:cubicBezTo>
                    <a:pt x="313" y="124"/>
                    <a:pt x="365" y="147"/>
                    <a:pt x="417" y="170"/>
                  </a:cubicBezTo>
                  <a:cubicBezTo>
                    <a:pt x="421" y="172"/>
                    <a:pt x="429" y="170"/>
                    <a:pt x="434" y="167"/>
                  </a:cubicBezTo>
                  <a:cubicBezTo>
                    <a:pt x="531" y="116"/>
                    <a:pt x="627" y="65"/>
                    <a:pt x="724" y="13"/>
                  </a:cubicBezTo>
                  <a:cubicBezTo>
                    <a:pt x="732" y="9"/>
                    <a:pt x="740" y="5"/>
                    <a:pt x="749" y="0"/>
                  </a:cubicBezTo>
                  <a:cubicBezTo>
                    <a:pt x="781" y="48"/>
                    <a:pt x="813" y="95"/>
                    <a:pt x="845" y="143"/>
                  </a:cubicBezTo>
                  <a:cubicBezTo>
                    <a:pt x="811" y="165"/>
                    <a:pt x="777" y="186"/>
                    <a:pt x="743" y="207"/>
                  </a:cubicBezTo>
                  <a:cubicBezTo>
                    <a:pt x="645" y="269"/>
                    <a:pt x="546" y="331"/>
                    <a:pt x="448" y="393"/>
                  </a:cubicBezTo>
                  <a:cubicBezTo>
                    <a:pt x="438" y="399"/>
                    <a:pt x="431" y="400"/>
                    <a:pt x="421" y="394"/>
                  </a:cubicBezTo>
                  <a:cubicBezTo>
                    <a:pt x="284" y="313"/>
                    <a:pt x="146" y="233"/>
                    <a:pt x="8" y="153"/>
                  </a:cubicBezTo>
                  <a:cubicBezTo>
                    <a:pt x="6" y="151"/>
                    <a:pt x="3" y="149"/>
                    <a:pt x="0" y="1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782846310"/>
      </p:ext>
    </p:extLst>
  </p:cSld>
  <p:clrMapOvr>
    <a:masterClrMapping/>
  </p:clrMapOvr>
  <p:transition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205557" y="710184"/>
            <a:ext cx="2901462" cy="984739"/>
          </a:xfrm>
          <a:prstGeom prst="roundRect">
            <a:avLst/>
          </a:prstGeom>
          <a:solidFill>
            <a:srgbClr val="E74E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</a:rPr>
              <a:t>修改后的项目</a:t>
            </a:r>
            <a:r>
              <a:rPr lang="zh-CN" altLang="en-US" dirty="0">
                <a:solidFill>
                  <a:schemeClr val="bg1"/>
                </a:solidFill>
              </a:rPr>
              <a:t>的甘特图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="" xmlns:a16="http://schemas.microsoft.com/office/drawing/2014/main" id="{F8AE92C0-BC28-415E-B2ED-BA5949D2D716}"/>
              </a:ext>
            </a:extLst>
          </p:cNvPr>
          <p:cNvSpPr/>
          <p:nvPr/>
        </p:nvSpPr>
        <p:spPr>
          <a:xfrm>
            <a:off x="25227" y="-8878"/>
            <a:ext cx="9144000" cy="541538"/>
          </a:xfrm>
          <a:prstGeom prst="rect">
            <a:avLst/>
          </a:prstGeom>
          <a:solidFill>
            <a:srgbClr val="E74E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8" name="矩形 17">
            <a:extLst>
              <a:ext uri="{FF2B5EF4-FFF2-40B4-BE49-F238E27FC236}">
                <a16:creationId xmlns="" xmlns:a16="http://schemas.microsoft.com/office/drawing/2014/main" id="{6B8E5066-3746-4FBA-8AFA-C1755DC9A6BB}"/>
              </a:ext>
            </a:extLst>
          </p:cNvPr>
          <p:cNvSpPr/>
          <p:nvPr/>
        </p:nvSpPr>
        <p:spPr>
          <a:xfrm>
            <a:off x="50800" y="93375"/>
            <a:ext cx="993121" cy="3354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9" name="文本框 18">
            <a:extLst>
              <a:ext uri="{FF2B5EF4-FFF2-40B4-BE49-F238E27FC236}">
                <a16:creationId xmlns="" xmlns:a16="http://schemas.microsoft.com/office/drawing/2014/main" id="{DE8FCF15-90C4-4D12-A372-A0DEF8AED877}"/>
              </a:ext>
            </a:extLst>
          </p:cNvPr>
          <p:cNvSpPr txBox="1"/>
          <p:nvPr/>
        </p:nvSpPr>
        <p:spPr>
          <a:xfrm>
            <a:off x="25227" y="90225"/>
            <a:ext cx="11818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rgbClr val="6666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项目计划</a:t>
            </a:r>
            <a:endParaRPr lang="zh-HK" alt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="" xmlns:a16="http://schemas.microsoft.com/office/drawing/2014/main" id="{13071F02-F9AD-4A06-8180-C5BA90D29709}"/>
              </a:ext>
            </a:extLst>
          </p:cNvPr>
          <p:cNvSpPr txBox="1"/>
          <p:nvPr/>
        </p:nvSpPr>
        <p:spPr>
          <a:xfrm>
            <a:off x="1128846" y="88624"/>
            <a:ext cx="13969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可行性分析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="" xmlns:a16="http://schemas.microsoft.com/office/drawing/2014/main" id="{6C3B40ED-08EA-4033-8815-A53DBFFC1066}"/>
              </a:ext>
            </a:extLst>
          </p:cNvPr>
          <p:cNvSpPr txBox="1"/>
          <p:nvPr/>
        </p:nvSpPr>
        <p:spPr>
          <a:xfrm>
            <a:off x="2495617" y="88167"/>
            <a:ext cx="12415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需求分析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="" xmlns:a16="http://schemas.microsoft.com/office/drawing/2014/main" id="{CD6874E3-5594-4A21-AE35-9D3FB1BF2B25}"/>
              </a:ext>
            </a:extLst>
          </p:cNvPr>
          <p:cNvSpPr txBox="1"/>
          <p:nvPr/>
        </p:nvSpPr>
        <p:spPr>
          <a:xfrm>
            <a:off x="3562265" y="79289"/>
            <a:ext cx="1295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总体设计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="" xmlns:a16="http://schemas.microsoft.com/office/drawing/2014/main" id="{EE15E08D-0DD5-4275-AC97-F1859DABE6DC}"/>
              </a:ext>
            </a:extLst>
          </p:cNvPr>
          <p:cNvSpPr txBox="1"/>
          <p:nvPr/>
        </p:nvSpPr>
        <p:spPr>
          <a:xfrm>
            <a:off x="4602273" y="79289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详细设计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24" name="直接连接符 23">
            <a:extLst>
              <a:ext uri="{FF2B5EF4-FFF2-40B4-BE49-F238E27FC236}">
                <a16:creationId xmlns="" xmlns:a16="http://schemas.microsoft.com/office/drawing/2014/main" id="{CA0A8A70-8751-499A-8C71-CEC7B3215330}"/>
              </a:ext>
            </a:extLst>
          </p:cNvPr>
          <p:cNvCxnSpPr/>
          <p:nvPr/>
        </p:nvCxnSpPr>
        <p:spPr>
          <a:xfrm>
            <a:off x="1147885" y="79289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>
            <a:extLst>
              <a:ext uri="{FF2B5EF4-FFF2-40B4-BE49-F238E27FC236}">
                <a16:creationId xmlns="" xmlns:a16="http://schemas.microsoft.com/office/drawing/2014/main" id="{DD9EAFE2-C1E7-4657-8558-9D9D58C6B0B0}"/>
              </a:ext>
            </a:extLst>
          </p:cNvPr>
          <p:cNvCxnSpPr/>
          <p:nvPr/>
        </p:nvCxnSpPr>
        <p:spPr>
          <a:xfrm>
            <a:off x="2475800" y="79289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>
            <a:extLst>
              <a:ext uri="{FF2B5EF4-FFF2-40B4-BE49-F238E27FC236}">
                <a16:creationId xmlns="" xmlns:a16="http://schemas.microsoft.com/office/drawing/2014/main" id="{09CCF449-127C-477D-8ED8-70A9C1403B1E}"/>
              </a:ext>
            </a:extLst>
          </p:cNvPr>
          <p:cNvCxnSpPr/>
          <p:nvPr/>
        </p:nvCxnSpPr>
        <p:spPr>
          <a:xfrm>
            <a:off x="3627505" y="79289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>
            <a:extLst>
              <a:ext uri="{FF2B5EF4-FFF2-40B4-BE49-F238E27FC236}">
                <a16:creationId xmlns="" xmlns:a16="http://schemas.microsoft.com/office/drawing/2014/main" id="{5FAA4EB1-D7BD-4CE1-A1A5-F4973960288D}"/>
              </a:ext>
            </a:extLst>
          </p:cNvPr>
          <p:cNvCxnSpPr/>
          <p:nvPr/>
        </p:nvCxnSpPr>
        <p:spPr>
          <a:xfrm>
            <a:off x="4644591" y="79289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>
            <a:extLst>
              <a:ext uri="{FF2B5EF4-FFF2-40B4-BE49-F238E27FC236}">
                <a16:creationId xmlns="" xmlns:a16="http://schemas.microsoft.com/office/drawing/2014/main" id="{ADFA61CB-CCB6-4E47-AA80-D3D018D4062A}"/>
              </a:ext>
            </a:extLst>
          </p:cNvPr>
          <p:cNvSpPr txBox="1"/>
          <p:nvPr/>
        </p:nvSpPr>
        <p:spPr>
          <a:xfrm>
            <a:off x="5703367" y="82165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代码规范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="" xmlns:a16="http://schemas.microsoft.com/office/drawing/2014/main" id="{608717B4-68E9-40A1-BDA5-A52A49DB9F73}"/>
              </a:ext>
            </a:extLst>
          </p:cNvPr>
          <p:cNvSpPr txBox="1"/>
          <p:nvPr/>
        </p:nvSpPr>
        <p:spPr>
          <a:xfrm>
            <a:off x="6796242" y="79289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测试文档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30" name="直接连接符 29">
            <a:extLst>
              <a:ext uri="{FF2B5EF4-FFF2-40B4-BE49-F238E27FC236}">
                <a16:creationId xmlns="" xmlns:a16="http://schemas.microsoft.com/office/drawing/2014/main" id="{77C34F6C-D02A-4DB9-90AE-3556E5A74198}"/>
              </a:ext>
            </a:extLst>
          </p:cNvPr>
          <p:cNvCxnSpPr/>
          <p:nvPr/>
        </p:nvCxnSpPr>
        <p:spPr>
          <a:xfrm>
            <a:off x="5700915" y="79289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>
            <a:extLst>
              <a:ext uri="{FF2B5EF4-FFF2-40B4-BE49-F238E27FC236}">
                <a16:creationId xmlns="" xmlns:a16="http://schemas.microsoft.com/office/drawing/2014/main" id="{126A30B2-3030-49E4-A44E-64A95D96B529}"/>
              </a:ext>
            </a:extLst>
          </p:cNvPr>
          <p:cNvCxnSpPr/>
          <p:nvPr/>
        </p:nvCxnSpPr>
        <p:spPr>
          <a:xfrm>
            <a:off x="6802668" y="82400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>
            <a:extLst>
              <a:ext uri="{FF2B5EF4-FFF2-40B4-BE49-F238E27FC236}">
                <a16:creationId xmlns="" xmlns:a16="http://schemas.microsoft.com/office/drawing/2014/main" id="{7731E59A-0995-4BA5-9A25-9E72B5B2F481}"/>
              </a:ext>
            </a:extLst>
          </p:cNvPr>
          <p:cNvCxnSpPr/>
          <p:nvPr/>
        </p:nvCxnSpPr>
        <p:spPr>
          <a:xfrm>
            <a:off x="7922734" y="63690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>
            <a:extLst>
              <a:ext uri="{FF2B5EF4-FFF2-40B4-BE49-F238E27FC236}">
                <a16:creationId xmlns="" xmlns:a16="http://schemas.microsoft.com/office/drawing/2014/main" id="{2EC73DAF-1FD6-4C6B-8AC7-68DAD94838DD}"/>
              </a:ext>
            </a:extLst>
          </p:cNvPr>
          <p:cNvSpPr txBox="1"/>
          <p:nvPr/>
        </p:nvSpPr>
        <p:spPr>
          <a:xfrm>
            <a:off x="7934681" y="90225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用户手册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34" name="图片 33">
            <a:extLst>
              <a:ext uri="{FF2B5EF4-FFF2-40B4-BE49-F238E27FC236}">
                <a16:creationId xmlns="" xmlns:a16="http://schemas.microsoft.com/office/drawing/2014/main" id="{5C52F93A-970D-4D34-A87D-EDD0728320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88243"/>
            <a:ext cx="9144000" cy="3081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842231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_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 主题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2993</TotalTime>
  <Words>4282</Words>
  <Application>Microsoft Office PowerPoint</Application>
  <PresentationFormat>全屏显示(4:3)</PresentationFormat>
  <Paragraphs>1143</Paragraphs>
  <Slides>84</Slides>
  <Notes>0</Notes>
  <HiddenSlides>0</HiddenSlides>
  <MMClips>0</MMClips>
  <ScaleCrop>false</ScaleCrop>
  <HeadingPairs>
    <vt:vector size="6" baseType="variant">
      <vt:variant>
        <vt:lpstr>主题</vt:lpstr>
      </vt:variant>
      <vt:variant>
        <vt:i4>2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84</vt:i4>
      </vt:variant>
    </vt:vector>
  </HeadingPairs>
  <TitlesOfParts>
    <vt:vector size="87" baseType="lpstr">
      <vt:lpstr>Office 主题</vt:lpstr>
      <vt:lpstr>3_Office 主题</vt:lpstr>
      <vt:lpstr>文档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USER</dc:creator>
  <cp:lastModifiedBy>yiji</cp:lastModifiedBy>
  <cp:revision>219</cp:revision>
  <dcterms:created xsi:type="dcterms:W3CDTF">2015-02-19T23:46:49Z</dcterms:created>
  <dcterms:modified xsi:type="dcterms:W3CDTF">2017-06-17T11:01:47Z</dcterms:modified>
</cp:coreProperties>
</file>